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8" r:id="rId10"/>
    <p:sldId id="279" r:id="rId11"/>
    <p:sldId id="280" r:id="rId12"/>
    <p:sldId id="281" r:id="rId13"/>
    <p:sldId id="285" r:id="rId14"/>
    <p:sldId id="286" r:id="rId15"/>
    <p:sldId id="287" r:id="rId16"/>
    <p:sldId id="289" r:id="rId17"/>
    <p:sldId id="290" r:id="rId18"/>
    <p:sldId id="291" r:id="rId19"/>
    <p:sldId id="292" r:id="rId20"/>
    <p:sldId id="274" r:id="rId21"/>
    <p:sldId id="275" r:id="rId22"/>
    <p:sldId id="276" r:id="rId23"/>
    <p:sldId id="277" r:id="rId24"/>
    <p:sldId id="293" r:id="rId25"/>
    <p:sldId id="323" r:id="rId26"/>
    <p:sldId id="320" r:id="rId27"/>
    <p:sldId id="321" r:id="rId28"/>
    <p:sldId id="324" r:id="rId29"/>
    <p:sldId id="322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7" r:id="rId39"/>
    <p:sldId id="308" r:id="rId40"/>
    <p:sldId id="309" r:id="rId41"/>
    <p:sldId id="310" r:id="rId42"/>
    <p:sldId id="311" r:id="rId43"/>
    <p:sldId id="314" r:id="rId44"/>
    <p:sldId id="315" r:id="rId45"/>
    <p:sldId id="316" r:id="rId46"/>
    <p:sldId id="317" r:id="rId47"/>
    <p:sldId id="318" r:id="rId48"/>
    <p:sldId id="319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35" r:id="rId60"/>
    <p:sldId id="336" r:id="rId61"/>
    <p:sldId id="337" r:id="rId62"/>
    <p:sldId id="258" r:id="rId63"/>
    <p:sldId id="259" r:id="rId64"/>
    <p:sldId id="260" r:id="rId65"/>
    <p:sldId id="261" r:id="rId66"/>
    <p:sldId id="262" r:id="rId67"/>
    <p:sldId id="263" r:id="rId68"/>
    <p:sldId id="264" r:id="rId69"/>
    <p:sldId id="265" r:id="rId70"/>
    <p:sldId id="266" r:id="rId71"/>
    <p:sldId id="267" r:id="rId7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go.mail.ru/frame.html?q=%E4%E5%F2%E8%20%EA%F3%F0%FF%F2%20%F1%E8%E3%E0%F0%E5%F2%FB&amp;rch=l&amp;jsa=1&amp;sf=0&amp;cf=1&amp;is=0&amp;type=al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0.jpeg"/><Relationship Id="rId7" Type="http://schemas.openxmlformats.org/officeDocument/2006/relationships/hyperlink" Target="http://www.kino-teatr.ru/acter/album/5075/82014.jpg" TargetMode="External"/><Relationship Id="rId2" Type="http://schemas.openxmlformats.org/officeDocument/2006/relationships/hyperlink" Target="http://images.yandex.ru/yandsearch?img_url=www.friendsplace.ru/public/images/wysiwyg_upload/post_663/nikolay-rybnikov.jpeg&amp;nojs=1&amp;p=0&amp;text=%D0%B8%D0%B7%D0%B2%D0%B5%D1%81%D1%82%D0%BD%D1%8B%D0%B5%20%D0%BB%D1%8E%D0%B4%D0%B8%20%D1%83%D0%BC%D0%B5%D1%80%D1%88%D0%B8%D0%B5%20%D0%BE%D1%82%20%D0%BA%D1%83%D1%80%D0%B5%D0%BD%D0%B8%D1%8F&amp;noreask=1&amp;pos=0&amp;lr=63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5.jpeg"/><Relationship Id="rId5" Type="http://schemas.openxmlformats.org/officeDocument/2006/relationships/image" Target="../media/image41.jpeg"/><Relationship Id="rId10" Type="http://schemas.openxmlformats.org/officeDocument/2006/relationships/hyperlink" Target="http://images.yandex.ru/yandsearch?img_url=www.friendsplace.ru/public/images/wysiwyg_upload/post_663/rolan-bykov.jpg&amp;nojs=1&amp;p=0&amp;text=%D0%B8%D0%B7%D0%B2%D0%B5%D1%81%D1%82%D0%BD%D1%8B%D0%B5%20%D0%BB%D1%8E%D0%B4%D0%B8%20%D1%83%D0%BC%D0%B5%D1%80%D1%88%D0%B8%D0%B5%20%D0%BE%D1%82%20%D0%BA%D1%83%D1%80%D0%B5%D0%BD%D0%B8%D1%8F&amp;noreask=1&amp;pos=4&amp;lr=63&amp;rpt=simage" TargetMode="External"/><Relationship Id="rId4" Type="http://schemas.openxmlformats.org/officeDocument/2006/relationships/hyperlink" Target="http://images.yandex.ru/yandsearch?img_url=rd.foto.radikal.ru/0707/d3/b51abda07837.jpg&amp;nojs=1&amp;p=1&amp;text=%D0%B8%D0%B7%D0%B2%D0%B5%D1%81%D1%82%D0%BD%D1%8B%D0%B5%20%D0%BB%D1%8E%D0%B4%D0%B8%20%D1%83%D0%BC%D0%B5%D1%80%D1%88%D0%B8%D0%B5%20%D0%BE%D1%82%20%D0%BA%D1%83%D1%80%D0%B5%D0%BD%D0%B8%D1%8F&amp;noreask=1&amp;pos=57&amp;lr=63&amp;rpt=simage" TargetMode="External"/><Relationship Id="rId9" Type="http://schemas.openxmlformats.org/officeDocument/2006/relationships/image" Target="../media/image4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445224"/>
            <a:ext cx="5286672" cy="1008112"/>
          </a:xfrm>
        </p:spPr>
        <p:txBody>
          <a:bodyPr>
            <a:noAutofit/>
          </a:bodyPr>
          <a:lstStyle/>
          <a:p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152128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2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icrosoft Sans Serif" pitchFamily="34" charset="0"/>
                <a:cs typeface="Microsoft Sans Serif" pitchFamily="34" charset="0"/>
              </a:rPr>
              <a:t>  </a:t>
            </a:r>
            <a:endParaRPr lang="ru-RU" sz="2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204864"/>
            <a:ext cx="6120680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Вредные привычки, их влияние на здоровье</a:t>
            </a:r>
            <a:b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(алкоголь, курение, наркотики)</a:t>
            </a:r>
            <a:endParaRPr lang="ru-RU" sz="3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47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0000"/>
                </a:solidFill>
              </a:rPr>
              <a:t>Желудок и поджелудочная железа</a:t>
            </a:r>
            <a:r>
              <a:rPr lang="ru-RU" altLang="ru-RU" sz="4000" smtClean="0">
                <a:solidFill>
                  <a:srgbClr val="FF0000"/>
                </a:solidFill>
              </a:rPr>
              <a:t/>
            </a:r>
            <a:br>
              <a:rPr lang="ru-RU" altLang="ru-RU" sz="4000" smtClean="0">
                <a:solidFill>
                  <a:srgbClr val="FF0000"/>
                </a:solidFill>
              </a:rPr>
            </a:br>
            <a:r>
              <a:rPr lang="ru-RU" altLang="ru-RU" sz="2800" smtClean="0">
                <a:solidFill>
                  <a:srgbClr val="FF0000"/>
                </a:solidFill>
              </a:rPr>
              <a:t/>
            </a:r>
            <a:br>
              <a:rPr lang="ru-RU" altLang="ru-RU" sz="2800" smtClean="0">
                <a:solidFill>
                  <a:srgbClr val="FF0000"/>
                </a:solidFill>
              </a:rPr>
            </a:br>
            <a:r>
              <a:rPr lang="ru-RU" altLang="ru-RU" sz="2800" smtClean="0"/>
              <a:t>В первую очередь, алкоголь оказывает негативное воздействие на органы пищеварения: пищевод, желудок, поджелудочную железу. Здесь влияние алкоголя на организм человека проявляется в повреждении и разрушении клеток внутренней поверхности пищеварительных органов, ожогу и омертвению их тканей; атрофии желез, выделяющих желудочный сок; гибели клеток, вырабатывающих инсулин.</a:t>
            </a:r>
            <a:r>
              <a:rPr lang="ru-RU" altLang="ru-RU" sz="4000" smtClean="0"/>
              <a:t> </a:t>
            </a:r>
          </a:p>
        </p:txBody>
      </p:sp>
    </p:spTree>
  </p:cSld>
  <p:clrMapOvr>
    <a:masterClrMapping/>
  </p:clrMapOvr>
  <p:transition spd="slow" advTm="10354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Влияние алкоголя на здоровье может откликнуться резкими болями в животе, проблемами с пищеварением, гастритами, сахарным диабетом, панкреатитом, раком желудка.</a:t>
            </a:r>
            <a:br>
              <a:rPr lang="ru-RU" altLang="ru-RU" sz="3600" smtClean="0"/>
            </a:br>
            <a:r>
              <a:rPr lang="ru-RU" altLang="ru-RU" sz="3600" smtClean="0"/>
              <a:t/>
            </a:r>
            <a:br>
              <a:rPr lang="ru-RU" altLang="ru-RU" sz="3600" smtClean="0"/>
            </a:br>
            <a:r>
              <a:rPr lang="ru-RU" altLang="ru-RU" sz="3600" smtClean="0"/>
              <a:t/>
            </a:r>
            <a:br>
              <a:rPr lang="ru-RU" altLang="ru-RU" sz="3600" smtClean="0"/>
            </a:br>
            <a:r>
              <a:rPr lang="ru-RU" altLang="ru-RU" sz="3600" smtClean="0"/>
              <a:t/>
            </a:r>
            <a:br>
              <a:rPr lang="ru-RU" altLang="ru-RU" sz="3600" smtClean="0"/>
            </a:br>
            <a:r>
              <a:rPr lang="ru-RU" altLang="ru-RU" sz="3600" smtClean="0"/>
              <a:t/>
            </a:r>
            <a:br>
              <a:rPr lang="ru-RU" altLang="ru-RU" sz="3600" smtClean="0"/>
            </a:br>
            <a:r>
              <a:rPr lang="ru-RU" altLang="ru-RU" sz="4000" smtClean="0"/>
              <a:t> </a:t>
            </a:r>
          </a:p>
        </p:txBody>
      </p:sp>
      <p:pic>
        <p:nvPicPr>
          <p:cNvPr id="37891" name="Picture 4" descr="781_781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357563"/>
            <a:ext cx="38195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859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99FF"/>
                </a:solidFill>
              </a:rPr>
              <a:t>Сердечно-сосудистая система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Из желудка и кишечника алкоголь попадает в кровь – и здесь продолжается негативное влияние алкоголя на организм человека. </a:t>
            </a:r>
          </a:p>
        </p:txBody>
      </p:sp>
    </p:spTree>
  </p:cSld>
  <p:clrMapOvr>
    <a:masterClrMapping/>
  </p:clrMapOvr>
  <p:transition advTm="909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99FF"/>
                </a:solidFill>
              </a:rPr>
              <a:t>Мозг и нервная система.</a:t>
            </a:r>
            <a:br>
              <a:rPr lang="ru-RU" altLang="ru-RU" b="1" smtClean="0">
                <a:solidFill>
                  <a:srgbClr val="0099FF"/>
                </a:solidFill>
              </a:rPr>
            </a:br>
            <a:r>
              <a:rPr lang="ru-RU" altLang="ru-RU" smtClean="0"/>
              <a:t>Прежде всего, алкоголь опасен для мозга тем, что здесь его концентрация оказывается намного выше, чем в остальных органах. Именно для мозговой ткани алкоголь является особенно токсичным.   </a:t>
            </a:r>
          </a:p>
        </p:txBody>
      </p:sp>
    </p:spTree>
  </p:cSld>
  <p:clrMapOvr>
    <a:masterClrMapping/>
  </p:clrMapOvr>
  <p:transition spd="slow" advTm="8638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f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0"/>
            <a:ext cx="7097713" cy="703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362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smtClean="0"/>
              <a:t>Алкоголь приводит к разрушению </a:t>
            </a:r>
            <a:r>
              <a:rPr lang="ru-RU" altLang="ru-RU" smtClean="0">
                <a:solidFill>
                  <a:srgbClr val="FF0000"/>
                </a:solidFill>
              </a:rPr>
              <a:t>коры головного мозга</a:t>
            </a:r>
            <a:r>
              <a:rPr lang="ru-RU" altLang="ru-RU" smtClean="0"/>
              <a:t>, онемению и последующему отмиранию его участков.  </a:t>
            </a:r>
            <a:br>
              <a:rPr lang="ru-RU" altLang="ru-RU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45059" name="Picture 4" descr="mCqAAJaApq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067050"/>
            <a:ext cx="57531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8251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algn="just" eaLnBrk="1" hangingPunct="1"/>
            <a:r>
              <a:rPr lang="ru-RU" altLang="ru-RU" dirty="0" smtClean="0"/>
              <a:t>ПЕЧЕНЬ</a:t>
            </a:r>
            <a:br>
              <a:rPr lang="ru-RU" altLang="ru-RU" dirty="0" smtClean="0"/>
            </a:br>
            <a:r>
              <a:rPr lang="ru-RU" altLang="ru-RU" dirty="0" smtClean="0"/>
              <a:t>Под воздействием алкоголя гибнут печеночные клетки – на их месте образуется рубец, который не выполняет функций печени, что приводит к всевозможным нарушениям обмена веществ.  </a:t>
            </a:r>
          </a:p>
        </p:txBody>
      </p:sp>
    </p:spTree>
  </p:cSld>
  <p:clrMapOvr>
    <a:masterClrMapping/>
  </p:clrMapOvr>
  <p:transition spd="slow" advTm="986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smtClean="0"/>
              <a:t>Наиболее известное заболевание печени как результат влияние алкоголя на здоровье - цирроз печени (</a:t>
            </a:r>
            <a:r>
              <a:rPr lang="ru-RU" altLang="ru-RU" smtClean="0">
                <a:solidFill>
                  <a:srgbClr val="FF0000"/>
                </a:solidFill>
              </a:rPr>
              <a:t>печень сморщивается, уменьшается в размерах, что приводит к сдавливанию сосудов, застою крови и повышению давления в них.</a:t>
            </a:r>
            <a:r>
              <a:rPr lang="ru-RU" altLang="ru-RU" smtClean="0"/>
              <a:t> )</a:t>
            </a:r>
          </a:p>
        </p:txBody>
      </p:sp>
    </p:spTree>
  </p:cSld>
  <p:clrMapOvr>
    <a:masterClrMapping/>
  </p:clrMapOvr>
  <p:transition spd="slow" advTm="10575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9155" name="Picture 4" descr="SINDROAME_CLINICE_15696_bc162b3f9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68875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6" descr="0022-020-Vlijanie-alkogolja-na-chelove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0"/>
            <a:ext cx="421163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8" descr="1334608140_zhelchnokamennaya-bolezn-v-organizme-chelove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22663"/>
            <a:ext cx="5003800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10" descr="too-liver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2611438"/>
            <a:ext cx="40894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817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. Существовала легенда, что тот, кто выпьет первую рюмку этого зелья, превратится  в орла, которого заклюёт курица. Тот, кто выпьет две рюмки, тот превратится  в барана, самого безмозглого в стаде. Тот, кто выпьет 3 рюмки, станет свиньёй и будет валяться в грязи, никогда не видя ни зелёной травы, ни ни листвы, ни звёзд на небе.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это состояние полного физического, душевного и социального благополучия, а не только отсутствие болезней и физических дефектов.</a:t>
            </a:r>
          </a:p>
          <a:p>
            <a:pPr marL="260350" indent="317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695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Алкоголизм </a:t>
            </a:r>
            <a:endParaRPr lang="ru-RU" dirty="0"/>
          </a:p>
        </p:txBody>
      </p:sp>
      <p:pic>
        <p:nvPicPr>
          <p:cNvPr id="4" name="Содержимое 3" descr="1579787725_10-p-foni-s-alkogolem-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714488"/>
            <a:ext cx="6611743" cy="4406107"/>
          </a:xfrm>
        </p:spPr>
      </p:pic>
    </p:spTree>
  </p:cSld>
  <p:clrMapOvr>
    <a:masterClrMapping/>
  </p:clrMapOvr>
  <p:transition advTm="3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Алкоголь</a:t>
            </a:r>
            <a:r>
              <a:rPr lang="en-US" dirty="0" smtClean="0"/>
              <a:t> </a:t>
            </a:r>
            <a:r>
              <a:rPr lang="ru-RU" dirty="0" smtClean="0"/>
              <a:t>существует с древних времён.</a:t>
            </a:r>
          </a:p>
          <a:p>
            <a:pPr>
              <a:buNone/>
            </a:pPr>
            <a:r>
              <a:rPr lang="ru-RU" dirty="0" smtClean="0"/>
              <a:t>И в независимости от времени, алкоголь всегда был вреден.</a:t>
            </a:r>
          </a:p>
          <a:p>
            <a:pPr>
              <a:buNone/>
            </a:pPr>
            <a:r>
              <a:rPr lang="ru-RU" dirty="0" smtClean="0"/>
              <a:t>Из-за алкоголя:</a:t>
            </a:r>
          </a:p>
          <a:p>
            <a:pPr>
              <a:buNone/>
            </a:pPr>
            <a:r>
              <a:rPr lang="ru-RU" dirty="0" smtClean="0"/>
              <a:t>  - притупляется мозговая деятельность;</a:t>
            </a:r>
          </a:p>
          <a:p>
            <a:pPr>
              <a:buNone/>
            </a:pPr>
            <a:r>
              <a:rPr lang="ru-RU" dirty="0" smtClean="0"/>
              <a:t>  - отравляется и загрязняется организм;</a:t>
            </a:r>
          </a:p>
          <a:p>
            <a:pPr>
              <a:buNone/>
            </a:pPr>
            <a:r>
              <a:rPr lang="ru-RU" dirty="0" smtClean="0"/>
              <a:t>  - ухудшаются все процессы, происходящие в организме пьющего </a:t>
            </a:r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4214842" cy="6831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Вред алкоголя</a:t>
            </a:r>
            <a:endParaRPr lang="ru-RU" sz="4000" dirty="0"/>
          </a:p>
        </p:txBody>
      </p:sp>
      <p:pic>
        <p:nvPicPr>
          <p:cNvPr id="7" name="Содержимое 6" descr="алкоголь123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2428868"/>
            <a:ext cx="5429288" cy="294006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42910" y="2143116"/>
            <a:ext cx="2714644" cy="40967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 влиянием  алкоголя ослабляется воля и самоконтроль, нередко люди совершают проступки и ошибки, в которых раскаиваются всю жизнь.</a:t>
            </a:r>
          </a:p>
          <a:p>
            <a:endParaRPr lang="ru-RU" sz="2400" dirty="0"/>
          </a:p>
        </p:txBody>
      </p:sp>
    </p:spTree>
  </p:cSld>
  <p:clrMapOvr>
    <a:masterClrMapping/>
  </p:clrMapOvr>
  <p:transition advTm="23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Отказ от алкоголя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Алкоголики понимают, что отказ от зависимости даст море плюсов, но из-за употребления самого алкоголя ослабевает воля.</a:t>
            </a:r>
          </a:p>
          <a:p>
            <a:pPr>
              <a:buNone/>
            </a:pPr>
            <a:r>
              <a:rPr lang="ru-RU" dirty="0" smtClean="0"/>
              <a:t>Люди, отказавшиеся от алкоголя говорят примерно одно и тоже: </a:t>
            </a:r>
            <a:r>
              <a:rPr lang="en-US" dirty="0" smtClean="0"/>
              <a:t>”</a:t>
            </a:r>
            <a:r>
              <a:rPr lang="ru-RU" dirty="0" smtClean="0"/>
              <a:t>Отказ от алкоголя – титанический труд, но после всего жизнь налаживается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37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Последствия курения для организма человека.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 </a:t>
            </a:r>
            <a:br>
              <a:rPr lang="ru-RU" b="1"/>
            </a:br>
            <a:endParaRPr lang="ru-RU" b="1"/>
          </a:p>
        </p:txBody>
      </p:sp>
      <p:pic>
        <p:nvPicPr>
          <p:cNvPr id="3076" name="Picture 4" descr="В настоящее время в мире от заболеваний, связанных с курением табака каждые 6 секунд умирает один челов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133600"/>
            <a:ext cx="8054975" cy="4564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8576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1. </a:t>
            </a:r>
            <a:r>
              <a:rPr lang="ru-RU" sz="2400" b="1" i="1" dirty="0" smtClean="0"/>
              <a:t>В настоящее время в мире от заболеваний, связанных с курением табака каждые </a:t>
            </a:r>
            <a:r>
              <a:rPr lang="ru-RU" sz="2400" b="1" i="1" dirty="0" smtClean="0">
                <a:solidFill>
                  <a:srgbClr val="FF0000"/>
                </a:solidFill>
              </a:rPr>
              <a:t>6 секунд умирает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один человек</a:t>
            </a:r>
            <a:r>
              <a:rPr lang="ru-RU" sz="2400" b="1" i="1" dirty="0" smtClean="0"/>
              <a:t>, а ежегодно по этой причине умирают 5 миллионов человек</a:t>
            </a:r>
            <a:r>
              <a:rPr lang="ru-RU" b="1" i="1" dirty="0" smtClean="0"/>
              <a:t>.</a:t>
            </a:r>
          </a:p>
          <a:p>
            <a:pPr algn="just"/>
            <a:r>
              <a:rPr lang="ru-RU" b="1" i="1" dirty="0" smtClean="0"/>
              <a:t>2</a:t>
            </a:r>
            <a:r>
              <a:rPr lang="ru-RU" sz="2000" b="1" i="1" dirty="0" smtClean="0"/>
              <a:t>. Каждый </a:t>
            </a:r>
            <a:r>
              <a:rPr lang="ru-RU" sz="2000" b="1" i="1" dirty="0" smtClean="0">
                <a:solidFill>
                  <a:srgbClr val="FF0000"/>
                </a:solidFill>
              </a:rPr>
              <a:t>третий четверг ноября </a:t>
            </a:r>
            <a:r>
              <a:rPr lang="ru-RU" sz="2000" b="1" i="1" dirty="0" smtClean="0"/>
              <a:t>ежегодно в большинстве стран мира отмечается «Международный день отказа от курения». Он был установлен Американским онкологическим обществом </a:t>
            </a:r>
            <a:r>
              <a:rPr lang="ru-RU" sz="2000" b="1" i="1" u="sng" dirty="0" smtClean="0">
                <a:solidFill>
                  <a:schemeClr val="accent2"/>
                </a:solidFill>
              </a:rPr>
              <a:t>в 1977 году.</a:t>
            </a:r>
            <a:r>
              <a:rPr lang="ru-RU" sz="2000" b="1" i="1" dirty="0" smtClean="0"/>
              <a:t> </a:t>
            </a:r>
          </a:p>
          <a:p>
            <a:pPr algn="just"/>
            <a:r>
              <a:rPr lang="ru-RU" sz="2000" b="1" i="1" dirty="0" smtClean="0"/>
              <a:t>3. </a:t>
            </a:r>
            <a:r>
              <a:rPr lang="ru-RU" sz="2400" b="1" dirty="0" smtClean="0">
                <a:solidFill>
                  <a:schemeClr val="accent2"/>
                </a:solidFill>
              </a:rPr>
              <a:t>19 ноября 2009</a:t>
            </a:r>
            <a:r>
              <a:rPr lang="ru-RU" sz="2000" dirty="0" smtClean="0"/>
              <a:t> года во всем мире отмечают День отказа от курения.</a:t>
            </a:r>
            <a:endParaRPr lang="ru-RU" sz="2000" dirty="0"/>
          </a:p>
        </p:txBody>
      </p:sp>
      <p:pic>
        <p:nvPicPr>
          <p:cNvPr id="4" name="Picture 4" descr="conferinta-think-free-go-smoke-free-la-costinesti-i234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214818"/>
            <a:ext cx="3174993" cy="2446332"/>
          </a:xfrm>
          <a:prstGeom prst="rect">
            <a:avLst/>
          </a:prstGeom>
          <a:noFill/>
        </p:spPr>
      </p:pic>
      <p:pic>
        <p:nvPicPr>
          <p:cNvPr id="5" name="Picture 6" descr="no_smoking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9" y="4143380"/>
            <a:ext cx="3081335" cy="221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2060"/>
                </a:solidFill>
              </a:rPr>
              <a:t>КУРЕНИЕ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44290" y="1142984"/>
            <a:ext cx="918829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Никотин – </a:t>
            </a:r>
            <a:r>
              <a:rPr lang="ru-RU" sz="28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чрезвычайно сильный яд, действующий на нервную систему, пищеварение, а также на дыхательную и кровеносную системы</a:t>
            </a:r>
          </a:p>
        </p:txBody>
      </p:sp>
      <p:pic>
        <p:nvPicPr>
          <p:cNvPr id="22532" name="Picture 2" descr="http://gogo.ru/preview?id=300727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-4408488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214688"/>
            <a:ext cx="32146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785786" y="3857628"/>
            <a:ext cx="7900987" cy="1714512"/>
          </a:xfrm>
        </p:spPr>
        <p:txBody>
          <a:bodyPr>
            <a:no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Лошадь  погибает никотина от 1 капли никотина.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Кролик -от ¼.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Собака – от ½.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Птицы погибают, если к клюву поднести палочку смоченную никотином.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Для человека смертельная доза от 50 до 100 мг или 3-4 капли..</a:t>
            </a:r>
            <a:b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1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5857892"/>
            <a:ext cx="8229600" cy="857256"/>
          </a:xfrm>
        </p:spPr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2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Именно такая доза поступает в кровь после выкуривания 25 сигарет.</a:t>
            </a:r>
            <a:br>
              <a:rPr lang="ru-RU" sz="2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sz="20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357188"/>
            <a:ext cx="6000750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63550"/>
            <a:ext cx="8077200" cy="908050"/>
          </a:xfrm>
        </p:spPr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ru-RU" sz="34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 дыме табака содержится более 30 ядовитых веществ:</a:t>
            </a:r>
            <a:r>
              <a:rPr lang="ru-RU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/>
            </a:r>
            <a:br>
              <a:rPr lang="ru-RU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endParaRPr lang="ru-RU" b="1" i="1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Никотин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Углекислый газ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Окись углерода  10-23 мг.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Синильная кислота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Аммиак 50-130 мг.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Смолистые вещества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Органические кислоты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Фенол 60-100 мг.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Ацетон 100-250 мкг.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Радиоактивный полоний 0.03 -1.0 нК.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Ш"/>
              <a:defRPr/>
            </a:pPr>
            <a:r>
              <a:rPr lang="ru-RU" sz="2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Цианистый водород 400-500 мкг.</a:t>
            </a:r>
          </a:p>
        </p:txBody>
      </p:sp>
      <p:pic>
        <p:nvPicPr>
          <p:cNvPr id="9220" name="Picture 4" descr="3566709kb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844675"/>
            <a:ext cx="2627313" cy="1782763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</p:spPr>
      </p:pic>
      <p:pic>
        <p:nvPicPr>
          <p:cNvPr id="9221" name="Picture 5" descr="3566722jrh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3933825"/>
            <a:ext cx="1858963" cy="2592388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Tm="9729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85750"/>
            <a:ext cx="600075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вредные привычки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6180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Вредные привычки – это привычки</a:t>
            </a:r>
            <a:r>
              <a:rPr lang="en-US" dirty="0" smtClean="0"/>
              <a:t>, </a:t>
            </a:r>
            <a:r>
              <a:rPr lang="ru-RU" dirty="0" smtClean="0"/>
              <a:t>пагубно влияющие на формирование личности, состояние здоровья.</a:t>
            </a:r>
          </a:p>
          <a:p>
            <a:pPr>
              <a:buNone/>
            </a:pPr>
            <a:r>
              <a:rPr lang="ru-RU" dirty="0" smtClean="0"/>
              <a:t>        В большей степени</a:t>
            </a:r>
            <a:r>
              <a:rPr lang="ru-RU" sz="2800" dirty="0" smtClean="0"/>
              <a:t>, конечно, эти привычки плохо влияют на здоровье.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ransition advTm="1049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/>
              <a:t>Курение негативным образом влияет на большинство органов человеческого организма. 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7172" name="Picture 4" descr="4LWEzYW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3100"/>
            <a:ext cx="3479800" cy="2325688"/>
          </a:xfrm>
          <a:prstGeom prst="rect">
            <a:avLst/>
          </a:prstGeom>
          <a:noFill/>
        </p:spPr>
      </p:pic>
      <p:pic>
        <p:nvPicPr>
          <p:cNvPr id="7174" name="Picture 6" descr="moz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143375"/>
            <a:ext cx="2390775" cy="2714625"/>
          </a:xfrm>
          <a:prstGeom prst="rect">
            <a:avLst/>
          </a:prstGeom>
          <a:noFill/>
        </p:spPr>
      </p:pic>
      <p:pic>
        <p:nvPicPr>
          <p:cNvPr id="7176" name="Picture 8" descr="0026-025-Reguljatsija-sokootdeleni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3141663"/>
            <a:ext cx="2976563" cy="248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800" b="1" i="1" u="sng" dirty="0">
                <a:solidFill>
                  <a:srgbClr val="0099FF"/>
                </a:solidFill>
              </a:rPr>
              <a:t>Мозг</a:t>
            </a:r>
            <a:br>
              <a:rPr lang="ru-RU" sz="4800" b="1" i="1" u="sng" dirty="0">
                <a:solidFill>
                  <a:srgbClr val="0099FF"/>
                </a:solidFill>
              </a:rPr>
            </a:br>
            <a:r>
              <a:rPr lang="ru-RU" sz="2400" dirty="0"/>
              <a:t>Курение </a:t>
            </a:r>
            <a:r>
              <a:rPr lang="ru-RU" sz="2400" dirty="0">
                <a:solidFill>
                  <a:srgbClr val="FF0000"/>
                </a:solidFill>
              </a:rPr>
              <a:t>резко повышает риск инсульта</a:t>
            </a:r>
            <a:r>
              <a:rPr lang="ru-RU" sz="2400" dirty="0"/>
              <a:t> – расстройства функций головного мозга, вызванного нарушением его кровоснабжения.</a:t>
            </a:r>
            <a:br>
              <a:rPr lang="ru-RU" sz="2400" dirty="0"/>
            </a:br>
            <a:r>
              <a:rPr lang="ru-RU" sz="2400" dirty="0"/>
              <a:t>Инсульт обусловлен закупориванием кровеносного сосуда, доставляющего кислород в головной мозг, тромбом или другими </a:t>
            </a:r>
            <a:r>
              <a:rPr lang="ru-RU" sz="2400" dirty="0" smtClean="0"/>
              <a:t>частицами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800" dirty="0" smtClean="0"/>
              <a:t>Еще одной причиной инсульта у курильщиков может стать поражение артерии головного мозга, приводящее к </a:t>
            </a:r>
            <a:r>
              <a:rPr lang="ru-RU" sz="2800" b="1" dirty="0" smtClean="0">
                <a:solidFill>
                  <a:srgbClr val="0099FF"/>
                </a:solidFill>
              </a:rPr>
              <a:t>ее разрыву и кровоизлиянию мозг.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20" name="Picture 4" descr="1228657374_nek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32685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algn="just"/>
            <a:r>
              <a:rPr lang="ru-RU" sz="4000" b="1" dirty="0" err="1">
                <a:solidFill>
                  <a:srgbClr val="0099FF"/>
                </a:solidFill>
              </a:rPr>
              <a:t>Сердечно-сосудистая</a:t>
            </a:r>
            <a:r>
              <a:rPr lang="ru-RU" sz="4000" b="1" dirty="0">
                <a:solidFill>
                  <a:srgbClr val="0099FF"/>
                </a:solidFill>
              </a:rPr>
              <a:t> система</a:t>
            </a:r>
            <a:br>
              <a:rPr lang="ru-RU" sz="4000" b="1" dirty="0">
                <a:solidFill>
                  <a:srgbClr val="0099FF"/>
                </a:solidFill>
              </a:rPr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800" b="1" i="1" dirty="0"/>
              <a:t>Доставка кислорода к сердечной мышце резко нарушается из-за блокирования гемоглобина крови окисью углерода из табачного дыма. Это приводит к серьезным поражениям </a:t>
            </a:r>
            <a:r>
              <a:rPr lang="ru-RU" sz="2800" b="1" i="1" dirty="0">
                <a:solidFill>
                  <a:srgbClr val="0099FF"/>
                </a:solidFill>
              </a:rPr>
              <a:t>сердца и сосудов</a:t>
            </a:r>
            <a:r>
              <a:rPr lang="ru-RU" sz="2800" b="1" i="1" dirty="0"/>
              <a:t>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0"/>
            <a:ext cx="8569325" cy="6597650"/>
          </a:xfrm>
        </p:spPr>
        <p:txBody>
          <a:bodyPr/>
          <a:lstStyle/>
          <a:p>
            <a:r>
              <a:rPr lang="ru-RU" sz="3600"/>
              <a:t>Курение </a:t>
            </a:r>
            <a:r>
              <a:rPr lang="ru-RU" sz="3600">
                <a:solidFill>
                  <a:srgbClr val="FF0000"/>
                </a:solidFill>
              </a:rPr>
              <a:t>повышает кровяное давление</a:t>
            </a:r>
            <a:r>
              <a:rPr lang="ru-RU" sz="3600"/>
              <a:t>: кровеносные сосуды сжимаются, вынуждая сердце работать с большей нагрузкой. Как результат, сердце расширяется и повреждается.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1268" name="Picture 4" descr="post67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332163"/>
            <a:ext cx="5184775" cy="349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3400"/>
              <a:t>Курение способствует увеличению уровня </a:t>
            </a:r>
            <a:r>
              <a:rPr lang="ru-RU" sz="3400">
                <a:solidFill>
                  <a:srgbClr val="FF0000"/>
                </a:solidFill>
              </a:rPr>
              <a:t>холестерина в крови</a:t>
            </a:r>
            <a:r>
              <a:rPr lang="ru-RU" sz="3400"/>
              <a:t>. В артериях, питающих сердце, откладываются жиры, возникает их закупорка. Как следствие, </a:t>
            </a:r>
            <a:r>
              <a:rPr lang="ru-RU" sz="3400">
                <a:solidFill>
                  <a:srgbClr val="FF0000"/>
                </a:solidFill>
              </a:rPr>
              <a:t>инфаркт миокарда</a:t>
            </a:r>
            <a:r>
              <a:rPr lang="ru-RU" sz="3400"/>
              <a:t>.</a:t>
            </a:r>
            <a:br>
              <a:rPr lang="ru-RU" sz="3400"/>
            </a:br>
            <a:r>
              <a:rPr lang="ru-RU" sz="3400"/>
              <a:t/>
            </a:r>
            <a:br>
              <a:rPr lang="ru-RU" sz="3400"/>
            </a:br>
            <a:r>
              <a:rPr lang="ru-RU" sz="3400"/>
              <a:t>У курильщиков риск инфаркта миокарда </a:t>
            </a:r>
            <a:r>
              <a:rPr lang="ru-RU" sz="3400">
                <a:solidFill>
                  <a:srgbClr val="FF0000"/>
                </a:solidFill>
              </a:rPr>
              <a:t>в 4–5 раз выше</a:t>
            </a:r>
            <a:r>
              <a:rPr lang="ru-RU" sz="3400"/>
              <a:t>, чем у некурящих. </a:t>
            </a:r>
            <a:br>
              <a:rPr lang="ru-RU" sz="3400"/>
            </a:br>
            <a:r>
              <a:rPr lang="ru-RU" sz="3400"/>
              <a:t/>
            </a:r>
            <a:br>
              <a:rPr lang="ru-RU" sz="3400"/>
            </a:br>
            <a:r>
              <a:rPr lang="ru-RU" sz="3400"/>
              <a:t>Средний возраст умерших от сердечных приступов – 67 лет, </a:t>
            </a:r>
            <a:r>
              <a:rPr lang="ru-RU" sz="3400">
                <a:solidFill>
                  <a:srgbClr val="FF0000"/>
                </a:solidFill>
              </a:rPr>
              <a:t>курильщиков – 47</a:t>
            </a:r>
            <a:r>
              <a:rPr lang="ru-RU" sz="3400"/>
              <a:t>.</a:t>
            </a:r>
            <a:br>
              <a:rPr lang="ru-RU" sz="3400"/>
            </a:br>
            <a:endParaRPr lang="ru-RU" sz="3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rgbClr val="0099FF"/>
                </a:solidFill>
              </a:rPr>
              <a:t>Легкие</a:t>
            </a:r>
            <a:br>
              <a:rPr lang="ru-RU" b="1" dirty="0">
                <a:solidFill>
                  <a:srgbClr val="0099FF"/>
                </a:solidFill>
              </a:rPr>
            </a:br>
            <a:r>
              <a:rPr lang="ru-RU" sz="2400" dirty="0"/>
              <a:t>Рак легкого – опухоль, возникающая в поверхностных тканях легких –</a:t>
            </a:r>
            <a:r>
              <a:rPr lang="ru-RU" sz="2400" dirty="0">
                <a:solidFill>
                  <a:srgbClr val="FF0000"/>
                </a:solidFill>
              </a:rPr>
              <a:t> примерно в 90% случаев обусловлена длительным курением</a:t>
            </a:r>
            <a:r>
              <a:rPr lang="ru-RU" sz="2400" dirty="0"/>
              <a:t>. У людей, выкуривающих по две или более пачек сигарет в день в течение 20 лет риск рака легкого повышен на 60–70% по сравнению с некурящими.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i="1" dirty="0" smtClean="0"/>
              <a:t>Сейчас от рака легких гибнет больше людей, чем от любого другого вида рака. Среднее уменьшение продолжительности жизни у курильщиков составляет </a:t>
            </a:r>
            <a:r>
              <a:rPr lang="ru-RU" sz="4000" b="1" i="1" dirty="0" smtClean="0">
                <a:solidFill>
                  <a:srgbClr val="0099FF"/>
                </a:solidFill>
              </a:rPr>
              <a:t>10 лет</a:t>
            </a:r>
            <a:r>
              <a:rPr lang="ru-RU" sz="4000" b="1" i="1" dirty="0" smtClean="0"/>
              <a:t>.</a:t>
            </a:r>
            <a:br>
              <a:rPr lang="ru-RU" sz="4000" b="1" i="1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endParaRPr lang="ru-RU"/>
          </a:p>
        </p:txBody>
      </p:sp>
      <p:pic>
        <p:nvPicPr>
          <p:cNvPr id="14340" name="Picture 4" descr="73385073_4215787_lungcanc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1425" y="2830513"/>
            <a:ext cx="5362575" cy="4027487"/>
          </a:xfrm>
          <a:prstGeom prst="rect">
            <a:avLst/>
          </a:prstGeom>
          <a:noFill/>
        </p:spPr>
      </p:pic>
      <p:pic>
        <p:nvPicPr>
          <p:cNvPr id="14342" name="Picture 6" descr="0005-002-Bolezni-organov-dykhanij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48150" cy="4267200"/>
          </a:xfrm>
          <a:prstGeom prst="rect">
            <a:avLst/>
          </a:prstGeom>
          <a:noFill/>
        </p:spPr>
      </p:pic>
      <p:pic>
        <p:nvPicPr>
          <p:cNvPr id="14344" name="Picture 8" descr="65965032feb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4144963"/>
            <a:ext cx="2522538" cy="2713037"/>
          </a:xfrm>
          <a:prstGeom prst="rect">
            <a:avLst/>
          </a:prstGeom>
          <a:noFill/>
        </p:spPr>
      </p:pic>
      <p:pic>
        <p:nvPicPr>
          <p:cNvPr id="14346" name="Picture 10" descr="legkie-kurilshika-small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5325" y="0"/>
            <a:ext cx="4638675" cy="291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4000" b="1">
                <a:solidFill>
                  <a:srgbClr val="0099FF"/>
                </a:solidFill>
              </a:rPr>
              <a:t>Желудок</a:t>
            </a:r>
            <a:r>
              <a:rPr lang="ru-RU" sz="4000">
                <a:solidFill>
                  <a:srgbClr val="0099FF"/>
                </a:solidFill>
              </a:rPr>
              <a:t> </a:t>
            </a:r>
            <a:br>
              <a:rPr lang="ru-RU" sz="4000">
                <a:solidFill>
                  <a:srgbClr val="0099FF"/>
                </a:solidFill>
              </a:rPr>
            </a:br>
            <a:r>
              <a:rPr lang="ru-RU" sz="3200"/>
              <a:t>Одним из эффектов длительного курения является возникновение </a:t>
            </a:r>
            <a:r>
              <a:rPr lang="ru-RU" sz="3200">
                <a:solidFill>
                  <a:srgbClr val="FF0000"/>
                </a:solidFill>
              </a:rPr>
              <a:t>желудочной язвы</a:t>
            </a:r>
            <a:r>
              <a:rPr lang="ru-RU" sz="3200"/>
              <a:t>. Наиболее частый язвенный симптом – ноющие или жгучие боли между грудиной и пупком, возникающие после еды и рано утром. </a:t>
            </a:r>
            <a:r>
              <a:rPr lang="ru-RU" sz="4000"/>
              <a:t/>
            </a:r>
            <a:br>
              <a:rPr lang="ru-RU" sz="4000"/>
            </a:br>
            <a:r>
              <a:rPr lang="ru-RU" sz="4000" i="1">
                <a:solidFill>
                  <a:srgbClr val="FF0000"/>
                </a:solidFill>
              </a:rPr>
              <a:t>Также язва сопровождается тошнотой и рвотой, потерей аппетита и похуданием. </a:t>
            </a:r>
            <a:r>
              <a:rPr lang="ru-RU" sz="4000"/>
              <a:t>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4000"/>
              <a:t>Язвенная болезнь может привести к раку желудка. При этом риск возникновения раковой опухоли в желудочной полости у курильщиков выше, чем у некурящих.</a:t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18436" name="Picture 4" descr="0026-025-Reguljatsija-sokootdelen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3968750"/>
            <a:ext cx="3455987" cy="2889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вредных привычек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7400" dirty="0" smtClean="0"/>
              <a:t>       В современной психологии выделяют несколько видов зависимости</a:t>
            </a:r>
            <a:r>
              <a:rPr lang="en-US" sz="7400" dirty="0" smtClean="0"/>
              <a:t>:</a:t>
            </a:r>
            <a:endParaRPr lang="ru-RU" sz="7400" dirty="0" smtClean="0"/>
          </a:p>
          <a:p>
            <a:r>
              <a:rPr lang="ru-RU" sz="7400" dirty="0" smtClean="0"/>
              <a:t>Физические зависимости</a:t>
            </a:r>
            <a:endParaRPr lang="en-US" sz="7400" dirty="0" smtClean="0"/>
          </a:p>
          <a:p>
            <a:r>
              <a:rPr lang="ru-RU" sz="7400" dirty="0" smtClean="0"/>
              <a:t>Психические привычки</a:t>
            </a:r>
          </a:p>
          <a:p>
            <a:r>
              <a:rPr lang="ru-RU" sz="7400" dirty="0" smtClean="0"/>
              <a:t>Психофизиологические зависимости</a:t>
            </a:r>
            <a:endParaRPr lang="en-US" sz="8600" dirty="0" smtClean="0"/>
          </a:p>
          <a:p>
            <a:r>
              <a:rPr lang="ru-RU" sz="7400" dirty="0" err="1" smtClean="0"/>
              <a:t>Психоэмоциональные</a:t>
            </a:r>
            <a:r>
              <a:rPr lang="ru-RU" sz="7400" dirty="0" smtClean="0"/>
              <a:t> пристрастия</a:t>
            </a:r>
          </a:p>
          <a:p>
            <a:endParaRPr lang="en-US" sz="7400" dirty="0" smtClean="0"/>
          </a:p>
          <a:p>
            <a:pPr>
              <a:buNone/>
            </a:pPr>
            <a:r>
              <a:rPr lang="en-US" sz="7400" dirty="0" smtClean="0"/>
              <a:t>    </a:t>
            </a:r>
          </a:p>
          <a:p>
            <a:pPr>
              <a:buNone/>
            </a:pPr>
            <a:r>
              <a:rPr lang="en-US" sz="7400" dirty="0" smtClean="0"/>
              <a:t>    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endParaRPr lang="uk-UA" dirty="0" smtClean="0"/>
          </a:p>
        </p:txBody>
      </p:sp>
    </p:spTree>
  </p:cSld>
  <p:clrMapOvr>
    <a:masterClrMapping/>
  </p:clrMapOvr>
  <p:transition advTm="3088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>
            <a:normAutofit fontScale="90000"/>
          </a:bodyPr>
          <a:lstStyle/>
          <a:p>
            <a:r>
              <a:rPr lang="ru-RU" sz="4000" b="1" u="sng">
                <a:solidFill>
                  <a:srgbClr val="0099FF"/>
                </a:solidFill>
              </a:rPr>
              <a:t>Глаза</a:t>
            </a:r>
            <a:r>
              <a:rPr lang="ru-RU" sz="4000"/>
              <a:t/>
            </a:r>
            <a:br>
              <a:rPr lang="ru-RU" sz="4000"/>
            </a:br>
            <a:r>
              <a:rPr lang="ru-RU" sz="3600"/>
              <a:t>Курение тормозит обмен микроэлементов растительной пищи, защищающих орган зрения. Глаза длительно курящего человека имеют склонность к покраснению и слезливости, края век распухают</a:t>
            </a:r>
            <a:r>
              <a:rPr lang="ru-RU" sz="4000"/>
              <a:t>.</a:t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19460" name="Picture 4" descr="822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4076700"/>
            <a:ext cx="2112962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4000" b="1">
                <a:solidFill>
                  <a:srgbClr val="0099FF"/>
                </a:solidFill>
              </a:rPr>
              <a:t>Конечности</a:t>
            </a:r>
            <a:br>
              <a:rPr lang="ru-RU" sz="4000" b="1">
                <a:solidFill>
                  <a:srgbClr val="0099FF"/>
                </a:solidFill>
              </a:rPr>
            </a:br>
            <a:r>
              <a:rPr lang="ru-RU" sz="4000" b="1">
                <a:solidFill>
                  <a:srgbClr val="0099FF"/>
                </a:solidFill>
              </a:rPr>
              <a:t/>
            </a:r>
            <a:br>
              <a:rPr lang="ru-RU" sz="4000" b="1">
                <a:solidFill>
                  <a:srgbClr val="0099FF"/>
                </a:solidFill>
              </a:rPr>
            </a:br>
            <a:r>
              <a:rPr lang="ru-RU" sz="3200" b="1"/>
              <a:t>Каждый седьмой курильщик рано или поздно страдает хроническим заболеванием сосудов с преимущественным поражением артерий ног, в процессе которого происходит постепенное сужение сосудов вплоть до полного закрытия их просвета с омертвением лишенных кровоснабжения тканей.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endParaRPr lang="ru-RU"/>
          </a:p>
        </p:txBody>
      </p:sp>
      <p:pic>
        <p:nvPicPr>
          <p:cNvPr id="21508" name="Picture 4" descr="nekro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2957513" cy="3671887"/>
          </a:xfrm>
          <a:prstGeom prst="rect">
            <a:avLst/>
          </a:prstGeom>
          <a:noFill/>
        </p:spPr>
      </p:pic>
      <p:pic>
        <p:nvPicPr>
          <p:cNvPr id="21510" name="Picture 6" descr="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357563"/>
            <a:ext cx="5238750" cy="3324225"/>
          </a:xfrm>
          <a:prstGeom prst="rect">
            <a:avLst/>
          </a:prstGeom>
          <a:noFill/>
        </p:spPr>
      </p:pic>
      <p:pic>
        <p:nvPicPr>
          <p:cNvPr id="21512" name="Picture 8" descr="norm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-603250"/>
            <a:ext cx="3803650" cy="386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4000" b="1" dirty="0">
                <a:solidFill>
                  <a:srgbClr val="0099FF"/>
                </a:solidFill>
              </a:rPr>
              <a:t>Полость рта</a:t>
            </a:r>
            <a:r>
              <a:rPr lang="ru-RU" sz="4000" dirty="0">
                <a:solidFill>
                  <a:srgbClr val="0099FF"/>
                </a:solidFill>
              </a:rPr>
              <a:t/>
            </a:r>
            <a:br>
              <a:rPr lang="ru-RU" sz="4000" dirty="0">
                <a:solidFill>
                  <a:srgbClr val="0099FF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Раковые опухоли полости рта</a:t>
            </a:r>
            <a:r>
              <a:rPr lang="ru-RU" sz="4000" dirty="0"/>
              <a:t> чаще всего встречаются по бокам или на нижней поверхности языка, а также в области дна полости рта. Симптомы – небольшая бледная опухоль или утолщение необычного цвета на языке, в полости рта, на щеке, десне или небе.</a:t>
            </a:r>
            <a:br>
              <a:rPr lang="ru-RU" sz="4000" dirty="0"/>
            </a:br>
            <a:endParaRPr lang="ru-RU" sz="4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endParaRPr lang="ru-RU"/>
          </a:p>
        </p:txBody>
      </p:sp>
      <p:pic>
        <p:nvPicPr>
          <p:cNvPr id="25604" name="Picture 4" descr="information_items_69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46038"/>
            <a:ext cx="3810000" cy="2857500"/>
          </a:xfrm>
          <a:prstGeom prst="rect">
            <a:avLst/>
          </a:prstGeom>
          <a:noFill/>
        </p:spPr>
      </p:pic>
      <p:pic>
        <p:nvPicPr>
          <p:cNvPr id="25606" name="Picture 6" descr="mouthcanc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0"/>
            <a:ext cx="5364162" cy="3017838"/>
          </a:xfrm>
          <a:prstGeom prst="rect">
            <a:avLst/>
          </a:prstGeom>
          <a:noFill/>
        </p:spPr>
      </p:pic>
      <p:pic>
        <p:nvPicPr>
          <p:cNvPr id="25608" name="Picture 8" descr="panieaab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81300"/>
            <a:ext cx="3889375" cy="3889375"/>
          </a:xfrm>
          <a:prstGeom prst="rect">
            <a:avLst/>
          </a:prstGeom>
          <a:noFill/>
        </p:spPr>
      </p:pic>
      <p:pic>
        <p:nvPicPr>
          <p:cNvPr id="25610" name="Picture 10" descr="408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9725" y="3357563"/>
            <a:ext cx="6264275" cy="2459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4000" b="1">
                <a:solidFill>
                  <a:srgbClr val="0099FF"/>
                </a:solidFill>
              </a:rPr>
              <a:t>Половая система</a:t>
            </a:r>
            <a:r>
              <a:rPr lang="ru-RU" sz="4000"/>
              <a:t/>
            </a:r>
            <a:br>
              <a:rPr lang="ru-RU" sz="4000"/>
            </a:br>
            <a:r>
              <a:rPr lang="ru-RU" sz="3600"/>
              <a:t>Никотин </a:t>
            </a:r>
            <a:r>
              <a:rPr lang="ru-RU" sz="3600">
                <a:solidFill>
                  <a:srgbClr val="FF0000"/>
                </a:solidFill>
              </a:rPr>
              <a:t>разрушает нервную систему</a:t>
            </a:r>
            <a:r>
              <a:rPr lang="ru-RU" sz="3600"/>
              <a:t>, в том числе те ее отделы, которые отвечают за половое поведение человека и его способность к воспроизведению потомства. С возрастом способность к деторождению у курильщиков прогрессивно понижается. Снижая уровень половых гормонов и не заменимого для организма витамина Е.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b="1">
                <a:solidFill>
                  <a:srgbClr val="0099FF"/>
                </a:solidFill>
              </a:rPr>
              <a:t>Потомство</a:t>
            </a:r>
            <a:r>
              <a:rPr lang="ru-RU"/>
              <a:t/>
            </a:r>
            <a:br>
              <a:rPr lang="ru-RU"/>
            </a:br>
            <a:r>
              <a:rPr lang="ru-RU" sz="3200"/>
              <a:t>Количество зачатых и выношенных детей у заядлых курильщиц составляет всего 72% относительно некурящих. Табак, как и ряд других психоактивных веществ,</a:t>
            </a:r>
            <a:r>
              <a:rPr lang="ru-RU" sz="3200">
                <a:solidFill>
                  <a:srgbClr val="FF0000"/>
                </a:solidFill>
              </a:rPr>
              <a:t> вызывает прерывание беременности</a:t>
            </a:r>
            <a:r>
              <a:rPr lang="ru-RU" sz="3200"/>
              <a:t>, преждевременные роды, мертворождение. По данным американских ученых, даже менее одной пачки выкуренных в день сигарет на 20% повышает риск смерти младенца в утробе матери. Более пачки – на 35%.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3600" b="1" i="1"/>
              <a:t>У женщин, которые во время беременности регулярно выкуривают одну или более пачку сигарет в день, новорожденные дети имеют меньший вес, нежели у некурящих матерей. У детей, рожденных от матерей, которые курили во время и после беременности, чаще встречается синдром внезапной детской смерти.</a:t>
            </a:r>
            <a:br>
              <a:rPr lang="ru-RU" sz="3600" b="1" i="1"/>
            </a:br>
            <a:endParaRPr lang="ru-RU" sz="3600" b="1" i="1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>
            <a:normAutofit fontScale="90000"/>
          </a:bodyPr>
          <a:lstStyle/>
          <a:p>
            <a:r>
              <a:rPr lang="ru-RU" sz="3800"/>
              <a:t/>
            </a:r>
            <a:br>
              <a:rPr lang="ru-RU" sz="3800"/>
            </a:br>
            <a:r>
              <a:rPr lang="ru-RU" sz="3800"/>
              <a:t>Когда дома курят один или оба родителя, у ребенка чаще возникают </a:t>
            </a:r>
            <a:r>
              <a:rPr lang="ru-RU" sz="3800">
                <a:solidFill>
                  <a:srgbClr val="0099FF"/>
                </a:solidFill>
              </a:rPr>
              <a:t>простудные заболевания</a:t>
            </a:r>
            <a:r>
              <a:rPr lang="ru-RU" sz="3800"/>
              <a:t>, </a:t>
            </a:r>
            <a:r>
              <a:rPr lang="ru-RU" sz="3800">
                <a:solidFill>
                  <a:srgbClr val="FF0000"/>
                </a:solidFill>
              </a:rPr>
              <a:t>бронхиты</a:t>
            </a:r>
            <a:r>
              <a:rPr lang="ru-RU" sz="3800"/>
              <a:t>, </a:t>
            </a:r>
            <a:r>
              <a:rPr lang="ru-RU" sz="3800">
                <a:solidFill>
                  <a:schemeClr val="accent2"/>
                </a:solidFill>
              </a:rPr>
              <a:t>пневмонии</a:t>
            </a:r>
            <a:r>
              <a:rPr lang="ru-RU" sz="3800"/>
              <a:t>, </a:t>
            </a:r>
            <a:r>
              <a:rPr lang="ru-RU" sz="3800">
                <a:solidFill>
                  <a:schemeClr val="folHlink"/>
                </a:solidFill>
              </a:rPr>
              <a:t>гастриты</a:t>
            </a:r>
            <a:r>
              <a:rPr lang="ru-RU" sz="3800"/>
              <a:t>, </a:t>
            </a:r>
            <a:r>
              <a:rPr lang="ru-RU" sz="3800">
                <a:solidFill>
                  <a:srgbClr val="FF33CC"/>
                </a:solidFill>
              </a:rPr>
              <a:t>колиты</a:t>
            </a:r>
            <a:r>
              <a:rPr lang="ru-RU" sz="3800"/>
              <a:t>, </a:t>
            </a:r>
            <a:r>
              <a:rPr lang="ru-RU" sz="3800">
                <a:solidFill>
                  <a:srgbClr val="993300"/>
                </a:solidFill>
              </a:rPr>
              <a:t>язвы желудка и двенадцатиперстной кишки</a:t>
            </a:r>
            <a:r>
              <a:rPr lang="ru-RU" sz="3800"/>
              <a:t>. Дети курящих родителей склонны к инфекциям органов дыхания, аллергии, атеросклерозу, эпилептическим припадкам и кариесу.</a:t>
            </a:r>
            <a:br>
              <a:rPr lang="ru-RU" sz="3800"/>
            </a:br>
            <a:endParaRPr lang="ru-RU" sz="3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686800" cy="8572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smtClean="0">
                <a:ln>
                  <a:noFill/>
                </a:ln>
                <a:solidFill>
                  <a:schemeClr val="bg1"/>
                </a:solidFill>
                <a:effectLst/>
              </a:rPr>
              <a:t>Наши знаменитости, умершие от курения</a:t>
            </a:r>
            <a:r>
              <a:rPr lang="ru-RU" smtClean="0">
                <a:ln>
                  <a:noFill/>
                </a:ln>
                <a:effectLst/>
              </a:rPr>
              <a:t> </a:t>
            </a:r>
          </a:p>
        </p:txBody>
      </p:sp>
      <p:pic>
        <p:nvPicPr>
          <p:cNvPr id="58376" name="Picture 8" descr="i?id=567489227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268413"/>
            <a:ext cx="1893887" cy="2447925"/>
          </a:xfrm>
          <a:prstGeom prst="rect">
            <a:avLst/>
          </a:prstGeom>
          <a:noFill/>
        </p:spPr>
      </p:pic>
      <p:pic>
        <p:nvPicPr>
          <p:cNvPr id="58382" name="Picture 14" descr="i?id=29639514-6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4076700"/>
            <a:ext cx="2881312" cy="2068513"/>
          </a:xfrm>
          <a:prstGeom prst="rect">
            <a:avLst/>
          </a:prstGeom>
          <a:noFill/>
        </p:spPr>
      </p:pic>
      <p:pic>
        <p:nvPicPr>
          <p:cNvPr id="58384" name="Picture 16" descr="i?id=19348368-00-16f-61038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1196975"/>
            <a:ext cx="2411412" cy="1808163"/>
          </a:xfrm>
          <a:prstGeom prst="rect">
            <a:avLst/>
          </a:prstGeom>
          <a:noFill/>
        </p:spPr>
      </p:pic>
      <p:pic>
        <p:nvPicPr>
          <p:cNvPr id="58386" name="Picture 18" descr="82014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59563" y="3573463"/>
            <a:ext cx="1970087" cy="2625725"/>
          </a:xfrm>
          <a:prstGeom prst="rect">
            <a:avLst/>
          </a:prstGeom>
          <a:noFill/>
        </p:spPr>
      </p:pic>
      <p:sp>
        <p:nvSpPr>
          <p:cNvPr id="58387" name="Rectangle 19"/>
          <p:cNvSpPr>
            <a:spLocks noChangeArrowheads="1"/>
          </p:cNvSpPr>
          <p:nvPr/>
        </p:nvSpPr>
        <p:spPr bwMode="auto">
          <a:xfrm>
            <a:off x="323850" y="3789363"/>
            <a:ext cx="2447925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b="1"/>
              <a:t>Николай Рыбников, 59 лет</a:t>
            </a:r>
            <a:r>
              <a:rPr lang="ru-RU"/>
              <a:t> </a:t>
            </a:r>
          </a:p>
        </p:txBody>
      </p:sp>
      <p:sp>
        <p:nvSpPr>
          <p:cNvPr id="58388" name="Rectangle 20"/>
          <p:cNvSpPr>
            <a:spLocks noChangeArrowheads="1"/>
          </p:cNvSpPr>
          <p:nvPr/>
        </p:nvSpPr>
        <p:spPr bwMode="auto">
          <a:xfrm>
            <a:off x="3419475" y="3716338"/>
            <a:ext cx="24130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ru-RU" b="1"/>
              <a:t>Ролан Быков, 68 лет</a:t>
            </a:r>
            <a:r>
              <a:rPr lang="ru-RU"/>
              <a:t> </a:t>
            </a:r>
          </a:p>
        </p:txBody>
      </p:sp>
      <p:sp>
        <p:nvSpPr>
          <p:cNvPr id="58390" name="Rectangle 22"/>
          <p:cNvSpPr>
            <a:spLocks noChangeArrowheads="1"/>
          </p:cNvSpPr>
          <p:nvPr/>
        </p:nvSpPr>
        <p:spPr bwMode="auto">
          <a:xfrm>
            <a:off x="1547813" y="1268413"/>
            <a:ext cx="18002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42849" bIns="47610" anchor="ctr">
            <a:spAutoFit/>
          </a:bodyPr>
          <a:lstStyle/>
          <a:p>
            <a:pPr fontAlgn="ctr"/>
            <a:r>
              <a:rPr lang="ru-RU">
                <a:latin typeface="Century Gothic" pitchFamily="34" charset="0"/>
              </a:rPr>
              <a:t/>
            </a:r>
            <a:br>
              <a:rPr lang="ru-RU">
                <a:latin typeface="Century Gothic" pitchFamily="34" charset="0"/>
              </a:rPr>
            </a:br>
            <a:r>
              <a:rPr lang="ru-RU">
                <a:latin typeface="Century Gothic" pitchFamily="34" charset="0"/>
              </a:rPr>
              <a:t>  </a:t>
            </a:r>
            <a:r>
              <a:rPr lang="ru-RU" sz="6400">
                <a:latin typeface="Century Gothic" pitchFamily="34" charset="0"/>
              </a:rPr>
              <a:t> </a:t>
            </a:r>
            <a:r>
              <a:rPr lang="ru-RU">
                <a:latin typeface="Century Gothic" pitchFamily="34" charset="0"/>
              </a:rPr>
              <a:t>                      </a:t>
            </a:r>
          </a:p>
        </p:txBody>
      </p:sp>
      <p:pic>
        <p:nvPicPr>
          <p:cNvPr id="58391" name="Picture 23" descr="lev-yashin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8313" y="4508500"/>
            <a:ext cx="2160587" cy="1458913"/>
          </a:xfrm>
          <a:prstGeom prst="rect">
            <a:avLst/>
          </a:prstGeom>
          <a:noFill/>
        </p:spPr>
      </p:pic>
      <p:sp>
        <p:nvSpPr>
          <p:cNvPr id="58392" name="Rectangle 24"/>
          <p:cNvSpPr>
            <a:spLocks noChangeArrowheads="1"/>
          </p:cNvSpPr>
          <p:nvPr/>
        </p:nvSpPr>
        <p:spPr bwMode="auto">
          <a:xfrm>
            <a:off x="468313" y="6237288"/>
            <a:ext cx="21399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Лев Яшин, 60 лет</a:t>
            </a:r>
          </a:p>
        </p:txBody>
      </p:sp>
      <p:sp>
        <p:nvSpPr>
          <p:cNvPr id="58395" name="Rectangle 27"/>
          <p:cNvSpPr>
            <a:spLocks noChangeArrowheads="1"/>
          </p:cNvSpPr>
          <p:nvPr/>
        </p:nvSpPr>
        <p:spPr bwMode="auto">
          <a:xfrm>
            <a:off x="6299200" y="6308725"/>
            <a:ext cx="2844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Олег Янковский, 65 лет</a:t>
            </a:r>
          </a:p>
        </p:txBody>
      </p:sp>
      <p:sp>
        <p:nvSpPr>
          <p:cNvPr id="58398" name="Rectangle 30"/>
          <p:cNvSpPr>
            <a:spLocks noChangeArrowheads="1"/>
          </p:cNvSpPr>
          <p:nvPr/>
        </p:nvSpPr>
        <p:spPr bwMode="auto">
          <a:xfrm>
            <a:off x="3276600" y="6216650"/>
            <a:ext cx="2735263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/>
              <a:t>  </a:t>
            </a:r>
            <a:r>
              <a:rPr lang="ru-RU" sz="1600" b="1"/>
              <a:t>Роман  Трахтенберг, </a:t>
            </a:r>
          </a:p>
          <a:p>
            <a:pPr algn="ctr"/>
            <a:r>
              <a:rPr lang="ru-RU" sz="1600" b="1"/>
              <a:t>41 год </a:t>
            </a:r>
          </a:p>
        </p:txBody>
      </p:sp>
      <p:sp>
        <p:nvSpPr>
          <p:cNvPr id="58399" name="Rectangle 31"/>
          <p:cNvSpPr>
            <a:spLocks noChangeArrowheads="1"/>
          </p:cNvSpPr>
          <p:nvPr/>
        </p:nvSpPr>
        <p:spPr bwMode="auto">
          <a:xfrm>
            <a:off x="6154738" y="3141663"/>
            <a:ext cx="2989262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/>
              <a:t>Илья</a:t>
            </a:r>
            <a:r>
              <a:rPr lang="ru-RU"/>
              <a:t> </a:t>
            </a:r>
            <a:r>
              <a:rPr lang="ru-RU" b="1"/>
              <a:t>Олейников, 65 лет</a:t>
            </a:r>
            <a:r>
              <a:rPr lang="ru-RU"/>
              <a:t> </a:t>
            </a:r>
          </a:p>
        </p:txBody>
      </p:sp>
      <p:pic>
        <p:nvPicPr>
          <p:cNvPr id="58400" name="Picture 32" descr="i?id=560438281-59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16238" y="1557338"/>
            <a:ext cx="3095625" cy="207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50" y="428625"/>
            <a:ext cx="50006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2071688"/>
            <a:ext cx="27146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85875" y="3643313"/>
            <a:ext cx="27146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2063" y="3643313"/>
            <a:ext cx="27146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72188" y="2071688"/>
            <a:ext cx="27146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8" y="5429250"/>
            <a:ext cx="71437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500" y="5143500"/>
            <a:ext cx="3357563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 стрелкой 10"/>
          <p:cNvCxnSpPr>
            <a:stCxn id="3" idx="2"/>
            <a:endCxn id="9" idx="0"/>
          </p:cNvCxnSpPr>
          <p:nvPr/>
        </p:nvCxnSpPr>
        <p:spPr>
          <a:xfrm rot="16200000" flipH="1">
            <a:off x="2617788" y="3225800"/>
            <a:ext cx="3800475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2"/>
            <a:endCxn id="4" idx="0"/>
          </p:cNvCxnSpPr>
          <p:nvPr/>
        </p:nvCxnSpPr>
        <p:spPr>
          <a:xfrm rot="5400000">
            <a:off x="2671762" y="242888"/>
            <a:ext cx="728663" cy="2928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2"/>
            <a:endCxn id="7" idx="0"/>
          </p:cNvCxnSpPr>
          <p:nvPr/>
        </p:nvCxnSpPr>
        <p:spPr>
          <a:xfrm rot="16200000" flipH="1">
            <a:off x="5600700" y="242888"/>
            <a:ext cx="728663" cy="2928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3" idx="2"/>
            <a:endCxn id="5" idx="0"/>
          </p:cNvCxnSpPr>
          <p:nvPr/>
        </p:nvCxnSpPr>
        <p:spPr>
          <a:xfrm rot="5400000">
            <a:off x="2421732" y="1564481"/>
            <a:ext cx="2300288" cy="1857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3" idx="2"/>
            <a:endCxn id="6" idx="0"/>
          </p:cNvCxnSpPr>
          <p:nvPr/>
        </p:nvCxnSpPr>
        <p:spPr>
          <a:xfrm rot="16200000" flipH="1">
            <a:off x="4314825" y="1528763"/>
            <a:ext cx="2300288" cy="1928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2000232" y="571480"/>
            <a:ext cx="507209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Вредные привычки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2143116"/>
            <a:ext cx="271464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Несоблюдение режима дня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928926" y="5286388"/>
            <a:ext cx="328614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Невыполнение правил личной и общественной гигиены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286512" y="2214554"/>
            <a:ext cx="235745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Алкоголь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86380" y="3786190"/>
            <a:ext cx="235745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Курение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428728" y="3857628"/>
            <a:ext cx="235745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Наркомания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31" grpId="0" build="allAtOnce"/>
      <p:bldP spid="32" grpId="0" build="allAtOnce"/>
      <p:bldP spid="33" grpId="0" build="allAtOnce"/>
      <p:bldP spid="36" grpId="0" build="allAtOnce"/>
      <p:bldP spid="37" grpId="0" build="allAtOnce"/>
      <p:bldP spid="38" grpId="0" build="allAtOnce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r>
              <a:rPr lang="ru-RU" sz="4000" i="1"/>
              <a:t>Наркомания среди подростков еще быстрее проходит все три стадии и превращает людей в настоящих зомби</a:t>
            </a:r>
            <a:r>
              <a:rPr lang="ru-RU" sz="4000"/>
              <a:t>. </a:t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51204" name="Picture 4" descr="1301482304_nark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97200"/>
            <a:ext cx="4703763" cy="3565525"/>
          </a:xfrm>
          <a:prstGeom prst="rect">
            <a:avLst/>
          </a:prstGeom>
          <a:noFill/>
        </p:spPr>
      </p:pic>
      <p:pic>
        <p:nvPicPr>
          <p:cNvPr id="51206" name="Picture 6" descr="48987540_r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2919413"/>
            <a:ext cx="2609850" cy="3938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188913"/>
            <a:ext cx="79248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600" i="1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Фотографии людей до и после того как они начали принимать наркотики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7156" name="Picture 4" descr="newfac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835275"/>
            <a:ext cx="3073400" cy="2305050"/>
          </a:xfrm>
          <a:prstGeom prst="rect">
            <a:avLst/>
          </a:prstGeom>
          <a:noFill/>
          <a:ln w="762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77157" name="Picture 5" descr="face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581525"/>
            <a:ext cx="2952750" cy="186055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77158" name="Picture 6" descr="faces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773238"/>
            <a:ext cx="2879725" cy="1814512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</p:spPr>
      </p:pic>
      <p:pic>
        <p:nvPicPr>
          <p:cNvPr id="177159" name="Picture 7" descr="faces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4581525"/>
            <a:ext cx="2952750" cy="1860550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</p:spPr>
      </p:pic>
      <p:pic>
        <p:nvPicPr>
          <p:cNvPr id="177160" name="Picture 8" descr="faces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1628775"/>
            <a:ext cx="2879725" cy="181451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229600" cy="15970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i="1" u="sng" smtClean="0">
                <a:solidFill>
                  <a:srgbClr val="CC0000"/>
                </a:solidFill>
              </a:rPr>
              <a:t>Наркотическая</a:t>
            </a:r>
            <a:r>
              <a:rPr lang="ru-RU" sz="3600" b="1" smtClean="0">
                <a:solidFill>
                  <a:srgbClr val="CC0000"/>
                </a:solidFill>
              </a:rPr>
              <a:t> </a:t>
            </a:r>
            <a:r>
              <a:rPr lang="ru-RU" sz="3600" b="1" i="1" u="sng" smtClean="0">
                <a:solidFill>
                  <a:srgbClr val="CC0000"/>
                </a:solidFill>
              </a:rPr>
              <a:t>зависимость</a:t>
            </a:r>
            <a:r>
              <a:rPr lang="ru-RU" sz="3600" b="1" smtClean="0">
                <a:solidFill>
                  <a:srgbClr val="CC0000"/>
                </a:solidFill>
              </a:rPr>
              <a:t> </a:t>
            </a:r>
            <a:r>
              <a:rPr lang="ru-RU" b="1" smtClean="0">
                <a:solidFill>
                  <a:srgbClr val="CC0000"/>
                </a:solidFill>
              </a:rPr>
              <a:t>– это непреодолимая потребность человека в приёме наркотика.</a:t>
            </a:r>
            <a:r>
              <a:rPr lang="ru-RU" b="1" smtClean="0"/>
              <a:t> </a:t>
            </a:r>
            <a:endParaRPr lang="ru-RU" b="1" i="1" u="sng" smtClean="0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73063" y="1874838"/>
            <a:ext cx="7907337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Человек в состоянии наркотической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 зависимости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 уже никак не может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Обойтись без приёма наркотика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 или сократить его приём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 на долгое время. 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Он становится рабом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 наркотика и следовательно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entury Gothic" pitchFamily="34" charset="0"/>
              </a:rPr>
              <a:t> рабом торговца наркотика</a:t>
            </a:r>
            <a:r>
              <a:rPr lang="ru-RU" sz="3600">
                <a:solidFill>
                  <a:srgbClr val="00FFFF"/>
                </a:solidFill>
                <a:latin typeface="Century Gothic" pitchFamily="34" charset="0"/>
              </a:rPr>
              <a:t>.</a:t>
            </a:r>
            <a:r>
              <a:rPr lang="ru-RU" sz="3200"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11895984321153984451ec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WordArt 7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50673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Фотографии наркоманов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11895984541157635kopiyaol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852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11895979661157587kopiyaom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11895984071148603411ml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82015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11895986001157678kopiyawj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13787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1403350" y="836613"/>
            <a:ext cx="5705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chemeClr val="accent2"/>
                </a:solidFill>
                <a:latin typeface="Century Gothic" pitchFamily="34" charset="0"/>
              </a:rPr>
              <a:t>Дети наркоманов рождаются неполноценные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 descr="11895984211153920431so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85225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42211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7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Игромания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6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Игромания - это вредная привычка начинается безобидно - игровые автоматы, компьютерные игры, карты, рулетка. А может закончиться разрушением психики, преступлением, даже самоубийством. Игромания не щадит ни детей, ни взрослых. Даже благоразумные старушки становятся игроманками и заканчивают свою жизнь в голоде и нищете.</a:t>
            </a:r>
          </a:p>
        </p:txBody>
      </p:sp>
      <p:pic>
        <p:nvPicPr>
          <p:cNvPr id="634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221163"/>
            <a:ext cx="32766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2060"/>
                </a:solidFill>
              </a:rPr>
              <a:t>АЛКОГОЛЬ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7874987" cy="20005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Алкоголь</a:t>
            </a: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 – </a:t>
            </a:r>
            <a:r>
              <a:rPr lang="ru-RU" sz="28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это наркотическое вещество, которое вначале вызывает возбуждение , а затем угнетение нервной системы</a:t>
            </a:r>
          </a:p>
        </p:txBody>
      </p:sp>
      <p:pic>
        <p:nvPicPr>
          <p:cNvPr id="12292" name="Содержимое 3" descr="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3429000"/>
            <a:ext cx="3143250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depression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3500438"/>
            <a:ext cx="21939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229600" cy="4114800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endParaRPr lang="ru-RU" sz="4400" u="sng" dirty="0">
              <a:solidFill>
                <a:srgbClr val="FF0000"/>
              </a:solidFill>
            </a:endParaRPr>
          </a:p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ru-RU" sz="7200" dirty="0">
                <a:solidFill>
                  <a:srgbClr val="FF33CC"/>
                </a:solidFill>
              </a:rPr>
              <a:t>     </a:t>
            </a:r>
            <a:r>
              <a:rPr lang="ru-RU" sz="2300" b="1" dirty="0">
                <a:solidFill>
                  <a:srgbClr val="002060"/>
                </a:solidFill>
              </a:rPr>
              <a:t>Таким образом, на сегодняшний день проблема о злоупотреблении наркотическими веществами по-прежнему актуальной. Многие подростки, по мнению учащихся становятся наркоманами из-за любопытства или из-за проблем в семье. Но большинству учащихся разговоры о наркотиках безразличны, т.к. им самим не приходилось сталкиваться с этой проблемой.</a:t>
            </a:r>
          </a:p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ru-RU" sz="2300" b="1" dirty="0">
                <a:solidFill>
                  <a:srgbClr val="002060"/>
                </a:solidFill>
              </a:rPr>
              <a:t>     Остается надеяться, что учащиеся смогут предостеречь себя от чумы </a:t>
            </a:r>
            <a:r>
              <a:rPr lang="en-US" sz="2300" b="1" dirty="0">
                <a:solidFill>
                  <a:srgbClr val="002060"/>
                </a:solidFill>
              </a:rPr>
              <a:t>XXI </a:t>
            </a:r>
            <a:r>
              <a:rPr lang="ru-RU" sz="2300" b="1" dirty="0">
                <a:solidFill>
                  <a:srgbClr val="002060"/>
                </a:solidFill>
              </a:rPr>
              <a:t>века, что им хватит сил удержаться от соблазна попробовать наркотики.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300" dirty="0">
              <a:solidFill>
                <a:srgbClr val="FF33CC"/>
              </a:solidFill>
            </a:endParaRPr>
          </a:p>
        </p:txBody>
      </p:sp>
      <p:sp>
        <p:nvSpPr>
          <p:cNvPr id="43011" name="WordArt 4"/>
          <p:cNvSpPr>
            <a:spLocks noChangeArrowheads="1" noChangeShapeType="1" noTextEdit="1"/>
          </p:cNvSpPr>
          <p:nvPr/>
        </p:nvSpPr>
        <p:spPr bwMode="auto">
          <a:xfrm>
            <a:off x="2571750" y="428625"/>
            <a:ext cx="3071813" cy="931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Arial"/>
                <a:cs typeface="Arial"/>
              </a:rPr>
              <a:t>Вывод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188913"/>
            <a:ext cx="7416800" cy="1484312"/>
          </a:xfrm>
          <a:solidFill>
            <a:schemeClr val="tx2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90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ru-RU" sz="290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290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Чтобы не стать рабом вредных привычек, нужно выполнять три правила:</a:t>
            </a:r>
            <a:r>
              <a:rPr lang="ru-RU" sz="380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80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800" smtClean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997450"/>
          </a:xfrm>
          <a:ln w="571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 скучать, найти себе занятие по душе;</a:t>
            </a:r>
          </a:p>
          <a:p>
            <a:pPr>
              <a:lnSpc>
                <a:spcPct val="90000"/>
              </a:lnSpc>
            </a:pP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Узнавать мир и интересных людей;</a:t>
            </a:r>
          </a:p>
          <a:p>
            <a:pPr>
              <a:lnSpc>
                <a:spcPct val="90000"/>
              </a:lnSpc>
            </a:pP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Ни в коем случае не пробовать спиртное и наркотики.</a:t>
            </a:r>
          </a:p>
          <a:p>
            <a:pPr>
              <a:lnSpc>
                <a:spcPct val="90000"/>
              </a:lnSpc>
            </a:pP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Ну, а если вы все же попали в плен какой-то вредной привычке, старайтесь избавиться от нее изо всех сил. И если вам это удастся, вы - настоящий герой. Как сказал древний китайский мудрец Лао-То: «Тот, кто может победить другого, - силен, тот, кто побеждает самого себя, - воистину могуществен».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28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7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Проверка знаний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Последствия вредных привычек.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509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Что в руках держат подростки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кл.рук\курени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49413"/>
            <a:ext cx="7056784" cy="4299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 flipH="1">
            <a:off x="1331640" y="3356992"/>
            <a:ext cx="453650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123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надписи этапов курения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2050" name="Picture 2" descr="C:\Documents and Settings\Администратор\Рабочий стол\кл.рук\сигаре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496944" cy="522920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21427" y="3660302"/>
            <a:ext cx="2880320" cy="3737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147" y="3312271"/>
            <a:ext cx="28956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55429"/>
            <a:ext cx="28956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64904"/>
            <a:ext cx="28956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787" y="2174379"/>
            <a:ext cx="28956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2876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кл.рук\уроды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404664"/>
            <a:ext cx="7776864" cy="576064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20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Что объединяет этих двоих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098" name="Picture 2" descr="C:\Documents and Settings\Администратор\Рабочий стол\кл.рук\синюг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416824" cy="4824536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827584" y="3429000"/>
            <a:ext cx="158417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92080" y="2339789"/>
            <a:ext cx="1800199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532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кл.рук\плод в банке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1531263"/>
            <a:ext cx="3543300" cy="472440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Какова сумма глаз у эмбрионов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5124" name="Picture 4" descr="C:\Documents and Settings\Администратор\Рабочий стол\кл.рук\близнец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19898"/>
            <a:ext cx="3810000" cy="468052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419872" y="267791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49280" y="228511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890192" y="294575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71515" y="274231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30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кл.рук\сравнение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412776"/>
            <a:ext cx="6299200" cy="472440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Сколько прошло времени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788024" y="5013176"/>
            <a:ext cx="2160240" cy="1249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616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Порекомендуй!</a:t>
            </a:r>
            <a:endParaRPr lang="ru-RU" dirty="0"/>
          </a:p>
        </p:txBody>
      </p:sp>
      <p:pic>
        <p:nvPicPr>
          <p:cNvPr id="7170" name="Picture 2" descr="C:\Documents and Settings\Администратор\Рабочий стол\кл.рук\моз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352928" cy="4680519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83568" y="1531640"/>
            <a:ext cx="18722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398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42900" y="428625"/>
            <a:ext cx="88011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Алкоголь</a:t>
            </a:r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 – вещество, которое содержится в спиртных напитках.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43188" y="1357313"/>
            <a:ext cx="3579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alibri" pitchFamily="34" charset="0"/>
              </a:rPr>
              <a:t>ОДУРМАНИВАЮЩИЙ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2143125"/>
            <a:ext cx="76438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alibri" pitchFamily="34" charset="0"/>
              </a:rPr>
              <a:t>Зависимость от алкоголя приводит к болезни – </a:t>
            </a:r>
          </a:p>
          <a:p>
            <a:r>
              <a:rPr lang="ru-RU" sz="2800" b="1">
                <a:solidFill>
                  <a:srgbClr val="002060"/>
                </a:solidFill>
                <a:latin typeface="Calibri" pitchFamily="34" charset="0"/>
              </a:rPr>
              <a:t>                              </a:t>
            </a:r>
            <a:r>
              <a:rPr lang="ru-RU" sz="2800" b="1">
                <a:solidFill>
                  <a:srgbClr val="C00000"/>
                </a:solidFill>
                <a:latin typeface="Calibri" pitchFamily="34" charset="0"/>
              </a:rPr>
              <a:t>алкоголизму.</a:t>
            </a:r>
          </a:p>
        </p:txBody>
      </p:sp>
      <p:pic>
        <p:nvPicPr>
          <p:cNvPr id="14341" name="Рисунок 5" descr="68_1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3357563"/>
            <a:ext cx="35941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 descr="3447255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214688"/>
            <a:ext cx="3897313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Дайте характеристику сердцам.</a:t>
            </a:r>
            <a:endParaRPr lang="ru-RU" dirty="0"/>
          </a:p>
        </p:txBody>
      </p:sp>
      <p:pic>
        <p:nvPicPr>
          <p:cNvPr id="8194" name="Picture 2" descr="C:\Documents and Settings\Администратор\Рабочий стол\кл.рук\сердц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9216"/>
            <a:ext cx="7776864" cy="4752528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755576" y="1578384"/>
            <a:ext cx="3024336" cy="745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940152" y="1650392"/>
            <a:ext cx="2232248" cy="673224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107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Подпиши возрастные категории.</a:t>
            </a:r>
            <a:endParaRPr lang="ru-RU" dirty="0"/>
          </a:p>
        </p:txBody>
      </p:sp>
      <p:pic>
        <p:nvPicPr>
          <p:cNvPr id="9219" name="Picture 3" descr="C:\Documents and Settings\Администратор\Рабочий стол\кл.рук\этап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85" y="1599329"/>
            <a:ext cx="7589650" cy="5258671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666528" y="307157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07142" y="282778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45217" y="310665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861891" y="261255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48264" y="302468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549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25"/>
          <p:cNvPicPr>
            <a:picLocks noChangeAspect="1" noChangeArrowheads="1"/>
          </p:cNvPicPr>
          <p:nvPr/>
        </p:nvPicPr>
        <p:blipFill>
          <a:blip r:embed="rId2">
            <a:lum bright="-4000" contrast="2000"/>
          </a:blip>
          <a:srcRect/>
          <a:stretch>
            <a:fillRect/>
          </a:stretch>
        </p:blipFill>
        <p:spPr bwMode="auto">
          <a:xfrm>
            <a:off x="179388" y="2420938"/>
            <a:ext cx="5400675" cy="4254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0" y="90488"/>
            <a:ext cx="91440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r>
              <a:rPr lang="ru-RU" sz="2800" b="1"/>
              <a:t>При концентрации алкоголя в крови 0,3 процента человек хотя и находится в сознании, но не понимает того, что видит и слышит. </a:t>
            </a:r>
          </a:p>
          <a:p>
            <a:r>
              <a:rPr lang="ru-RU" sz="2800" b="1"/>
              <a:t>Это состояние называют </a:t>
            </a:r>
            <a:r>
              <a:rPr lang="ru-RU" sz="2800" b="1" i="1" u="sng">
                <a:solidFill>
                  <a:schemeClr val="folHlink"/>
                </a:solidFill>
              </a:rPr>
              <a:t>алкогольным отупением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403350" y="4376738"/>
            <a:ext cx="31257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endParaRPr lang="ru-RU"/>
          </a:p>
        </p:txBody>
      </p:sp>
      <p:sp>
        <p:nvSpPr>
          <p:cNvPr id="114694" name="AutoShape 6"/>
          <p:cNvSpPr>
            <a:spLocks noChangeArrowheads="1"/>
          </p:cNvSpPr>
          <p:nvPr/>
        </p:nvSpPr>
        <p:spPr bwMode="auto">
          <a:xfrm rot="-3086361">
            <a:off x="4584700" y="2111375"/>
            <a:ext cx="4537075" cy="4581525"/>
          </a:xfrm>
          <a:prstGeom prst="cloudCallout">
            <a:avLst>
              <a:gd name="adj1" fmla="val -19255"/>
              <a:gd name="adj2" fmla="val -14815"/>
            </a:avLst>
          </a:prstGeom>
          <a:solidFill>
            <a:schemeClr val="accent2">
              <a:alpha val="4117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5867400" y="2565400"/>
            <a:ext cx="30257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Концентрация алкоголя в крови </a:t>
            </a:r>
            <a:r>
              <a:rPr lang="ru-RU" sz="2400" b="1" u="sng"/>
              <a:t>0,4 </a:t>
            </a:r>
            <a:r>
              <a:rPr lang="ru-RU" sz="2400" b="1"/>
              <a:t>процента ведет к потере сознания. </a:t>
            </a:r>
            <a:r>
              <a:rPr lang="ru-RU" sz="2400" b="1" i="1" u="sng"/>
              <a:t>Человек засыпает</a:t>
            </a:r>
            <a:r>
              <a:rPr lang="ru-RU" sz="2400" b="1"/>
              <a:t>.</a:t>
            </a:r>
          </a:p>
          <a:p>
            <a:r>
              <a:rPr lang="ru-RU" sz="2400" b="1"/>
              <a:t>Чувствительность отсутствует</a:t>
            </a:r>
          </a:p>
          <a:p>
            <a:endParaRPr lang="ru-RU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63373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</a:rPr>
              <a:t>Алкоголь</a:t>
            </a:r>
            <a:r>
              <a:rPr lang="ru-RU" altLang="ru-RU" smtClean="0"/>
              <a:t> наносит страшный удар по всему организму человека. Печень, сердце, мозг, половая система – все это получает сильнейший удар при употреблении спиртного. </a:t>
            </a:r>
          </a:p>
        </p:txBody>
      </p:sp>
    </p:spTree>
  </p:cSld>
  <p:clrMapOvr>
    <a:masterClrMapping/>
  </p:clrMapOvr>
  <p:transition spd="med" advTm="7129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1163</Words>
  <PresentationFormat>Экран (4:3)</PresentationFormat>
  <Paragraphs>139</Paragraphs>
  <Slides>71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71</vt:i4>
      </vt:variant>
    </vt:vector>
  </HeadingPairs>
  <TitlesOfParts>
    <vt:vector size="72" baseType="lpstr">
      <vt:lpstr>Тема Office</vt:lpstr>
      <vt:lpstr>  </vt:lpstr>
      <vt:lpstr>Слайд 2</vt:lpstr>
      <vt:lpstr>Что такое вредные привычки ?</vt:lpstr>
      <vt:lpstr>Виды вредных привычек </vt:lpstr>
      <vt:lpstr>Слайд 5</vt:lpstr>
      <vt:lpstr>АЛКОГОЛЬ</vt:lpstr>
      <vt:lpstr>Слайд 7</vt:lpstr>
      <vt:lpstr>Слайд 8</vt:lpstr>
      <vt:lpstr>Алкоголь наносит страшный удар по всему организму человека. Печень, сердце, мозг, половая система – все это получает сильнейший удар при употреблении спиртного. </vt:lpstr>
      <vt:lpstr>Желудок и поджелудочная железа  В первую очередь, алкоголь оказывает негативное воздействие на органы пищеварения: пищевод, желудок, поджелудочную железу. Здесь влияние алкоголя на организм человека проявляется в повреждении и разрушении клеток внутренней поверхности пищеварительных органов, ожогу и омертвению их тканей; атрофии желез, выделяющих желудочный сок; гибели клеток, вырабатывающих инсулин. </vt:lpstr>
      <vt:lpstr>Влияние алкоголя на здоровье может откликнуться резкими болями в животе, проблемами с пищеварением, гастритами, сахарным диабетом, панкреатитом, раком желудка.      </vt:lpstr>
      <vt:lpstr>Сердечно-сосудистая система  Из желудка и кишечника алкоголь попадает в кровь – и здесь продолжается негативное влияние алкоголя на организм человека. </vt:lpstr>
      <vt:lpstr>Мозг и нервная система. Прежде всего, алкоголь опасен для мозга тем, что здесь его концентрация оказывается намного выше, чем в остальных органах. Именно для мозговой ткани алкоголь является особенно токсичным.   </vt:lpstr>
      <vt:lpstr>Слайд 14</vt:lpstr>
      <vt:lpstr>Алкоголь приводит к разрушению коры головного мозга, онемению и последующему отмиранию его участков.      </vt:lpstr>
      <vt:lpstr>ПЕЧЕНЬ Под воздействием алкоголя гибнут печеночные клетки – на их месте образуется рубец, который не выполняет функций печени, что приводит к всевозможным нарушениям обмена веществ.  </vt:lpstr>
      <vt:lpstr>Наиболее известное заболевание печени как результат влияние алкоголя на здоровье - цирроз печени (печень сморщивается, уменьшается в размерах, что приводит к сдавливанию сосудов, застою крови и повышению давления в них. )</vt:lpstr>
      <vt:lpstr>Слайд 18</vt:lpstr>
      <vt:lpstr>Слайд 19</vt:lpstr>
      <vt:lpstr>Алкоголизм </vt:lpstr>
      <vt:lpstr>Вред</vt:lpstr>
      <vt:lpstr>Вред алкоголя</vt:lpstr>
      <vt:lpstr>Отказ от алкоголя</vt:lpstr>
      <vt:lpstr>Последствия курения для организма человека.        </vt:lpstr>
      <vt:lpstr>Слайд 25</vt:lpstr>
      <vt:lpstr>КУРЕНИЕ</vt:lpstr>
      <vt:lpstr>Именно такая доза поступает в кровь после выкуривания 25 сигарет. </vt:lpstr>
      <vt:lpstr>В дыме табака содержится более 30 ядовитых веществ: </vt:lpstr>
      <vt:lpstr>Слайд 29</vt:lpstr>
      <vt:lpstr>Курение негативным образом влияет на большинство органов человеческого организма.      </vt:lpstr>
      <vt:lpstr>Мозг Курение резко повышает риск инсульта – расстройства функций головного мозга, вызванного нарушением его кровоснабжения. Инсульт обусловлен закупориванием кровеносного сосуда, доставляющего кислород в головной мозг, тромбом или другими частицами  Еще одной причиной инсульта у курильщиков может стать поражение артерии головного мозга, приводящее к ее разрыву и кровоизлиянию мозг.    </vt:lpstr>
      <vt:lpstr>   </vt:lpstr>
      <vt:lpstr>Сердечно-сосудистая система  Доставка кислорода к сердечной мышце резко нарушается из-за блокирования гемоглобина крови окисью углерода из табачного дыма. Это приводит к серьезным поражениям сердца и сосудов.</vt:lpstr>
      <vt:lpstr>Курение повышает кровяное давление: кровеносные сосуды сжимаются, вынуждая сердце работать с большей нагрузкой. Как результат, сердце расширяется и повреждается.     </vt:lpstr>
      <vt:lpstr>Курение способствует увеличению уровня холестерина в крови. В артериях, питающих сердце, откладываются жиры, возникает их закупорка. Как следствие, инфаркт миокарда.  У курильщиков риск инфаркта миокарда в 4–5 раз выше, чем у некурящих.   Средний возраст умерших от сердечных приступов – 67 лет, курильщиков – 47. </vt:lpstr>
      <vt:lpstr>Легкие Рак легкого – опухоль, возникающая в поверхностных тканях легких – примерно в 90% случаев обусловлена длительным курением. У людей, выкуривающих по две или более пачек сигарет в день в течение 20 лет риск рака легкого повышен на 60–70% по сравнению с некурящими. Сейчас от рака легких гибнет больше людей, чем от любого другого вида рака. Среднее уменьшение продолжительности жизни у курильщиков составляет 10 лет. </vt:lpstr>
      <vt:lpstr>Слайд 37</vt:lpstr>
      <vt:lpstr>Желудок  Одним из эффектов длительного курения является возникновение желудочной язвы. Наиболее частый язвенный симптом – ноющие или жгучие боли между грудиной и пупком, возникающие после еды и рано утром.  Также язва сопровождается тошнотой и рвотой, потерей аппетита и похуданием.  </vt:lpstr>
      <vt:lpstr>Язвенная болезнь может привести к раку желудка. При этом риск возникновения раковой опухоли в желудочной полости у курильщиков выше, чем у некурящих.    </vt:lpstr>
      <vt:lpstr>Глаза Курение тормозит обмен микроэлементов растительной пищи, защищающих орган зрения. Глаза длительно курящего человека имеют склонность к покраснению и слезливости, края век распухают.    </vt:lpstr>
      <vt:lpstr>Конечности  Каждый седьмой курильщик рано или поздно страдает хроническим заболеванием сосудов с преимущественным поражением артерий ног, в процессе которого происходит постепенное сужение сосудов вплоть до полного закрытия их просвета с омертвением лишенных кровоснабжения тканей. </vt:lpstr>
      <vt:lpstr>Слайд 42</vt:lpstr>
      <vt:lpstr>Полость рта Раковые опухоли полости рта чаще всего встречаются по бокам или на нижней поверхности языка, а также в области дна полости рта. Симптомы – небольшая бледная опухоль или утолщение необычного цвета на языке, в полости рта, на щеке, десне или небе. </vt:lpstr>
      <vt:lpstr>Слайд 44</vt:lpstr>
      <vt:lpstr>Половая система Никотин разрушает нервную систему, в том числе те ее отделы, которые отвечают за половое поведение человека и его способность к воспроизведению потомства. С возрастом способность к деторождению у курильщиков прогрессивно понижается. Снижая уровень половых гормонов и не заменимого для организма витамина Е.</vt:lpstr>
      <vt:lpstr>Потомство Количество зачатых и выношенных детей у заядлых курильщиц составляет всего 72% относительно некурящих. Табак, как и ряд других психоактивных веществ, вызывает прерывание беременности, преждевременные роды, мертворождение. По данным американских ученых, даже менее одной пачки выкуренных в день сигарет на 20% повышает риск смерти младенца в утробе матери. Более пачки – на 35%.</vt:lpstr>
      <vt:lpstr>У женщин, которые во время беременности регулярно выкуривают одну или более пачку сигарет в день, новорожденные дети имеют меньший вес, нежели у некурящих матерей. У детей, рожденных от матерей, которые курили во время и после беременности, чаще встречается синдром внезапной детской смерти. </vt:lpstr>
      <vt:lpstr> Когда дома курят один или оба родителя, у ребенка чаще возникают простудные заболевания, бронхиты, пневмонии, гастриты, колиты, язвы желудка и двенадцатиперстной кишки. Дети курящих родителей склонны к инфекциям органов дыхания, аллергии, атеросклерозу, эпилептическим припадкам и кариесу. </vt:lpstr>
      <vt:lpstr>Наши знаменитости, умершие от курения </vt:lpstr>
      <vt:lpstr>Наркомания среди подростков еще быстрее проходит все три стадии и превращает людей в настоящих зомби.       </vt:lpstr>
      <vt:lpstr>Фотографии людей до и после того как они начали принимать наркотики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 Чтобы не стать рабом вредных привычек, нужно выполнять три правила: </vt:lpstr>
      <vt:lpstr>Проверка знаний   Последствия вредных привычек.</vt:lpstr>
      <vt:lpstr>Что в руках держат подростки?</vt:lpstr>
      <vt:lpstr>Какие надписи этапов курения?</vt:lpstr>
      <vt:lpstr>Слайд 65</vt:lpstr>
      <vt:lpstr>Что объединяет этих двоих?</vt:lpstr>
      <vt:lpstr>Какова сумма глаз у эмбрионов?</vt:lpstr>
      <vt:lpstr>Сколько прошло времени?</vt:lpstr>
      <vt:lpstr>Порекомендуй!</vt:lpstr>
      <vt:lpstr>Дайте характеристику сердцам.</vt:lpstr>
      <vt:lpstr>Подпиши возрастные категории.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Бурцева Регина Николаевна</dc:creator>
  <cp:lastModifiedBy>BRN</cp:lastModifiedBy>
  <cp:revision>6</cp:revision>
  <dcterms:created xsi:type="dcterms:W3CDTF">2023-01-31T11:48:47Z</dcterms:created>
  <dcterms:modified xsi:type="dcterms:W3CDTF">2023-01-31T13:47:33Z</dcterms:modified>
</cp:coreProperties>
</file>