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6"/>
  </p:notesMasterIdLst>
  <p:sldIdLst>
    <p:sldId id="277" r:id="rId2"/>
    <p:sldId id="320" r:id="rId3"/>
    <p:sldId id="279" r:id="rId4"/>
    <p:sldId id="280" r:id="rId5"/>
    <p:sldId id="286" r:id="rId6"/>
    <p:sldId id="285" r:id="rId7"/>
    <p:sldId id="287" r:id="rId8"/>
    <p:sldId id="288" r:id="rId9"/>
    <p:sldId id="289" r:id="rId10"/>
    <p:sldId id="291" r:id="rId11"/>
    <p:sldId id="292" r:id="rId12"/>
    <p:sldId id="293" r:id="rId13"/>
    <p:sldId id="302" r:id="rId14"/>
    <p:sldId id="303" r:id="rId15"/>
    <p:sldId id="304" r:id="rId16"/>
    <p:sldId id="294" r:id="rId17"/>
    <p:sldId id="295" r:id="rId18"/>
    <p:sldId id="296" r:id="rId19"/>
    <p:sldId id="297" r:id="rId20"/>
    <p:sldId id="298" r:id="rId21"/>
    <p:sldId id="313" r:id="rId22"/>
    <p:sldId id="305" r:id="rId23"/>
    <p:sldId id="306" r:id="rId24"/>
    <p:sldId id="307" r:id="rId25"/>
    <p:sldId id="308" r:id="rId26"/>
    <p:sldId id="309" r:id="rId27"/>
    <p:sldId id="312" r:id="rId28"/>
    <p:sldId id="310" r:id="rId29"/>
    <p:sldId id="311" r:id="rId30"/>
    <p:sldId id="315" r:id="rId31"/>
    <p:sldId id="316" r:id="rId32"/>
    <p:sldId id="317" r:id="rId33"/>
    <p:sldId id="319" r:id="rId34"/>
    <p:sldId id="27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18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4A550-97A2-4C04-BBFC-56EFD7D286A2}" type="datetimeFigureOut">
              <a:rPr lang="ru-RU" smtClean="0"/>
              <a:t>05.12.2022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7D37F-3CE1-489E-BE98-668CAEC4B7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614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BF32E5C0-A529-48F0-9864-8620181B013C}" type="slidenum">
              <a:rPr lang="en-US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30</a:t>
            </a:fld>
            <a:endParaRPr lang="en-US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072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FEE3AD6D-D9C7-44EF-93AC-CABD36C4D3AF}" type="slidenum">
              <a:rPr lang="en-US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31</a:t>
            </a:fld>
            <a:endParaRPr lang="en-US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174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51D25364-FA4F-4C76-8D05-4BEABA585399}" type="slidenum">
              <a:rPr lang="en-US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32</a:t>
            </a:fld>
            <a:endParaRPr lang="en-US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277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277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392477" algn="l"/>
                <a:tab pos="786346" algn="l"/>
                <a:tab pos="1180214" algn="l"/>
                <a:tab pos="1574082" algn="l"/>
                <a:tab pos="1967950" algn="l"/>
                <a:tab pos="2361819" algn="l"/>
                <a:tab pos="2755687" algn="l"/>
                <a:tab pos="3149556" algn="l"/>
                <a:tab pos="3543424" algn="l"/>
                <a:tab pos="3937293" algn="l"/>
                <a:tab pos="4331161" algn="l"/>
                <a:tab pos="4725030" algn="l"/>
                <a:tab pos="5118898" algn="l"/>
                <a:tab pos="5512767" algn="l"/>
                <a:tab pos="5906635" algn="l"/>
                <a:tab pos="6300504" algn="l"/>
                <a:tab pos="6694372" algn="l"/>
                <a:tab pos="7088240" algn="l"/>
                <a:tab pos="7482108" algn="l"/>
                <a:tab pos="7875977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eaLnBrk="1"/>
            <a:fld id="{4EBF61D0-938A-4F58-BD3A-340883C145D9}" type="slidenum">
              <a:rPr lang="en-US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33</a:t>
            </a:fld>
            <a:endParaRPr lang="en-US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37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512" y="4343230"/>
            <a:ext cx="5486976" cy="411513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07D86AD-0E20-4388-BC95-D3C8EA8D9E08}" type="datetimeFigureOut">
              <a:rPr lang="ru-RU" smtClean="0"/>
              <a:pPr/>
              <a:t>05.12.2022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E8FC1C4-ADBD-4C03-8947-F7DF8AF4A0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Documents and Settings\Администратор\Рабочий стол\Космос\космос\img-70af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32" y="0"/>
            <a:ext cx="9142868" cy="684334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7772400" cy="2838450"/>
          </a:xfrm>
        </p:spPr>
        <p:txBody>
          <a:bodyPr>
            <a:prstTxWarp prst="textCurveDow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История развития космонавтики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86400" y="6324600"/>
            <a:ext cx="3657600" cy="53340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806489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844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208912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139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813690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527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74663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523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48680"/>
            <a:ext cx="762000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74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160" y="692696"/>
            <a:ext cx="762000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48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2980"/>
            <a:ext cx="8324880" cy="6309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69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352928" cy="6279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352928" cy="54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580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56895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542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Мечты о полетах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4391471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2060848"/>
            <a:ext cx="460749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706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77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ru-RU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144" y="2626752"/>
            <a:ext cx="409734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143" y="2679700"/>
            <a:ext cx="3446463" cy="34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3052"/>
            <a:ext cx="592613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70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1"/>
            <a:ext cx="8640960" cy="5472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0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054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96944" cy="6480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4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640960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17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56895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46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Последние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открытия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,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сделанные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с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помощью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межпланетных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аппаратов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,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породили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всплеск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научного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интереса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к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малым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телам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Солнечной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системы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.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Поэтому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было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решено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направить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сразу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несколько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ближайших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экспедиций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именно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к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таким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объектам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.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Ближайшая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цель</a:t>
            </a:r>
            <a:r>
              <a:rPr lang="en-US" altLang="ru-RU" sz="2400" kern="0" dirty="0">
                <a:solidFill>
                  <a:schemeClr val="tx1"/>
                </a:solidFill>
                <a:latin typeface="Arial"/>
                <a:cs typeface="Arial Unicode MS"/>
              </a:rPr>
              <a:t> - </a:t>
            </a:r>
            <a:r>
              <a:rPr lang="en-US" altLang="ru-RU" sz="2400" kern="0" dirty="0" err="1">
                <a:solidFill>
                  <a:schemeClr val="tx1"/>
                </a:solidFill>
                <a:latin typeface="Arial"/>
                <a:cs typeface="Arial Unicode MS"/>
              </a:rPr>
              <a:t>кометы</a:t>
            </a:r>
            <a:r>
              <a:rPr lang="en-US" altLang="ru-RU" sz="2400" kern="0" dirty="0">
                <a:solidFill>
                  <a:srgbClr val="FFFF99"/>
                </a:solidFill>
                <a:latin typeface="Arial"/>
                <a:cs typeface="Arial Unicode MS"/>
              </a:rPr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09" y="2679700"/>
            <a:ext cx="2581432" cy="34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3102120"/>
            <a:ext cx="3822700" cy="260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3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8952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08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394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6" descr="Циолковский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334000" y="2057400"/>
            <a:ext cx="3614738" cy="371475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К. Э. Циолковский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400" y="1676400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2000" b="1" dirty="0" smtClean="0">
                <a:ln w="1905"/>
                <a:solidFill>
                  <a:srgbClr val="000066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Великий русский ученый ,К.Э. Циолковский  в конце XIX века выдвинул идею о возможности освоения человеком космического пространства. Первоначально эти мысли были опубликованы им в виде научно - фантастических повестей, а затем, в 1903 г. была опубликована знаменитая работа "Исследование мировых пространств реактивными приборами", в которой он показал возможность достижения космических скоростей и иных небесных тел с помощью ракеты на жидком топливе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06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body"/>
          </p:nvPr>
        </p:nvSpPr>
        <p:spPr>
          <a:xfrm>
            <a:off x="326880" y="489652"/>
            <a:ext cx="4014720" cy="5158622"/>
          </a:xfrm>
        </p:spPr>
        <p:txBody>
          <a:bodyPr tIns="19267" anchor="t">
            <a:normAutofit lnSpcReduction="10000"/>
          </a:bodyPr>
          <a:lstStyle/>
          <a:p>
            <a:pPr marL="387366" indent="-292325" algn="l">
              <a:spcAft>
                <a:spcPts val="1293"/>
              </a:spcAft>
              <a:buSzPct val="45000"/>
              <a:buFont typeface="Wingdings" charset="2"/>
              <a:buChar char=""/>
              <a:tabLst>
                <a:tab pos="387366" algn="l"/>
                <a:tab pos="482408" algn="l"/>
                <a:tab pos="889933" algn="l"/>
                <a:tab pos="1297460" algn="l"/>
                <a:tab pos="1704985" algn="l"/>
                <a:tab pos="2112512" algn="l"/>
                <a:tab pos="2520037" algn="l"/>
                <a:tab pos="2927564" algn="l"/>
                <a:tab pos="3335089" algn="l"/>
                <a:tab pos="3742616" algn="l"/>
                <a:tab pos="4150141" algn="l"/>
                <a:tab pos="4557668" algn="l"/>
                <a:tab pos="4965193" algn="l"/>
                <a:tab pos="5372720" algn="l"/>
                <a:tab pos="5780245" algn="l"/>
                <a:tab pos="6187772" algn="l"/>
                <a:tab pos="6595297" algn="l"/>
                <a:tab pos="7002824" algn="l"/>
                <a:tab pos="7410349" algn="l"/>
                <a:tab pos="7817876" algn="l"/>
                <a:tab pos="8225401" algn="l"/>
              </a:tabLst>
              <a:defRPr/>
            </a:pPr>
            <a:r>
              <a:rPr lang="en-US" altLang="ru-RU" sz="2200" dirty="0" err="1">
                <a:solidFill>
                  <a:schemeClr val="tx1"/>
                </a:solidFill>
              </a:rPr>
              <a:t>Космонавтика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прочно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вошла</a:t>
            </a:r>
            <a:r>
              <a:rPr lang="en-US" altLang="ru-RU" sz="2200" dirty="0">
                <a:solidFill>
                  <a:schemeClr val="tx1"/>
                </a:solidFill>
              </a:rPr>
              <a:t> в </a:t>
            </a:r>
            <a:r>
              <a:rPr lang="en-US" altLang="ru-RU" sz="2200" dirty="0" err="1">
                <a:solidFill>
                  <a:schemeClr val="tx1"/>
                </a:solidFill>
              </a:rPr>
              <a:t>жизнь</a:t>
            </a:r>
            <a:r>
              <a:rPr lang="en-US" altLang="ru-RU" sz="2200" dirty="0">
                <a:solidFill>
                  <a:schemeClr val="tx1"/>
                </a:solidFill>
              </a:rPr>
              <a:t> и </a:t>
            </a:r>
            <a:r>
              <a:rPr lang="en-US" altLang="ru-RU" sz="2200" dirty="0" err="1">
                <a:solidFill>
                  <a:schemeClr val="tx1"/>
                </a:solidFill>
              </a:rPr>
              <a:t>повседневный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быт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человечества</a:t>
            </a:r>
            <a:r>
              <a:rPr lang="en-US" altLang="ru-RU" sz="2200" dirty="0">
                <a:solidFill>
                  <a:schemeClr val="tx1"/>
                </a:solidFill>
              </a:rPr>
              <a:t>. </a:t>
            </a:r>
            <a:r>
              <a:rPr lang="en-US" altLang="ru-RU" sz="2200" dirty="0" err="1">
                <a:solidFill>
                  <a:schemeClr val="tx1"/>
                </a:solidFill>
              </a:rPr>
              <a:t>Уже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нельзя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обойтись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без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телекоммуникационных</a:t>
            </a:r>
            <a:r>
              <a:rPr lang="en-US" altLang="ru-RU" sz="2200" dirty="0">
                <a:solidFill>
                  <a:schemeClr val="tx1"/>
                </a:solidFill>
              </a:rPr>
              <a:t> и </a:t>
            </a:r>
            <a:r>
              <a:rPr lang="en-US" altLang="ru-RU" sz="2200" dirty="0" err="1">
                <a:solidFill>
                  <a:schemeClr val="tx1"/>
                </a:solidFill>
              </a:rPr>
              <a:t>навигационных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услуг</a:t>
            </a:r>
            <a:r>
              <a:rPr lang="en-US" altLang="ru-RU" sz="2200" dirty="0">
                <a:solidFill>
                  <a:schemeClr val="tx1"/>
                </a:solidFill>
              </a:rPr>
              <a:t>, </a:t>
            </a:r>
            <a:r>
              <a:rPr lang="en-US" altLang="ru-RU" sz="2200" dirty="0" err="1">
                <a:solidFill>
                  <a:schemeClr val="tx1"/>
                </a:solidFill>
              </a:rPr>
              <a:t>предоставляемых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космическими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средствами</a:t>
            </a:r>
            <a:r>
              <a:rPr lang="en-US" altLang="ru-RU" sz="2200" dirty="0">
                <a:solidFill>
                  <a:schemeClr val="tx1"/>
                </a:solidFill>
              </a:rPr>
              <a:t>, </a:t>
            </a:r>
            <a:r>
              <a:rPr lang="en-US" altLang="ru-RU" sz="2200" dirty="0" err="1">
                <a:solidFill>
                  <a:schemeClr val="tx1"/>
                </a:solidFill>
              </a:rPr>
              <a:t>без</a:t>
            </a:r>
            <a:r>
              <a:rPr lang="en-US" altLang="ru-RU" sz="29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результатов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дистанционного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зондирования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Земли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космическими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аппаратами</a:t>
            </a:r>
            <a:r>
              <a:rPr lang="en-US" altLang="ru-RU" sz="2200" dirty="0">
                <a:solidFill>
                  <a:schemeClr val="tx1"/>
                </a:solidFill>
              </a:rPr>
              <a:t>.</a:t>
            </a:r>
            <a:r>
              <a:rPr lang="en-US" altLang="ru-RU" sz="29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Обычным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явлением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стали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полеты</a:t>
            </a:r>
            <a:r>
              <a:rPr lang="en-US" altLang="ru-RU" sz="2200" dirty="0">
                <a:solidFill>
                  <a:schemeClr val="tx1"/>
                </a:solidFill>
              </a:rPr>
              <a:t> </a:t>
            </a:r>
            <a:r>
              <a:rPr lang="en-US" altLang="ru-RU" sz="2200" dirty="0" err="1">
                <a:solidFill>
                  <a:schemeClr val="tx1"/>
                </a:solidFill>
              </a:rPr>
              <a:t>космонавтов</a:t>
            </a:r>
            <a:r>
              <a:rPr lang="en-US" altLang="ru-RU" sz="2200" dirty="0">
                <a:solidFill>
                  <a:schemeClr val="tx1"/>
                </a:solidFill>
              </a:rPr>
              <a:t> и </a:t>
            </a:r>
            <a:r>
              <a:rPr lang="en-US" altLang="ru-RU" sz="2200" dirty="0" err="1">
                <a:solidFill>
                  <a:schemeClr val="tx1"/>
                </a:solidFill>
              </a:rPr>
              <a:t>астронавтов</a:t>
            </a:r>
            <a:r>
              <a:rPr lang="en-US" altLang="ru-RU" sz="22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4721" y="489652"/>
            <a:ext cx="4082400" cy="604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56716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14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body"/>
          </p:nvPr>
        </p:nvSpPr>
        <p:spPr>
          <a:xfrm>
            <a:off x="489600" y="326915"/>
            <a:ext cx="4014720" cy="5796608"/>
          </a:xfrm>
        </p:spPr>
        <p:txBody>
          <a:bodyPr tIns="17634" anchor="t">
            <a:normAutofit lnSpcReduction="10000"/>
          </a:bodyPr>
          <a:lstStyle/>
          <a:p>
            <a:pPr marL="387366" indent="-292325" algn="l">
              <a:spcAft>
                <a:spcPts val="1293"/>
              </a:spcAft>
              <a:buSzPct val="45000"/>
              <a:buFont typeface="Wingdings" charset="2"/>
              <a:buChar char=""/>
              <a:tabLst>
                <a:tab pos="387366" algn="l"/>
                <a:tab pos="482408" algn="l"/>
                <a:tab pos="889933" algn="l"/>
                <a:tab pos="1297460" algn="l"/>
                <a:tab pos="1704985" algn="l"/>
                <a:tab pos="2112512" algn="l"/>
                <a:tab pos="2520037" algn="l"/>
                <a:tab pos="2927564" algn="l"/>
                <a:tab pos="3335089" algn="l"/>
                <a:tab pos="3742616" algn="l"/>
                <a:tab pos="4150141" algn="l"/>
                <a:tab pos="4557668" algn="l"/>
                <a:tab pos="4965193" algn="l"/>
                <a:tab pos="5372720" algn="l"/>
                <a:tab pos="5780245" algn="l"/>
                <a:tab pos="6187772" algn="l"/>
                <a:tab pos="6595297" algn="l"/>
                <a:tab pos="7002824" algn="l"/>
                <a:tab pos="7410349" algn="l"/>
                <a:tab pos="7817876" algn="l"/>
                <a:tab pos="8225401" algn="l"/>
              </a:tabLst>
              <a:defRPr/>
            </a:pPr>
            <a:r>
              <a:rPr lang="en-US" altLang="ru-RU" sz="2000" dirty="0" err="1">
                <a:solidFill>
                  <a:schemeClr val="tx1"/>
                </a:solidFill>
              </a:rPr>
              <a:t>Сегодня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благодаря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космическим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средствам</a:t>
            </a:r>
            <a:r>
              <a:rPr lang="en-US" altLang="ru-RU" sz="2000" dirty="0">
                <a:solidFill>
                  <a:schemeClr val="tx1"/>
                </a:solidFill>
              </a:rPr>
              <a:t>, </a:t>
            </a:r>
            <a:r>
              <a:rPr lang="en-US" altLang="ru-RU" sz="2000" dirty="0" err="1">
                <a:solidFill>
                  <a:schemeClr val="tx1"/>
                </a:solidFill>
              </a:rPr>
              <a:t>даже</a:t>
            </a:r>
            <a:r>
              <a:rPr lang="en-US" altLang="ru-RU" sz="2000" dirty="0">
                <a:solidFill>
                  <a:schemeClr val="tx1"/>
                </a:solidFill>
              </a:rPr>
              <a:t> в </a:t>
            </a:r>
            <a:r>
              <a:rPr lang="en-US" altLang="ru-RU" sz="2000" dirty="0" err="1">
                <a:solidFill>
                  <a:schemeClr val="tx1"/>
                </a:solidFill>
              </a:rPr>
              <a:t>самых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отдаленных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уголках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планеты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может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быть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обеспечен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доступ</a:t>
            </a:r>
            <a:r>
              <a:rPr lang="en-US" altLang="ru-RU" sz="2000" dirty="0">
                <a:solidFill>
                  <a:schemeClr val="tx1"/>
                </a:solidFill>
              </a:rPr>
              <a:t> в </a:t>
            </a:r>
            <a:r>
              <a:rPr lang="en-US" altLang="ru-RU" sz="2000" dirty="0" err="1">
                <a:solidFill>
                  <a:schemeClr val="tx1"/>
                </a:solidFill>
              </a:rPr>
              <a:t>Интернет</a:t>
            </a:r>
            <a:r>
              <a:rPr lang="en-US" altLang="ru-RU" sz="2000" dirty="0">
                <a:solidFill>
                  <a:schemeClr val="tx1"/>
                </a:solidFill>
              </a:rPr>
              <a:t>, а </a:t>
            </a:r>
            <a:r>
              <a:rPr lang="en-US" altLang="ru-RU" sz="2000" dirty="0" err="1">
                <a:solidFill>
                  <a:schemeClr val="tx1"/>
                </a:solidFill>
              </a:rPr>
              <a:t>спутниковые</a:t>
            </a:r>
            <a:r>
              <a:rPr lang="en-US" altLang="ru-RU" sz="2000" dirty="0">
                <a:solidFill>
                  <a:schemeClr val="tx1"/>
                </a:solidFill>
              </a:rPr>
              <a:t> «</a:t>
            </a:r>
            <a:r>
              <a:rPr lang="en-US" altLang="ru-RU" sz="2000" dirty="0" err="1">
                <a:solidFill>
                  <a:schemeClr val="tx1"/>
                </a:solidFill>
              </a:rPr>
              <a:t>тарелки</a:t>
            </a:r>
            <a:r>
              <a:rPr lang="en-US" altLang="ru-RU" sz="2000" dirty="0">
                <a:solidFill>
                  <a:schemeClr val="tx1"/>
                </a:solidFill>
              </a:rPr>
              <a:t>» (VSAT) </a:t>
            </a:r>
            <a:r>
              <a:rPr lang="en-US" altLang="ru-RU" sz="2000" dirty="0" err="1">
                <a:solidFill>
                  <a:schemeClr val="tx1"/>
                </a:solidFill>
              </a:rPr>
              <a:t>позволяют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принимать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сотни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телевизионных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программ</a:t>
            </a:r>
            <a:r>
              <a:rPr lang="en-US" altLang="ru-RU" sz="2000" dirty="0">
                <a:solidFill>
                  <a:schemeClr val="tx1"/>
                </a:solidFill>
              </a:rPr>
              <a:t>. </a:t>
            </a:r>
            <a:r>
              <a:rPr lang="en-US" altLang="ru-RU" sz="2000" dirty="0" err="1">
                <a:solidFill>
                  <a:schemeClr val="tx1"/>
                </a:solidFill>
              </a:rPr>
              <a:t>Стремительно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растет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число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навигационных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приёмников</a:t>
            </a:r>
            <a:r>
              <a:rPr lang="en-US" altLang="ru-RU" sz="2000" dirty="0">
                <a:solidFill>
                  <a:schemeClr val="tx1"/>
                </a:solidFill>
              </a:rPr>
              <a:t>, </a:t>
            </a:r>
            <a:r>
              <a:rPr lang="en-US" altLang="ru-RU" sz="2000" dirty="0" err="1">
                <a:solidFill>
                  <a:schemeClr val="tx1"/>
                </a:solidFill>
              </a:rPr>
              <a:t>устанавливаемых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на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всех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видах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транспорта</a:t>
            </a:r>
            <a:r>
              <a:rPr lang="en-US" altLang="ru-RU" sz="2000" dirty="0">
                <a:solidFill>
                  <a:schemeClr val="tx1"/>
                </a:solidFill>
              </a:rPr>
              <a:t>, </a:t>
            </a:r>
            <a:r>
              <a:rPr lang="en-US" altLang="ru-RU" sz="2000" dirty="0" err="1">
                <a:solidFill>
                  <a:schemeClr val="tx1"/>
                </a:solidFill>
              </a:rPr>
              <a:t>не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говоря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уже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об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огромном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числе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мобильных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телефонов</a:t>
            </a:r>
            <a:r>
              <a:rPr lang="en-US" altLang="ru-RU" sz="2000" dirty="0">
                <a:solidFill>
                  <a:schemeClr val="tx1"/>
                </a:solidFill>
              </a:rPr>
              <a:t>, </a:t>
            </a:r>
            <a:r>
              <a:rPr lang="en-US" altLang="ru-RU" sz="2000" dirty="0" err="1">
                <a:solidFill>
                  <a:schemeClr val="tx1"/>
                </a:solidFill>
              </a:rPr>
              <a:t>которые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через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спутниковые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каналы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позволяют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связаться</a:t>
            </a:r>
            <a:r>
              <a:rPr lang="en-US" altLang="ru-RU" sz="2000" dirty="0">
                <a:solidFill>
                  <a:schemeClr val="tx1"/>
                </a:solidFill>
              </a:rPr>
              <a:t> с </a:t>
            </a:r>
            <a:r>
              <a:rPr lang="en-US" altLang="ru-RU" sz="2000" dirty="0" err="1">
                <a:solidFill>
                  <a:schemeClr val="tx1"/>
                </a:solidFill>
              </a:rPr>
              <a:t>абонентом</a:t>
            </a:r>
            <a:r>
              <a:rPr lang="en-US" altLang="ru-RU" sz="2000" dirty="0">
                <a:solidFill>
                  <a:schemeClr val="tx1"/>
                </a:solidFill>
              </a:rPr>
              <a:t>, </a:t>
            </a:r>
            <a:r>
              <a:rPr lang="en-US" altLang="ru-RU" sz="2000" dirty="0" err="1">
                <a:solidFill>
                  <a:schemeClr val="tx1"/>
                </a:solidFill>
              </a:rPr>
              <a:t>на</a:t>
            </a:r>
            <a:r>
              <a:rPr lang="en-US" altLang="ru-RU" sz="29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каком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бы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rgbClr val="FFFF99"/>
                </a:solidFill>
              </a:rPr>
              <a:t>континенте</a:t>
            </a:r>
            <a:r>
              <a:rPr lang="en-US" altLang="ru-RU" sz="2000" dirty="0">
                <a:solidFill>
                  <a:srgbClr val="FFFF99"/>
                </a:solidFill>
              </a:rPr>
              <a:t> </a:t>
            </a:r>
            <a:r>
              <a:rPr lang="en-US" altLang="ru-RU" sz="2000" dirty="0" err="1">
                <a:solidFill>
                  <a:srgbClr val="FFFF99"/>
                </a:solidFill>
              </a:rPr>
              <a:t>Земли</a:t>
            </a:r>
            <a:r>
              <a:rPr lang="en-US" altLang="ru-RU" sz="2000" dirty="0">
                <a:solidFill>
                  <a:srgbClr val="FFFF99"/>
                </a:solidFill>
              </a:rPr>
              <a:t> </a:t>
            </a:r>
            <a:r>
              <a:rPr lang="en-US" altLang="ru-RU" sz="2000" dirty="0" err="1">
                <a:solidFill>
                  <a:srgbClr val="FFFF99"/>
                </a:solidFill>
              </a:rPr>
              <a:t>он</a:t>
            </a:r>
            <a:r>
              <a:rPr lang="en-US" altLang="ru-RU" sz="2000" dirty="0">
                <a:solidFill>
                  <a:srgbClr val="FFFF99"/>
                </a:solidFill>
              </a:rPr>
              <a:t> </a:t>
            </a:r>
            <a:r>
              <a:rPr lang="en-US" altLang="ru-RU" sz="2000" dirty="0" err="1">
                <a:solidFill>
                  <a:srgbClr val="FFFF99"/>
                </a:solidFill>
              </a:rPr>
              <a:t>не</a:t>
            </a:r>
            <a:r>
              <a:rPr lang="en-US" altLang="ru-RU" sz="2000" dirty="0">
                <a:solidFill>
                  <a:srgbClr val="FFFF99"/>
                </a:solidFill>
              </a:rPr>
              <a:t> </a:t>
            </a:r>
            <a:r>
              <a:rPr lang="en-US" altLang="ru-RU" sz="2000" dirty="0" err="1">
                <a:solidFill>
                  <a:srgbClr val="FFFF99"/>
                </a:solidFill>
              </a:rPr>
              <a:t>находился</a:t>
            </a:r>
            <a:r>
              <a:rPr lang="en-US" altLang="ru-RU" sz="2000" dirty="0">
                <a:solidFill>
                  <a:srgbClr val="FFFF99"/>
                </a:solidFill>
              </a:rPr>
              <a:t>.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1601" y="326915"/>
            <a:ext cx="3591360" cy="2515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1601" y="3429001"/>
            <a:ext cx="3591360" cy="2449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39678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100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24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424801" y="322594"/>
            <a:ext cx="8228160" cy="1147801"/>
          </a:xfrm>
        </p:spPr>
        <p:txBody>
          <a:bodyPr tIns="17634"/>
          <a:lstStyle/>
          <a:p>
            <a:pPr>
              <a:tabLst>
                <a:tab pos="0" algn="l"/>
                <a:tab pos="406086" algn="l"/>
                <a:tab pos="813612" algn="l"/>
                <a:tab pos="1221138" algn="l"/>
                <a:tab pos="1628664" algn="l"/>
                <a:tab pos="2036190" algn="l"/>
                <a:tab pos="2443717" algn="l"/>
                <a:tab pos="2851242" algn="l"/>
                <a:tab pos="3258769" algn="l"/>
                <a:tab pos="3666294" algn="l"/>
                <a:tab pos="4073821" algn="l"/>
                <a:tab pos="4481346" algn="l"/>
                <a:tab pos="4888873" algn="l"/>
                <a:tab pos="5296398" algn="l"/>
                <a:tab pos="5703925" algn="l"/>
                <a:tab pos="6111450" algn="l"/>
                <a:tab pos="6518977" algn="l"/>
                <a:tab pos="6926502" algn="l"/>
                <a:tab pos="7334029" algn="l"/>
                <a:tab pos="7741554" algn="l"/>
                <a:tab pos="8149081" algn="l"/>
              </a:tabLst>
            </a:pPr>
            <a:r>
              <a:rPr lang="en-US" altLang="ru-RU" sz="2000" dirty="0" err="1">
                <a:solidFill>
                  <a:schemeClr val="tx1"/>
                </a:solidFill>
              </a:rPr>
              <a:t>Для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России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особое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значение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имеет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применение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спутниковых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средств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связи</a:t>
            </a:r>
            <a:r>
              <a:rPr lang="en-US" altLang="ru-RU" sz="2000" dirty="0">
                <a:solidFill>
                  <a:schemeClr val="tx1"/>
                </a:solidFill>
              </a:rPr>
              <a:t> в </a:t>
            </a:r>
            <a:r>
              <a:rPr lang="en-US" altLang="ru-RU" sz="2000" dirty="0" err="1">
                <a:solidFill>
                  <a:schemeClr val="tx1"/>
                </a:solidFill>
              </a:rPr>
              <a:t>ее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арктических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регионах</a:t>
            </a:r>
            <a:r>
              <a:rPr lang="en-US" altLang="ru-RU" sz="2000" dirty="0">
                <a:solidFill>
                  <a:schemeClr val="tx1"/>
                </a:solidFill>
              </a:rPr>
              <a:t>. С </a:t>
            </a:r>
            <a:r>
              <a:rPr lang="en-US" altLang="ru-RU" sz="2000" dirty="0" err="1">
                <a:solidFill>
                  <a:schemeClr val="tx1"/>
                </a:solidFill>
              </a:rPr>
              <a:t>этой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целью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Роскосмосом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предусматривается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реализация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перспективного</a:t>
            </a:r>
            <a:r>
              <a:rPr lang="en-US" altLang="ru-RU" sz="2000" dirty="0">
                <a:solidFill>
                  <a:schemeClr val="tx1"/>
                </a:solidFill>
              </a:rPr>
              <a:t> </a:t>
            </a:r>
            <a:r>
              <a:rPr lang="en-US" altLang="ru-RU" sz="2000" dirty="0" err="1">
                <a:solidFill>
                  <a:schemeClr val="tx1"/>
                </a:solidFill>
              </a:rPr>
              <a:t>проекта</a:t>
            </a:r>
            <a:r>
              <a:rPr lang="en-US" altLang="ru-RU" sz="2000" dirty="0">
                <a:solidFill>
                  <a:schemeClr val="tx1"/>
                </a:solidFill>
              </a:rPr>
              <a:t> «</a:t>
            </a:r>
            <a:r>
              <a:rPr lang="en-US" altLang="ru-RU" sz="2000" dirty="0" err="1">
                <a:solidFill>
                  <a:schemeClr val="tx1"/>
                </a:solidFill>
              </a:rPr>
              <a:t>Арктика</a:t>
            </a:r>
            <a:r>
              <a:rPr lang="en-US" altLang="ru-RU" sz="2000" dirty="0">
                <a:solidFill>
                  <a:schemeClr val="tx1"/>
                </a:solidFill>
              </a:rPr>
              <a:t>».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70464" y="2281755"/>
            <a:ext cx="4945056" cy="310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79" y="2643421"/>
            <a:ext cx="3675685" cy="2740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929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repl">
                                        <p:cTn id="1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751680" y="132793"/>
            <a:ext cx="7902720" cy="212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38534" rIns="0" bIns="0"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cs typeface="Arial Unicode MS" charset="0"/>
              </a:defRPr>
            </a:lvl9pPr>
          </a:lstStyle>
          <a:p>
            <a:pPr algn="ctr" eaLnBrk="1">
              <a:buClrTx/>
              <a:buFontTx/>
              <a:buNone/>
            </a:pPr>
            <a:r>
              <a:rPr lang="en-US" altLang="ru-RU" sz="4400" dirty="0" err="1">
                <a:solidFill>
                  <a:schemeClr val="tx1"/>
                </a:solidFill>
              </a:rPr>
              <a:t>Основой</a:t>
            </a:r>
            <a:r>
              <a:rPr lang="en-US" altLang="ru-RU" sz="4400" dirty="0">
                <a:solidFill>
                  <a:schemeClr val="tx1"/>
                </a:solidFill>
              </a:rPr>
              <a:t> </a:t>
            </a:r>
            <a:r>
              <a:rPr lang="en-US" altLang="ru-RU" sz="4400" dirty="0" err="1">
                <a:solidFill>
                  <a:schemeClr val="tx1"/>
                </a:solidFill>
              </a:rPr>
              <a:t>космической</a:t>
            </a:r>
            <a:r>
              <a:rPr lang="en-US" altLang="ru-RU" sz="4400" dirty="0">
                <a:solidFill>
                  <a:schemeClr val="tx1"/>
                </a:solidFill>
              </a:rPr>
              <a:t> </a:t>
            </a:r>
            <a:r>
              <a:rPr lang="en-US" altLang="ru-RU" sz="4400" dirty="0" err="1">
                <a:solidFill>
                  <a:schemeClr val="tx1"/>
                </a:solidFill>
              </a:rPr>
              <a:t>навигации</a:t>
            </a:r>
            <a:r>
              <a:rPr lang="en-US" altLang="ru-RU" sz="4400" dirty="0">
                <a:solidFill>
                  <a:schemeClr val="tx1"/>
                </a:solidFill>
              </a:rPr>
              <a:t> в </a:t>
            </a:r>
            <a:r>
              <a:rPr lang="en-US" altLang="ru-RU" sz="4400" dirty="0" err="1">
                <a:solidFill>
                  <a:schemeClr val="tx1"/>
                </a:solidFill>
              </a:rPr>
              <a:t>России</a:t>
            </a:r>
            <a:r>
              <a:rPr lang="en-US" altLang="ru-RU" sz="4400" dirty="0">
                <a:solidFill>
                  <a:schemeClr val="tx1"/>
                </a:solidFill>
              </a:rPr>
              <a:t> </a:t>
            </a:r>
            <a:r>
              <a:rPr lang="en-US" altLang="ru-RU" sz="4400" dirty="0" err="1">
                <a:solidFill>
                  <a:schemeClr val="tx1"/>
                </a:solidFill>
              </a:rPr>
              <a:t>служит</a:t>
            </a:r>
            <a:r>
              <a:rPr lang="en-US" altLang="ru-RU" sz="4400" dirty="0">
                <a:solidFill>
                  <a:schemeClr val="tx1"/>
                </a:solidFill>
              </a:rPr>
              <a:t> </a:t>
            </a:r>
            <a:r>
              <a:rPr lang="en-US" altLang="ru-RU" sz="4400" dirty="0" err="1">
                <a:solidFill>
                  <a:schemeClr val="tx1"/>
                </a:solidFill>
              </a:rPr>
              <a:t>система</a:t>
            </a:r>
            <a:r>
              <a:rPr lang="en-US" altLang="ru-RU" sz="4400" dirty="0">
                <a:solidFill>
                  <a:schemeClr val="tx1"/>
                </a:solidFill>
              </a:rPr>
              <a:t> ГЛОНАСС.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2481" y="2285520"/>
            <a:ext cx="3464640" cy="4320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880" y="2285520"/>
            <a:ext cx="4572000" cy="424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01129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2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48680"/>
            <a:ext cx="762000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4" descr="королев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76800" y="1600200"/>
            <a:ext cx="346551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4800" y="2133600"/>
            <a:ext cx="35052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1932 г.  Московскому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ГИРДу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государством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была предоставлена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экспериментальная база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для постройки и  испытания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ракет, а его начальником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назначен  молодой С. П. Королев. </a:t>
            </a:r>
            <a:endParaRPr lang="ru-RU" sz="2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57400" y="533400"/>
            <a:ext cx="58920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С. П. Королев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35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849694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43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99392"/>
            <a:ext cx="784887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9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67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06489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1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20891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614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371</TotalTime>
  <Words>300</Words>
  <Application>Microsoft Office PowerPoint</Application>
  <PresentationFormat>Экран (4:3)</PresentationFormat>
  <Paragraphs>21</Paragraphs>
  <Slides>34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Волна</vt:lpstr>
      <vt:lpstr>История развития космонавтики</vt:lpstr>
      <vt:lpstr>Мечты о полетах</vt:lpstr>
      <vt:lpstr>К. Э. Циолковский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Последние открытия, сделанные с помощью межпланетных аппаратов, породили всплеск научного интереса к малым телам Солнечной системы. Поэтому было решено направить сразу несколько ближайших экспедиций именно к таким объектам. Ближайшая цель - кометы.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России особое значение имеет применение спутниковых средств связи в ее арктических регионах. С этой целью Роскосмосом предусматривается реализация перспективного проекта «Арктика».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пилотируемые полёты – животные в космосе.</dc:title>
  <dc:creator>Хозяин</dc:creator>
  <cp:lastModifiedBy>User</cp:lastModifiedBy>
  <cp:revision>56</cp:revision>
  <dcterms:created xsi:type="dcterms:W3CDTF">2021-03-20T11:08:55Z</dcterms:created>
  <dcterms:modified xsi:type="dcterms:W3CDTF">2022-12-05T05:58:59Z</dcterms:modified>
</cp:coreProperties>
</file>