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svg" ContentType="image/sv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mp4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18288000" cy="10287000"/>
  <p:notesSz cx="6858000" cy="9144000"/>
  <p:embeddedFontLst>
    <p:embeddedFont>
      <p:font typeface="Bebas Neue Cyrillic" charset="0"/>
      <p:regular r:id="rId24"/>
    </p:embeddedFont>
    <p:embeddedFont>
      <p:font typeface="Calibri" pitchFamily="34" charset="0"/>
      <p:regular r:id="rId25"/>
      <p:bold r:id="rId26"/>
      <p:italic r:id="rId27"/>
      <p:boldItalic r:id="rId28"/>
    </p:embeddedFont>
    <p:embeddedFont>
      <p:font typeface="Clear Sans" charset="0"/>
      <p:regular r:id="rId29"/>
    </p:embeddedFont>
    <p:embeddedFont>
      <p:font typeface="Open Sans Bold" charset="0"/>
      <p:regular r:id="rId30"/>
    </p:embeddedFont>
    <p:embeddedFont>
      <p:font typeface="Open Sans" charset="0"/>
      <p:regular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22" autoAdjust="0"/>
  </p:normalViewPr>
  <p:slideViewPr>
    <p:cSldViewPr>
      <p:cViewPr varScale="1">
        <p:scale>
          <a:sx n="73" d="100"/>
          <a:sy n="73" d="100"/>
        </p:scale>
        <p:origin x="-58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19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31.jpe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openxmlformats.org/officeDocument/2006/relationships/image" Target="../media/image30.jpeg"/><Relationship Id="rId5" Type="http://schemas.microsoft.com/office/2007/relationships/media" Target="../media/VADxkdWi5qI.mp4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43.jpe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microsoft.com/office/2007/relationships/media" Target="../media/VAE0yUORUwY.mp4"/><Relationship Id="rId4" Type="http://schemas.openxmlformats.org/officeDocument/2006/relationships/image" Target="../media/image4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3.svg"/><Relationship Id="rId7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5.svg"/><Relationship Id="rId10" Type="http://schemas.openxmlformats.org/officeDocument/2006/relationships/image" Target="../media/image19.png"/><Relationship Id="rId4" Type="http://schemas.openxmlformats.org/officeDocument/2006/relationships/image" Target="../media/image14.png"/><Relationship Id="rId9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424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0244490" y="5433863"/>
            <a:ext cx="3458290" cy="6916581"/>
            <a:chOff x="0" y="0"/>
            <a:chExt cx="3175000" cy="6350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175000" cy="6350000"/>
            </a:xfrm>
            <a:custGeom>
              <a:avLst/>
              <a:gdLst/>
              <a:ahLst/>
              <a:cxnLst/>
              <a:rect l="l" t="t" r="r" b="b"/>
              <a:pathLst>
                <a:path w="3175000" h="6350000">
                  <a:moveTo>
                    <a:pt x="1587500" y="6350000"/>
                  </a:moveTo>
                  <a:lnTo>
                    <a:pt x="1587500" y="6350000"/>
                  </a:lnTo>
                  <a:cubicBezTo>
                    <a:pt x="711200" y="6350000"/>
                    <a:pt x="0" y="5638800"/>
                    <a:pt x="0" y="4762500"/>
                  </a:cubicBezTo>
                  <a:lnTo>
                    <a:pt x="0" y="1587500"/>
                  </a:lnTo>
                  <a:cubicBezTo>
                    <a:pt x="0" y="711200"/>
                    <a:pt x="711200" y="0"/>
                    <a:pt x="1587500" y="0"/>
                  </a:cubicBezTo>
                  <a:lnTo>
                    <a:pt x="1587500" y="0"/>
                  </a:lnTo>
                  <a:cubicBezTo>
                    <a:pt x="2463800" y="0"/>
                    <a:pt x="3175000" y="711200"/>
                    <a:pt x="3175000" y="1587500"/>
                  </a:cubicBezTo>
                  <a:lnTo>
                    <a:pt x="3175000" y="4762500"/>
                  </a:lnTo>
                  <a:cubicBezTo>
                    <a:pt x="3175000" y="5638800"/>
                    <a:pt x="2463800" y="6350000"/>
                    <a:pt x="1587500" y="6350000"/>
                  </a:cubicBezTo>
                  <a:close/>
                </a:path>
              </a:pathLst>
            </a:custGeom>
            <a:blipFill>
              <a:blip r:embed="rId2"/>
              <a:stretch>
                <a:fillRect l="-83333" r="-83333"/>
              </a:stretch>
            </a:blip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10244490" y="-1773081"/>
            <a:ext cx="3458290" cy="6916581"/>
            <a:chOff x="0" y="0"/>
            <a:chExt cx="3175000" cy="63500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175000" cy="6350000"/>
            </a:xfrm>
            <a:custGeom>
              <a:avLst/>
              <a:gdLst/>
              <a:ahLst/>
              <a:cxnLst/>
              <a:rect l="l" t="t" r="r" b="b"/>
              <a:pathLst>
                <a:path w="3175000" h="6350000">
                  <a:moveTo>
                    <a:pt x="1587500" y="6350000"/>
                  </a:moveTo>
                  <a:lnTo>
                    <a:pt x="1587500" y="6350000"/>
                  </a:lnTo>
                  <a:cubicBezTo>
                    <a:pt x="711200" y="6350000"/>
                    <a:pt x="0" y="5638800"/>
                    <a:pt x="0" y="4762500"/>
                  </a:cubicBezTo>
                  <a:lnTo>
                    <a:pt x="0" y="1587500"/>
                  </a:lnTo>
                  <a:cubicBezTo>
                    <a:pt x="0" y="711200"/>
                    <a:pt x="711200" y="0"/>
                    <a:pt x="1587500" y="0"/>
                  </a:cubicBezTo>
                  <a:lnTo>
                    <a:pt x="1587500" y="0"/>
                  </a:lnTo>
                  <a:cubicBezTo>
                    <a:pt x="2463800" y="0"/>
                    <a:pt x="3175000" y="711200"/>
                    <a:pt x="3175000" y="1587500"/>
                  </a:cubicBezTo>
                  <a:lnTo>
                    <a:pt x="3175000" y="4762500"/>
                  </a:lnTo>
                  <a:cubicBezTo>
                    <a:pt x="3175000" y="5638800"/>
                    <a:pt x="2463800" y="6350000"/>
                    <a:pt x="1587500" y="6350000"/>
                  </a:cubicBezTo>
                  <a:close/>
                </a:path>
              </a:pathLst>
            </a:custGeom>
            <a:blipFill>
              <a:blip r:embed="rId3"/>
              <a:stretch>
                <a:fillRect l="-137737" r="-61887"/>
              </a:stretch>
            </a:blip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14291842" y="-4027776"/>
            <a:ext cx="3458290" cy="6916581"/>
            <a:chOff x="0" y="0"/>
            <a:chExt cx="3175000" cy="63500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175000" cy="6350000"/>
            </a:xfrm>
            <a:custGeom>
              <a:avLst/>
              <a:gdLst/>
              <a:ahLst/>
              <a:cxnLst/>
              <a:rect l="l" t="t" r="r" b="b"/>
              <a:pathLst>
                <a:path w="3175000" h="6350000">
                  <a:moveTo>
                    <a:pt x="1587500" y="6350000"/>
                  </a:moveTo>
                  <a:lnTo>
                    <a:pt x="1587500" y="6350000"/>
                  </a:lnTo>
                  <a:cubicBezTo>
                    <a:pt x="711200" y="6350000"/>
                    <a:pt x="0" y="5638800"/>
                    <a:pt x="0" y="4762500"/>
                  </a:cubicBezTo>
                  <a:lnTo>
                    <a:pt x="0" y="1587500"/>
                  </a:lnTo>
                  <a:cubicBezTo>
                    <a:pt x="0" y="711200"/>
                    <a:pt x="711200" y="0"/>
                    <a:pt x="1587500" y="0"/>
                  </a:cubicBezTo>
                  <a:lnTo>
                    <a:pt x="1587500" y="0"/>
                  </a:lnTo>
                  <a:cubicBezTo>
                    <a:pt x="2463800" y="0"/>
                    <a:pt x="3175000" y="711200"/>
                    <a:pt x="3175000" y="1587500"/>
                  </a:cubicBezTo>
                  <a:lnTo>
                    <a:pt x="3175000" y="4762500"/>
                  </a:lnTo>
                  <a:cubicBezTo>
                    <a:pt x="3175000" y="5638800"/>
                    <a:pt x="2463800" y="6350000"/>
                    <a:pt x="1587500" y="6350000"/>
                  </a:cubicBezTo>
                  <a:close/>
                </a:path>
              </a:pathLst>
            </a:custGeom>
            <a:blipFill>
              <a:blip r:embed="rId4"/>
              <a:stretch>
                <a:fillRect l="-100093" r="-100093"/>
              </a:stretch>
            </a:blipFill>
          </p:spPr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14291842" y="3416044"/>
            <a:ext cx="3458290" cy="3458276"/>
            <a:chOff x="0" y="0"/>
            <a:chExt cx="6350000" cy="63499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5"/>
              <a:stretch>
                <a:fillRect l="-24963" r="-24963"/>
              </a:stretch>
            </a:blipFill>
          </p:spPr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14291842" y="7113761"/>
            <a:ext cx="3458290" cy="6916581"/>
            <a:chOff x="0" y="0"/>
            <a:chExt cx="3175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175000" cy="6350000"/>
            </a:xfrm>
            <a:custGeom>
              <a:avLst/>
              <a:gdLst/>
              <a:ahLst/>
              <a:cxnLst/>
              <a:rect l="l" t="t" r="r" b="b"/>
              <a:pathLst>
                <a:path w="3175000" h="6350000">
                  <a:moveTo>
                    <a:pt x="1587500" y="6350000"/>
                  </a:moveTo>
                  <a:lnTo>
                    <a:pt x="1587500" y="6350000"/>
                  </a:lnTo>
                  <a:cubicBezTo>
                    <a:pt x="711200" y="6350000"/>
                    <a:pt x="0" y="5638800"/>
                    <a:pt x="0" y="4762500"/>
                  </a:cubicBezTo>
                  <a:lnTo>
                    <a:pt x="0" y="1587500"/>
                  </a:lnTo>
                  <a:cubicBezTo>
                    <a:pt x="0" y="711200"/>
                    <a:pt x="711200" y="0"/>
                    <a:pt x="1587500" y="0"/>
                  </a:cubicBezTo>
                  <a:lnTo>
                    <a:pt x="1587500" y="0"/>
                  </a:lnTo>
                  <a:cubicBezTo>
                    <a:pt x="2463800" y="0"/>
                    <a:pt x="3175000" y="711200"/>
                    <a:pt x="3175000" y="1587500"/>
                  </a:cubicBezTo>
                  <a:lnTo>
                    <a:pt x="3175000" y="4762500"/>
                  </a:lnTo>
                  <a:cubicBezTo>
                    <a:pt x="3175000" y="5638800"/>
                    <a:pt x="2463800" y="6350000"/>
                    <a:pt x="1587500" y="6350000"/>
                  </a:cubicBezTo>
                  <a:close/>
                </a:path>
              </a:pathLst>
            </a:custGeom>
            <a:blipFill>
              <a:blip r:embed="rId6"/>
              <a:stretch>
                <a:fillRect l="-147293" r="-18439"/>
              </a:stretch>
            </a:blipFill>
          </p:spPr>
        </p:sp>
      </p:grpSp>
      <p:sp>
        <p:nvSpPr>
          <p:cNvPr id="12" name="TextBox 12"/>
          <p:cNvSpPr txBox="1"/>
          <p:nvPr/>
        </p:nvSpPr>
        <p:spPr>
          <a:xfrm>
            <a:off x="1028700" y="2756597"/>
            <a:ext cx="8625240" cy="35702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3897"/>
              </a:lnSpc>
            </a:pPr>
            <a:r>
              <a:rPr lang="en-US" sz="12750">
                <a:solidFill>
                  <a:srgbClr val="D8A770"/>
                </a:solidFill>
                <a:latin typeface="Bebas Neue Cyrillic"/>
              </a:rPr>
              <a:t>ПОЧВЫ КЫРГЫЗСТАНА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028700" y="8611937"/>
            <a:ext cx="8625240" cy="6463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902"/>
              </a:lnSpc>
            </a:pPr>
            <a:r>
              <a:rPr lang="en-US" sz="4497">
                <a:solidFill>
                  <a:srgbClr val="F7F3ED"/>
                </a:solidFill>
                <a:latin typeface="Bebas Neue Cyrillic"/>
              </a:rPr>
              <a:t>8 класс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424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87049" y="-550728"/>
            <a:ext cx="5812606" cy="11388455"/>
            <a:chOff x="0" y="0"/>
            <a:chExt cx="7750141" cy="15184607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l="53677" t="3313" b="3313"/>
            <a:stretch>
              <a:fillRect/>
            </a:stretch>
          </p:blipFill>
          <p:spPr>
            <a:xfrm>
              <a:off x="0" y="0"/>
              <a:ext cx="7750141" cy="15184607"/>
            </a:xfrm>
            <a:prstGeom prst="rect">
              <a:avLst/>
            </a:prstGeom>
          </p:spPr>
        </p:pic>
      </p:grpSp>
      <p:sp>
        <p:nvSpPr>
          <p:cNvPr id="4" name="Freeform 4"/>
          <p:cNvSpPr/>
          <p:nvPr/>
        </p:nvSpPr>
        <p:spPr>
          <a:xfrm rot="-10800000">
            <a:off x="6396016" y="136767"/>
            <a:ext cx="327583" cy="891933"/>
          </a:xfrm>
          <a:custGeom>
            <a:avLst/>
            <a:gdLst/>
            <a:ahLst/>
            <a:cxnLst/>
            <a:rect l="l" t="t" r="r" b="b"/>
            <a:pathLst>
              <a:path w="327583" h="891933">
                <a:moveTo>
                  <a:pt x="0" y="0"/>
                </a:moveTo>
                <a:lnTo>
                  <a:pt x="327583" y="0"/>
                </a:lnTo>
                <a:lnTo>
                  <a:pt x="327583" y="891933"/>
                </a:lnTo>
                <a:lnTo>
                  <a:pt x="0" y="891933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11389997" y="504863"/>
            <a:ext cx="5869303" cy="41971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0885"/>
              </a:lnSpc>
            </a:pPr>
            <a:r>
              <a:rPr lang="en-US" sz="9986">
                <a:solidFill>
                  <a:srgbClr val="D8A770"/>
                </a:solidFill>
                <a:latin typeface="Bebas Neue Cyrillic"/>
              </a:rPr>
              <a:t>ПОДПИШИТЕ ПОЧВЕННЫЕ ГОРИЗОНТЫ</a:t>
            </a:r>
          </a:p>
        </p:txBody>
      </p:sp>
      <p:sp>
        <p:nvSpPr>
          <p:cNvPr id="6" name="Freeform 6"/>
          <p:cNvSpPr/>
          <p:nvPr/>
        </p:nvSpPr>
        <p:spPr>
          <a:xfrm rot="-10800000">
            <a:off x="6396016" y="1028700"/>
            <a:ext cx="422551" cy="1150510"/>
          </a:xfrm>
          <a:custGeom>
            <a:avLst/>
            <a:gdLst/>
            <a:ahLst/>
            <a:cxnLst/>
            <a:rect l="l" t="t" r="r" b="b"/>
            <a:pathLst>
              <a:path w="422551" h="1150510">
                <a:moveTo>
                  <a:pt x="0" y="0"/>
                </a:moveTo>
                <a:lnTo>
                  <a:pt x="422551" y="0"/>
                </a:lnTo>
                <a:lnTo>
                  <a:pt x="422551" y="1150510"/>
                </a:lnTo>
                <a:lnTo>
                  <a:pt x="0" y="1150510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print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-10800000">
            <a:off x="6443500" y="2370583"/>
            <a:ext cx="1460209" cy="3975816"/>
          </a:xfrm>
          <a:custGeom>
            <a:avLst/>
            <a:gdLst/>
            <a:ahLst/>
            <a:cxnLst/>
            <a:rect l="l" t="t" r="r" b="b"/>
            <a:pathLst>
              <a:path w="1460209" h="3975816">
                <a:moveTo>
                  <a:pt x="0" y="0"/>
                </a:moveTo>
                <a:lnTo>
                  <a:pt x="1460209" y="0"/>
                </a:lnTo>
                <a:lnTo>
                  <a:pt x="1460209" y="3975816"/>
                </a:lnTo>
                <a:lnTo>
                  <a:pt x="0" y="397581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-10800000">
            <a:off x="6443500" y="6311184"/>
            <a:ext cx="1203384" cy="3276540"/>
          </a:xfrm>
          <a:custGeom>
            <a:avLst/>
            <a:gdLst/>
            <a:ahLst/>
            <a:cxnLst/>
            <a:rect l="l" t="t" r="r" b="b"/>
            <a:pathLst>
              <a:path w="1203384" h="3276540">
                <a:moveTo>
                  <a:pt x="0" y="0"/>
                </a:moveTo>
                <a:lnTo>
                  <a:pt x="1203384" y="0"/>
                </a:lnTo>
                <a:lnTo>
                  <a:pt x="1203384" y="3276540"/>
                </a:lnTo>
                <a:lnTo>
                  <a:pt x="0" y="327654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424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4119867" y="444373"/>
            <a:ext cx="7447276" cy="4468366"/>
            <a:chOff x="0" y="0"/>
            <a:chExt cx="6350000" cy="3810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3810000"/>
            </a:xfrm>
            <a:custGeom>
              <a:avLst/>
              <a:gdLst/>
              <a:ahLst/>
              <a:cxnLst/>
              <a:rect l="l" t="t" r="r" b="b"/>
              <a:pathLst>
                <a:path w="6350000" h="3810000">
                  <a:moveTo>
                    <a:pt x="0" y="1905000"/>
                  </a:moveTo>
                  <a:lnTo>
                    <a:pt x="0" y="1905000"/>
                  </a:lnTo>
                  <a:cubicBezTo>
                    <a:pt x="0" y="853440"/>
                    <a:pt x="853440" y="0"/>
                    <a:pt x="1905000" y="0"/>
                  </a:cubicBezTo>
                  <a:lnTo>
                    <a:pt x="4445000" y="0"/>
                  </a:lnTo>
                  <a:cubicBezTo>
                    <a:pt x="5496560" y="0"/>
                    <a:pt x="6350000" y="853440"/>
                    <a:pt x="6350000" y="1905000"/>
                  </a:cubicBezTo>
                  <a:lnTo>
                    <a:pt x="6350000" y="1905000"/>
                  </a:lnTo>
                  <a:cubicBezTo>
                    <a:pt x="6350000" y="2956560"/>
                    <a:pt x="5496560" y="3810000"/>
                    <a:pt x="4445000" y="3810000"/>
                  </a:cubicBezTo>
                  <a:lnTo>
                    <a:pt x="1905000" y="3810000"/>
                  </a:lnTo>
                  <a:cubicBezTo>
                    <a:pt x="853440" y="3810000"/>
                    <a:pt x="0" y="2956560"/>
                    <a:pt x="0" y="1905000"/>
                  </a:cubicBezTo>
                  <a:close/>
                </a:path>
              </a:pathLst>
            </a:custGeom>
            <a:blipFill>
              <a:blip r:embed="rId2" cstate="print"/>
              <a:stretch>
                <a:fillRect t="-5520" b="-5520"/>
              </a:stretch>
            </a:blip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9144000" y="5374262"/>
            <a:ext cx="7447276" cy="4468366"/>
            <a:chOff x="0" y="0"/>
            <a:chExt cx="6350000" cy="38100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350000" cy="3810000"/>
            </a:xfrm>
            <a:custGeom>
              <a:avLst/>
              <a:gdLst/>
              <a:ahLst/>
              <a:cxnLst/>
              <a:rect l="l" t="t" r="r" b="b"/>
              <a:pathLst>
                <a:path w="6350000" h="3810000">
                  <a:moveTo>
                    <a:pt x="0" y="1905000"/>
                  </a:moveTo>
                  <a:lnTo>
                    <a:pt x="0" y="1905000"/>
                  </a:lnTo>
                  <a:cubicBezTo>
                    <a:pt x="0" y="853440"/>
                    <a:pt x="853440" y="0"/>
                    <a:pt x="1905000" y="0"/>
                  </a:cubicBezTo>
                  <a:lnTo>
                    <a:pt x="4445000" y="0"/>
                  </a:lnTo>
                  <a:cubicBezTo>
                    <a:pt x="5496560" y="0"/>
                    <a:pt x="6350000" y="853440"/>
                    <a:pt x="6350000" y="1905000"/>
                  </a:cubicBezTo>
                  <a:lnTo>
                    <a:pt x="6350000" y="1905000"/>
                  </a:lnTo>
                  <a:cubicBezTo>
                    <a:pt x="6350000" y="2956560"/>
                    <a:pt x="5496560" y="3810000"/>
                    <a:pt x="4445000" y="3810000"/>
                  </a:cubicBezTo>
                  <a:lnTo>
                    <a:pt x="1905000" y="3810000"/>
                  </a:lnTo>
                  <a:cubicBezTo>
                    <a:pt x="853440" y="3810000"/>
                    <a:pt x="0" y="2956560"/>
                    <a:pt x="0" y="1905000"/>
                  </a:cubicBezTo>
                  <a:close/>
                </a:path>
              </a:pathLst>
            </a:custGeom>
            <a:blipFill>
              <a:blip r:embed="rId3"/>
              <a:stretch>
                <a:fillRect t="-12500" b="-12500"/>
              </a:stretch>
            </a:blip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16942282" y="5374262"/>
            <a:ext cx="4468384" cy="4468366"/>
            <a:chOff x="0" y="0"/>
            <a:chExt cx="6350000" cy="63499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4" cstate="print"/>
              <a:stretch>
                <a:fillRect l="-25046" r="-25046"/>
              </a:stretch>
            </a:blipFill>
          </p:spPr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9144000" y="444373"/>
            <a:ext cx="4468384" cy="4468366"/>
            <a:chOff x="0" y="0"/>
            <a:chExt cx="6350000" cy="63499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5"/>
              <a:stretch>
                <a:fillRect l="-25046" r="-25046"/>
              </a:stretch>
            </a:blipFill>
          </p:spPr>
        </p:sp>
      </p:grpSp>
      <p:sp>
        <p:nvSpPr>
          <p:cNvPr id="10" name="TextBox 10"/>
          <p:cNvSpPr txBox="1"/>
          <p:nvPr/>
        </p:nvSpPr>
        <p:spPr>
          <a:xfrm>
            <a:off x="286010" y="257885"/>
            <a:ext cx="7765533" cy="38730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0122"/>
              </a:lnSpc>
            </a:pPr>
            <a:r>
              <a:rPr lang="en-US" sz="9286">
                <a:solidFill>
                  <a:srgbClr val="D8A770"/>
                </a:solidFill>
                <a:latin typeface="Bebas Neue Cyrillic"/>
              </a:rPr>
              <a:t>ЗАКОНОМЕРНОСТИ ВЫСОТНОЙ ПОЯСНОСТИ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60016" y="4443512"/>
            <a:ext cx="8983984" cy="61671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77" lvl="1" indent="-345439">
              <a:lnSpc>
                <a:spcPts val="4479"/>
              </a:lnSpc>
              <a:buFont typeface="Arial"/>
              <a:buChar char="•"/>
            </a:pPr>
            <a:r>
              <a:rPr lang="en-US" sz="3199">
                <a:solidFill>
                  <a:srgbClr val="F7F3ED"/>
                </a:solidFill>
                <a:latin typeface="TS Arabic Bebas Neue Pro"/>
              </a:rPr>
              <a:t>Беспочвенный покров составляет </a:t>
            </a:r>
            <a:r>
              <a:rPr lang="en-US" sz="3199">
                <a:solidFill>
                  <a:srgbClr val="D8A770"/>
                </a:solidFill>
                <a:latin typeface="TS Arabic Bebas Neue Pro"/>
              </a:rPr>
              <a:t>27,2%</a:t>
            </a:r>
            <a:r>
              <a:rPr lang="en-US" sz="3199">
                <a:solidFill>
                  <a:srgbClr val="F7F3ED"/>
                </a:solidFill>
                <a:latin typeface="TS Arabic Bebas Neue Pro"/>
              </a:rPr>
              <a:t> территории.</a:t>
            </a:r>
          </a:p>
          <a:p>
            <a:pPr marL="690877" lvl="1" indent="-345439">
              <a:lnSpc>
                <a:spcPts val="4479"/>
              </a:lnSpc>
              <a:buFont typeface="Arial"/>
              <a:buChar char="•"/>
            </a:pPr>
            <a:r>
              <a:rPr lang="en-US" sz="3199">
                <a:solidFill>
                  <a:srgbClr val="F7F3ED"/>
                </a:solidFill>
                <a:latin typeface="TS Arabic Bebas Neue Pro"/>
              </a:rPr>
              <a:t>Площадь скал и пиков, снежников-ледников, каменистых, глыбистых осыпей и других беспочвенных участков – </a:t>
            </a:r>
            <a:r>
              <a:rPr lang="en-US" sz="3199">
                <a:solidFill>
                  <a:srgbClr val="D8A770"/>
                </a:solidFill>
                <a:latin typeface="TS Arabic Bebas Neue Pro"/>
              </a:rPr>
              <a:t>53,6 тыс. км2.</a:t>
            </a:r>
          </a:p>
          <a:p>
            <a:pPr marL="690877" lvl="1" indent="-345439">
              <a:lnSpc>
                <a:spcPts val="4479"/>
              </a:lnSpc>
              <a:buFont typeface="Arial"/>
              <a:buChar char="•"/>
            </a:pPr>
            <a:r>
              <a:rPr lang="en-US" sz="3199">
                <a:solidFill>
                  <a:srgbClr val="F7F3ED"/>
                </a:solidFill>
                <a:latin typeface="TS Arabic Bebas Neue Pro"/>
              </a:rPr>
              <a:t>От подножия гор и до высот</a:t>
            </a:r>
            <a:r>
              <a:rPr lang="en-US" sz="3199">
                <a:solidFill>
                  <a:srgbClr val="D8A770"/>
                </a:solidFill>
                <a:latin typeface="TS Arabic Bebas Neue Pro"/>
              </a:rPr>
              <a:t> 3500-3600 м</a:t>
            </a:r>
            <a:r>
              <a:rPr lang="en-US" sz="3199">
                <a:solidFill>
                  <a:srgbClr val="F7F3ED"/>
                </a:solidFill>
                <a:latin typeface="TS Arabic Bebas Neue Pro"/>
              </a:rPr>
              <a:t>, где возникают условия для накопления продуктов выветривания, образуются почвы разнообразных типов.</a:t>
            </a:r>
          </a:p>
          <a:p>
            <a:pPr>
              <a:lnSpc>
                <a:spcPts val="4479"/>
              </a:lnSpc>
              <a:spcBef>
                <a:spcPct val="0"/>
              </a:spcBef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424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888815" y="419152"/>
            <a:ext cx="7765533" cy="15208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1647"/>
              </a:lnSpc>
            </a:pPr>
            <a:r>
              <a:rPr lang="en-US" sz="10686">
                <a:solidFill>
                  <a:srgbClr val="D8A770"/>
                </a:solidFill>
                <a:latin typeface="Bebas Neue Cyrillic"/>
              </a:rPr>
              <a:t>ДЕНУДАЦИЯ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9553575" y="1873361"/>
            <a:ext cx="8505061" cy="7853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79"/>
              </a:lnSpc>
            </a:pPr>
            <a:r>
              <a:rPr lang="en-US" sz="3199">
                <a:solidFill>
                  <a:srgbClr val="F7F3ED"/>
                </a:solidFill>
                <a:latin typeface="TS Arabic Bebas Neue Pro"/>
              </a:rPr>
              <a:t>Денудация (от лат слова «денудо» обнажает) - совокупность процессов разрушения и переноса горных пород. Она проявляется главным образом в пределах суши и сводится к перемещению раздробленного или химически растворенного материала с возвышенностей в снижение рельефа - долины, котловины, озерные бассейны. </a:t>
            </a:r>
          </a:p>
          <a:p>
            <a:pPr marL="690803" lvl="1" indent="-345401" algn="just">
              <a:lnSpc>
                <a:spcPts val="4479"/>
              </a:lnSpc>
              <a:spcBef>
                <a:spcPct val="0"/>
              </a:spcBef>
              <a:buFont typeface="Arial"/>
              <a:buChar char="•"/>
            </a:pPr>
            <a:r>
              <a:rPr lang="en-US" sz="3199">
                <a:solidFill>
                  <a:srgbClr val="D8A770"/>
                </a:solidFill>
                <a:latin typeface="TS Arabic Bebas Neue Pro"/>
              </a:rPr>
              <a:t>Главными действующими силами денудации является</a:t>
            </a:r>
            <a:r>
              <a:rPr lang="en-US" sz="3199">
                <a:solidFill>
                  <a:srgbClr val="F7F3ED"/>
                </a:solidFill>
                <a:latin typeface="TS Arabic Bebas Neue Pro"/>
              </a:rPr>
              <a:t> гравитация, текучие воды, ветер и движения ледников.</a:t>
            </a:r>
          </a:p>
          <a:p>
            <a:pPr algn="r">
              <a:lnSpc>
                <a:spcPts val="4479"/>
              </a:lnSpc>
              <a:spcBef>
                <a:spcPct val="0"/>
              </a:spcBef>
            </a:pPr>
            <a:endParaRPr/>
          </a:p>
        </p:txBody>
      </p:sp>
      <p:grpSp>
        <p:nvGrpSpPr>
          <p:cNvPr id="4" name="Group 4"/>
          <p:cNvGrpSpPr/>
          <p:nvPr/>
        </p:nvGrpSpPr>
        <p:grpSpPr>
          <a:xfrm>
            <a:off x="-592597" y="-550728"/>
            <a:ext cx="4478447" cy="6124473"/>
            <a:chOff x="0" y="0"/>
            <a:chExt cx="5971263" cy="8165964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3"/>
            <a:srcRect l="39038" r="12196"/>
            <a:stretch>
              <a:fillRect/>
            </a:stretch>
          </p:blipFill>
          <p:spPr>
            <a:xfrm>
              <a:off x="0" y="0"/>
              <a:ext cx="5971263" cy="8165964"/>
            </a:xfrm>
            <a:prstGeom prst="rect">
              <a:avLst/>
            </a:prstGeom>
          </p:spPr>
        </p:pic>
      </p:grpSp>
      <p:grpSp>
        <p:nvGrpSpPr>
          <p:cNvPr id="6" name="Group 6"/>
          <p:cNvGrpSpPr/>
          <p:nvPr/>
        </p:nvGrpSpPr>
        <p:grpSpPr>
          <a:xfrm>
            <a:off x="4295311" y="-550728"/>
            <a:ext cx="4848689" cy="11388455"/>
            <a:chOff x="0" y="0"/>
            <a:chExt cx="6464919" cy="15184607"/>
          </a:xfrm>
        </p:grpSpPr>
        <p:pic>
          <p:nvPicPr>
            <p:cNvPr id="7" name="Picture 7">
              <a:hlinkClick r:id="" action="ppaction://media"/>
            </p:cNvPr>
            <p:cNvPicPr>
              <a:picLocks noChangeAspect="1"/>
            </p:cNvPicPr>
            <p:nvPr>
              <a:videoFile r:link="rId1"/>
              <p:extLst>
                <p:ext uri="{DAA4B4D4-6D71-4841-9C94-3DE7FCFB9230}">
                  <p14:media xmlns:p14="http://schemas.microsoft.com/office/powerpoint/2010/main" xmlns="" r:embed="rId5"/>
                </p:ext>
              </p:extLst>
            </p:nvPr>
          </p:nvPicPr>
          <p:blipFill>
            <a:blip r:embed="rId6"/>
            <a:srcRect l="37865" r="37865"/>
            <a:stretch>
              <a:fillRect/>
            </a:stretch>
          </p:blipFill>
          <p:spPr>
            <a:xfrm>
              <a:off x="0" y="0"/>
              <a:ext cx="6464919" cy="15184607"/>
            </a:xfrm>
            <a:prstGeom prst="rect">
              <a:avLst/>
            </a:prstGeom>
          </p:spPr>
        </p:pic>
      </p:grpSp>
      <p:grpSp>
        <p:nvGrpSpPr>
          <p:cNvPr id="8" name="Group 8"/>
          <p:cNvGrpSpPr/>
          <p:nvPr/>
        </p:nvGrpSpPr>
        <p:grpSpPr>
          <a:xfrm>
            <a:off x="-592597" y="5982601"/>
            <a:ext cx="4478447" cy="4855126"/>
            <a:chOff x="0" y="0"/>
            <a:chExt cx="5971263" cy="6473502"/>
          </a:xfrm>
        </p:grpSpPr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7"/>
            <a:srcRect l="19252" r="19252"/>
            <a:stretch>
              <a:fillRect/>
            </a:stretch>
          </p:blipFill>
          <p:spPr>
            <a:xfrm>
              <a:off x="0" y="0"/>
              <a:ext cx="5971263" cy="647350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video>
              <p:cMediaNode vol="100000">
                <p:cTn id="2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424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0244490" y="5433863"/>
            <a:ext cx="3458290" cy="6916581"/>
            <a:chOff x="0" y="0"/>
            <a:chExt cx="3175000" cy="6350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175000" cy="6350000"/>
            </a:xfrm>
            <a:custGeom>
              <a:avLst/>
              <a:gdLst/>
              <a:ahLst/>
              <a:cxnLst/>
              <a:rect l="l" t="t" r="r" b="b"/>
              <a:pathLst>
                <a:path w="3175000" h="6350000">
                  <a:moveTo>
                    <a:pt x="1587500" y="6350000"/>
                  </a:moveTo>
                  <a:lnTo>
                    <a:pt x="1587500" y="6350000"/>
                  </a:lnTo>
                  <a:cubicBezTo>
                    <a:pt x="711200" y="6350000"/>
                    <a:pt x="0" y="5638800"/>
                    <a:pt x="0" y="4762500"/>
                  </a:cubicBezTo>
                  <a:lnTo>
                    <a:pt x="0" y="1587500"/>
                  </a:lnTo>
                  <a:cubicBezTo>
                    <a:pt x="0" y="711200"/>
                    <a:pt x="711200" y="0"/>
                    <a:pt x="1587500" y="0"/>
                  </a:cubicBezTo>
                  <a:lnTo>
                    <a:pt x="1587500" y="0"/>
                  </a:lnTo>
                  <a:cubicBezTo>
                    <a:pt x="2463800" y="0"/>
                    <a:pt x="3175000" y="711200"/>
                    <a:pt x="3175000" y="1587500"/>
                  </a:cubicBezTo>
                  <a:lnTo>
                    <a:pt x="3175000" y="4762500"/>
                  </a:lnTo>
                  <a:cubicBezTo>
                    <a:pt x="3175000" y="5638800"/>
                    <a:pt x="2463800" y="6350000"/>
                    <a:pt x="1587500" y="6350000"/>
                  </a:cubicBezTo>
                  <a:close/>
                </a:path>
              </a:pathLst>
            </a:custGeom>
            <a:blipFill>
              <a:blip r:embed="rId2"/>
              <a:stretch>
                <a:fillRect l="-100093" r="-100093"/>
              </a:stretch>
            </a:blip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10244490" y="-2063443"/>
            <a:ext cx="3458290" cy="6916581"/>
            <a:chOff x="0" y="0"/>
            <a:chExt cx="3175000" cy="63500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175000" cy="6350000"/>
            </a:xfrm>
            <a:custGeom>
              <a:avLst/>
              <a:gdLst/>
              <a:ahLst/>
              <a:cxnLst/>
              <a:rect l="l" t="t" r="r" b="b"/>
              <a:pathLst>
                <a:path w="3175000" h="6350000">
                  <a:moveTo>
                    <a:pt x="1587500" y="6350000"/>
                  </a:moveTo>
                  <a:lnTo>
                    <a:pt x="1587500" y="6350000"/>
                  </a:lnTo>
                  <a:cubicBezTo>
                    <a:pt x="711200" y="6350000"/>
                    <a:pt x="0" y="5638800"/>
                    <a:pt x="0" y="4762500"/>
                  </a:cubicBezTo>
                  <a:lnTo>
                    <a:pt x="0" y="1587500"/>
                  </a:lnTo>
                  <a:cubicBezTo>
                    <a:pt x="0" y="711200"/>
                    <a:pt x="711200" y="0"/>
                    <a:pt x="1587500" y="0"/>
                  </a:cubicBezTo>
                  <a:lnTo>
                    <a:pt x="1587500" y="0"/>
                  </a:lnTo>
                  <a:cubicBezTo>
                    <a:pt x="2463800" y="0"/>
                    <a:pt x="3175000" y="711200"/>
                    <a:pt x="3175000" y="1587500"/>
                  </a:cubicBezTo>
                  <a:lnTo>
                    <a:pt x="3175000" y="4762500"/>
                  </a:lnTo>
                  <a:cubicBezTo>
                    <a:pt x="3175000" y="5638800"/>
                    <a:pt x="2463800" y="6350000"/>
                    <a:pt x="1587500" y="6350000"/>
                  </a:cubicBezTo>
                  <a:close/>
                </a:path>
              </a:pathLst>
            </a:custGeom>
            <a:blipFill>
              <a:blip r:embed="rId3"/>
              <a:stretch>
                <a:fillRect l="-100375" r="-100375"/>
              </a:stretch>
            </a:blip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14291842" y="-4027776"/>
            <a:ext cx="3458290" cy="6916581"/>
            <a:chOff x="0" y="0"/>
            <a:chExt cx="3175000" cy="63500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175000" cy="6350000"/>
            </a:xfrm>
            <a:custGeom>
              <a:avLst/>
              <a:gdLst/>
              <a:ahLst/>
              <a:cxnLst/>
              <a:rect l="l" t="t" r="r" b="b"/>
              <a:pathLst>
                <a:path w="3175000" h="6350000">
                  <a:moveTo>
                    <a:pt x="1587500" y="6350000"/>
                  </a:moveTo>
                  <a:lnTo>
                    <a:pt x="1587500" y="6350000"/>
                  </a:lnTo>
                  <a:cubicBezTo>
                    <a:pt x="711200" y="6350000"/>
                    <a:pt x="0" y="5638800"/>
                    <a:pt x="0" y="4762500"/>
                  </a:cubicBezTo>
                  <a:lnTo>
                    <a:pt x="0" y="1587500"/>
                  </a:lnTo>
                  <a:cubicBezTo>
                    <a:pt x="0" y="711200"/>
                    <a:pt x="711200" y="0"/>
                    <a:pt x="1587500" y="0"/>
                  </a:cubicBezTo>
                  <a:lnTo>
                    <a:pt x="1587500" y="0"/>
                  </a:lnTo>
                  <a:cubicBezTo>
                    <a:pt x="2463800" y="0"/>
                    <a:pt x="3175000" y="711200"/>
                    <a:pt x="3175000" y="1587500"/>
                  </a:cubicBezTo>
                  <a:lnTo>
                    <a:pt x="3175000" y="4762500"/>
                  </a:lnTo>
                  <a:cubicBezTo>
                    <a:pt x="3175000" y="5638800"/>
                    <a:pt x="2463800" y="6350000"/>
                    <a:pt x="1587500" y="6350000"/>
                  </a:cubicBezTo>
                  <a:close/>
                </a:path>
              </a:pathLst>
            </a:custGeom>
            <a:blipFill>
              <a:blip r:embed="rId4"/>
              <a:stretch>
                <a:fillRect l="-100093" r="-100093"/>
              </a:stretch>
            </a:blipFill>
          </p:spPr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14291842" y="3416044"/>
            <a:ext cx="3458290" cy="3458276"/>
            <a:chOff x="0" y="0"/>
            <a:chExt cx="6350000" cy="63499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5"/>
              <a:stretch>
                <a:fillRect l="-25471" r="-25471"/>
              </a:stretch>
            </a:blipFill>
          </p:spPr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14291842" y="7398195"/>
            <a:ext cx="3458290" cy="6916581"/>
            <a:chOff x="0" y="0"/>
            <a:chExt cx="3175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175000" cy="6350000"/>
            </a:xfrm>
            <a:custGeom>
              <a:avLst/>
              <a:gdLst/>
              <a:ahLst/>
              <a:cxnLst/>
              <a:rect l="l" t="t" r="r" b="b"/>
              <a:pathLst>
                <a:path w="3175000" h="6350000">
                  <a:moveTo>
                    <a:pt x="1587500" y="6350000"/>
                  </a:moveTo>
                  <a:lnTo>
                    <a:pt x="1587500" y="6350000"/>
                  </a:lnTo>
                  <a:cubicBezTo>
                    <a:pt x="711200" y="6350000"/>
                    <a:pt x="0" y="5638800"/>
                    <a:pt x="0" y="4762500"/>
                  </a:cubicBezTo>
                  <a:lnTo>
                    <a:pt x="0" y="1587500"/>
                  </a:lnTo>
                  <a:cubicBezTo>
                    <a:pt x="0" y="711200"/>
                    <a:pt x="711200" y="0"/>
                    <a:pt x="1587500" y="0"/>
                  </a:cubicBezTo>
                  <a:lnTo>
                    <a:pt x="1587500" y="0"/>
                  </a:lnTo>
                  <a:cubicBezTo>
                    <a:pt x="2463800" y="0"/>
                    <a:pt x="3175000" y="711200"/>
                    <a:pt x="3175000" y="1587500"/>
                  </a:cubicBezTo>
                  <a:lnTo>
                    <a:pt x="3175000" y="4762500"/>
                  </a:lnTo>
                  <a:cubicBezTo>
                    <a:pt x="3175000" y="5638800"/>
                    <a:pt x="2463800" y="6350000"/>
                    <a:pt x="1587500" y="6350000"/>
                  </a:cubicBezTo>
                  <a:close/>
                </a:path>
              </a:pathLst>
            </a:custGeom>
            <a:blipFill>
              <a:blip r:embed="rId6"/>
              <a:stretch>
                <a:fillRect l="-132453" r="-26446"/>
              </a:stretch>
            </a:blipFill>
          </p:spPr>
        </p:sp>
      </p:grpSp>
      <p:sp>
        <p:nvSpPr>
          <p:cNvPr id="12" name="TextBox 12"/>
          <p:cNvSpPr txBox="1"/>
          <p:nvPr/>
        </p:nvSpPr>
        <p:spPr>
          <a:xfrm>
            <a:off x="412425" y="424843"/>
            <a:ext cx="8625240" cy="95420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2481"/>
              </a:lnSpc>
            </a:pPr>
            <a:r>
              <a:rPr lang="en-US" sz="11450">
                <a:solidFill>
                  <a:srgbClr val="D8A770"/>
                </a:solidFill>
                <a:latin typeface="Bebas Neue Cyrillic"/>
              </a:rPr>
              <a:t>КАКИМ ОБРАЗОМ КЛИМАТИЧЕСКИЕ ФАКТОРЫ УЧАСТВУЮТ В ФОРМИРОВАНИИ ПОЧВ?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424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574315" y="878232"/>
            <a:ext cx="11139370" cy="15208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647"/>
              </a:lnSpc>
            </a:pPr>
            <a:r>
              <a:rPr lang="en-US" sz="10686">
                <a:solidFill>
                  <a:srgbClr val="D8A770"/>
                </a:solidFill>
                <a:latin typeface="Bebas Neue Cyrillic"/>
              </a:rPr>
              <a:t>ПОВТОРИМ!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-600473" y="3213881"/>
            <a:ext cx="9436831" cy="59124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993146" lvl="1" indent="-496573" algn="ctr">
              <a:lnSpc>
                <a:spcPts val="6440"/>
              </a:lnSpc>
              <a:buFont typeface="Arial"/>
              <a:buChar char="•"/>
            </a:pPr>
            <a:r>
              <a:rPr lang="en-US" sz="4600">
                <a:solidFill>
                  <a:srgbClr val="F7F3ED"/>
                </a:solidFill>
                <a:latin typeface="TS Arabic Bebas Neue Pro Bold"/>
              </a:rPr>
              <a:t>Почва</a:t>
            </a:r>
            <a:r>
              <a:rPr lang="en-US" sz="4600">
                <a:solidFill>
                  <a:srgbClr val="F7F3ED"/>
                </a:solidFill>
                <a:latin typeface="TS Arabic Bebas Neue Pro"/>
              </a:rPr>
              <a:t> – это …</a:t>
            </a:r>
          </a:p>
          <a:p>
            <a:pPr marL="993146" lvl="1" indent="-496573" algn="ctr">
              <a:lnSpc>
                <a:spcPts val="6440"/>
              </a:lnSpc>
              <a:buFont typeface="Arial"/>
              <a:buChar char="•"/>
            </a:pPr>
            <a:r>
              <a:rPr lang="en-US" sz="4600">
                <a:solidFill>
                  <a:srgbClr val="F7F3ED"/>
                </a:solidFill>
                <a:latin typeface="TS Arabic Bebas Neue Pro Bold"/>
              </a:rPr>
              <a:t>Гумус – это …</a:t>
            </a:r>
          </a:p>
          <a:p>
            <a:pPr marL="993146" lvl="1" indent="-496573" algn="ctr">
              <a:lnSpc>
                <a:spcPts val="6440"/>
              </a:lnSpc>
              <a:buFont typeface="Arial"/>
              <a:buChar char="•"/>
            </a:pPr>
            <a:r>
              <a:rPr lang="en-US" sz="4600">
                <a:solidFill>
                  <a:srgbClr val="F7F3ED"/>
                </a:solidFill>
                <a:latin typeface="TS Arabic Bebas Neue Pro Bold"/>
              </a:rPr>
              <a:t>Состав почвы: </a:t>
            </a:r>
          </a:p>
          <a:p>
            <a:pPr marL="993146" lvl="1" indent="-496573" algn="ctr">
              <a:lnSpc>
                <a:spcPts val="6440"/>
              </a:lnSpc>
              <a:buFont typeface="Arial"/>
              <a:buChar char="•"/>
            </a:pPr>
            <a:r>
              <a:rPr lang="en-US" sz="4600">
                <a:solidFill>
                  <a:srgbClr val="F7F3ED"/>
                </a:solidFill>
                <a:latin typeface="TS Arabic Bebas Neue Pro Bold"/>
              </a:rPr>
              <a:t>50–60 % от общего объёма - …, </a:t>
            </a:r>
          </a:p>
          <a:p>
            <a:pPr marL="993146" lvl="1" indent="-496573" algn="ctr">
              <a:lnSpc>
                <a:spcPts val="6440"/>
              </a:lnSpc>
              <a:buFont typeface="Arial"/>
              <a:buChar char="•"/>
            </a:pPr>
            <a:r>
              <a:rPr lang="en-US" sz="4600">
                <a:solidFill>
                  <a:srgbClr val="F7F3ED"/>
                </a:solidFill>
                <a:latin typeface="TS Arabic Bebas Neue Pro Bold"/>
              </a:rPr>
              <a:t>до 10 % - …, </a:t>
            </a:r>
          </a:p>
          <a:p>
            <a:pPr marL="993146" lvl="1" indent="-496573" algn="ctr">
              <a:lnSpc>
                <a:spcPts val="6440"/>
              </a:lnSpc>
              <a:buFont typeface="Arial"/>
              <a:buChar char="•"/>
            </a:pPr>
            <a:r>
              <a:rPr lang="en-US" sz="4600">
                <a:solidFill>
                  <a:srgbClr val="F7F3ED"/>
                </a:solidFill>
                <a:latin typeface="TS Arabic Bebas Neue Pro Bold"/>
              </a:rPr>
              <a:t>15–25 % - …, </a:t>
            </a:r>
          </a:p>
          <a:p>
            <a:pPr marL="993146" lvl="1" indent="-496573" algn="ctr">
              <a:lnSpc>
                <a:spcPts val="6440"/>
              </a:lnSpc>
              <a:buFont typeface="Arial"/>
              <a:buChar char="•"/>
            </a:pPr>
            <a:r>
              <a:rPr lang="en-US" sz="4600">
                <a:solidFill>
                  <a:srgbClr val="F7F3ED"/>
                </a:solidFill>
                <a:latin typeface="TS Arabic Bebas Neue Pro Bold"/>
              </a:rPr>
              <a:t>25–35 % - ...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8638028" y="3330991"/>
            <a:ext cx="9436831" cy="5026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993146" lvl="1" indent="-496573" algn="ctr">
              <a:lnSpc>
                <a:spcPts val="6440"/>
              </a:lnSpc>
              <a:buFont typeface="Arial"/>
              <a:buChar char="•"/>
            </a:pPr>
            <a:r>
              <a:rPr lang="en-US" sz="4600">
                <a:solidFill>
                  <a:srgbClr val="D8A770"/>
                </a:solidFill>
                <a:latin typeface="TS Arabic Bebas Neue Pro Bold"/>
              </a:rPr>
              <a:t>Какие факторы относятся к почвообразующим?</a:t>
            </a:r>
          </a:p>
          <a:p>
            <a:pPr algn="ctr">
              <a:lnSpc>
                <a:spcPts val="6440"/>
              </a:lnSpc>
            </a:pPr>
            <a:endParaRPr/>
          </a:p>
          <a:p>
            <a:pPr marL="993146" lvl="1" indent="-496573" algn="ctr">
              <a:lnSpc>
                <a:spcPts val="6440"/>
              </a:lnSpc>
              <a:buFont typeface="Arial"/>
              <a:buChar char="•"/>
            </a:pPr>
            <a:r>
              <a:rPr lang="en-US" sz="4600">
                <a:solidFill>
                  <a:srgbClr val="D8A770"/>
                </a:solidFill>
                <a:latin typeface="TS Arabic Bebas Neue Pro Bold"/>
              </a:rPr>
              <a:t>Каков процент территории КР относится к беспочвенным и почему?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424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202768" y="5944226"/>
            <a:ext cx="11882464" cy="15208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647"/>
              </a:lnSpc>
            </a:pPr>
            <a:r>
              <a:rPr lang="en-US" sz="10686">
                <a:solidFill>
                  <a:srgbClr val="D8A770"/>
                </a:solidFill>
                <a:latin typeface="Bebas Neue Cyrillic"/>
              </a:rPr>
              <a:t>ДЕРН (ДЕРНИНА)-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0" y="0"/>
            <a:ext cx="18288000" cy="5143500"/>
            <a:chOff x="0" y="0"/>
            <a:chExt cx="24384000" cy="6858000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/>
            <a:srcRect t="31250" b="31250"/>
            <a:stretch>
              <a:fillRect/>
            </a:stretch>
          </p:blipFill>
          <p:spPr>
            <a:xfrm>
              <a:off x="0" y="0"/>
              <a:ext cx="24384000" cy="68580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424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202768" y="5944226"/>
            <a:ext cx="11882464" cy="15208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647"/>
              </a:lnSpc>
            </a:pPr>
            <a:r>
              <a:rPr lang="en-US" sz="10686">
                <a:solidFill>
                  <a:srgbClr val="D8A770"/>
                </a:solidFill>
                <a:latin typeface="Bebas Neue Cyrillic"/>
              </a:rPr>
              <a:t>ДЕРН (ДЕРНИНА)-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580867" y="7592224"/>
            <a:ext cx="17252682" cy="18465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419"/>
              </a:lnSpc>
              <a:spcBef>
                <a:spcPct val="0"/>
              </a:spcBef>
            </a:pPr>
            <a:r>
              <a:rPr lang="en-US" sz="5299">
                <a:solidFill>
                  <a:srgbClr val="F7F3ED"/>
                </a:solidFill>
                <a:latin typeface="TS Arabic Bebas Neue Pro"/>
              </a:rPr>
              <a:t>густо заросший травой, скреплённый корнями многолетних растений верхний слой почвы.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0" y="0"/>
            <a:ext cx="18288000" cy="5143500"/>
            <a:chOff x="0" y="0"/>
            <a:chExt cx="24384000" cy="6858000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/>
            <a:srcRect t="31250" b="31250"/>
            <a:stretch>
              <a:fillRect/>
            </a:stretch>
          </p:blipFill>
          <p:spPr>
            <a:xfrm>
              <a:off x="0" y="0"/>
              <a:ext cx="24384000" cy="68580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424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4119867" y="444373"/>
            <a:ext cx="7447276" cy="4468366"/>
            <a:chOff x="0" y="0"/>
            <a:chExt cx="6350000" cy="3810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3810000"/>
            </a:xfrm>
            <a:custGeom>
              <a:avLst/>
              <a:gdLst/>
              <a:ahLst/>
              <a:cxnLst/>
              <a:rect l="l" t="t" r="r" b="b"/>
              <a:pathLst>
                <a:path w="6350000" h="3810000">
                  <a:moveTo>
                    <a:pt x="0" y="1905000"/>
                  </a:moveTo>
                  <a:lnTo>
                    <a:pt x="0" y="1905000"/>
                  </a:lnTo>
                  <a:cubicBezTo>
                    <a:pt x="0" y="853440"/>
                    <a:pt x="853440" y="0"/>
                    <a:pt x="1905000" y="0"/>
                  </a:cubicBezTo>
                  <a:lnTo>
                    <a:pt x="4445000" y="0"/>
                  </a:lnTo>
                  <a:cubicBezTo>
                    <a:pt x="5496560" y="0"/>
                    <a:pt x="6350000" y="853440"/>
                    <a:pt x="6350000" y="1905000"/>
                  </a:cubicBezTo>
                  <a:lnTo>
                    <a:pt x="6350000" y="1905000"/>
                  </a:lnTo>
                  <a:cubicBezTo>
                    <a:pt x="6350000" y="2956560"/>
                    <a:pt x="5496560" y="3810000"/>
                    <a:pt x="4445000" y="3810000"/>
                  </a:cubicBezTo>
                  <a:lnTo>
                    <a:pt x="1905000" y="3810000"/>
                  </a:lnTo>
                  <a:cubicBezTo>
                    <a:pt x="853440" y="3810000"/>
                    <a:pt x="0" y="2956560"/>
                    <a:pt x="0" y="1905000"/>
                  </a:cubicBezTo>
                  <a:close/>
                </a:path>
              </a:pathLst>
            </a:custGeom>
            <a:blipFill>
              <a:blip r:embed="rId2"/>
              <a:stretch>
                <a:fillRect l="-3333" r="-3333"/>
              </a:stretch>
            </a:blip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9144000" y="5374262"/>
            <a:ext cx="7447276" cy="4468366"/>
            <a:chOff x="0" y="0"/>
            <a:chExt cx="6350000" cy="38100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350000" cy="3810000"/>
            </a:xfrm>
            <a:custGeom>
              <a:avLst/>
              <a:gdLst/>
              <a:ahLst/>
              <a:cxnLst/>
              <a:rect l="l" t="t" r="r" b="b"/>
              <a:pathLst>
                <a:path w="6350000" h="3810000">
                  <a:moveTo>
                    <a:pt x="0" y="1905000"/>
                  </a:moveTo>
                  <a:lnTo>
                    <a:pt x="0" y="1905000"/>
                  </a:lnTo>
                  <a:cubicBezTo>
                    <a:pt x="0" y="853440"/>
                    <a:pt x="853440" y="0"/>
                    <a:pt x="1905000" y="0"/>
                  </a:cubicBezTo>
                  <a:lnTo>
                    <a:pt x="4445000" y="0"/>
                  </a:lnTo>
                  <a:cubicBezTo>
                    <a:pt x="5496560" y="0"/>
                    <a:pt x="6350000" y="853440"/>
                    <a:pt x="6350000" y="1905000"/>
                  </a:cubicBezTo>
                  <a:lnTo>
                    <a:pt x="6350000" y="1905000"/>
                  </a:lnTo>
                  <a:cubicBezTo>
                    <a:pt x="6350000" y="2956560"/>
                    <a:pt x="5496560" y="3810000"/>
                    <a:pt x="4445000" y="3810000"/>
                  </a:cubicBezTo>
                  <a:lnTo>
                    <a:pt x="1905000" y="3810000"/>
                  </a:lnTo>
                  <a:cubicBezTo>
                    <a:pt x="853440" y="3810000"/>
                    <a:pt x="0" y="2956560"/>
                    <a:pt x="0" y="1905000"/>
                  </a:cubicBezTo>
                  <a:close/>
                </a:path>
              </a:pathLst>
            </a:custGeom>
            <a:blipFill>
              <a:blip r:embed="rId3"/>
              <a:stretch>
                <a:fillRect l="-3452" r="-3452"/>
              </a:stretch>
            </a:blip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16942282" y="5374262"/>
            <a:ext cx="4468384" cy="4468366"/>
            <a:chOff x="0" y="0"/>
            <a:chExt cx="6350000" cy="63499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4"/>
              <a:stretch>
                <a:fillRect l="-16666" r="-16666"/>
              </a:stretch>
            </a:blipFill>
          </p:spPr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9144000" y="444373"/>
            <a:ext cx="4468384" cy="4468366"/>
            <a:chOff x="0" y="0"/>
            <a:chExt cx="6350000" cy="63499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5" cstate="print"/>
              <a:stretch>
                <a:fillRect l="-25046" r="-25046"/>
              </a:stretch>
            </a:blipFill>
          </p:spPr>
        </p:sp>
      </p:grpSp>
      <p:sp>
        <p:nvSpPr>
          <p:cNvPr id="10" name="TextBox 10"/>
          <p:cNvSpPr txBox="1"/>
          <p:nvPr/>
        </p:nvSpPr>
        <p:spPr>
          <a:xfrm>
            <a:off x="521217" y="833583"/>
            <a:ext cx="8270358" cy="84247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503"/>
              </a:lnSpc>
            </a:pPr>
            <a:r>
              <a:rPr lang="en-US" sz="8718">
                <a:solidFill>
                  <a:srgbClr val="D8A770"/>
                </a:solidFill>
                <a:latin typeface="Bebas Neue Cyrillic"/>
              </a:rPr>
              <a:t>НА ОСНОВЕ ТЕКСТА УЧЕБНИКА ОПРЕДЕЛИТЕ ОСОБЕННОСТИ ГОРНЫХ ПОЧВ, КОТОРЫЕ ВЫДЕЛИЛ АКАДЕМИК МАМЫТОВ 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424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324457" y="628854"/>
            <a:ext cx="13103167" cy="1048208"/>
            <a:chOff x="0" y="0"/>
            <a:chExt cx="3451040" cy="276071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451040" cy="276071"/>
            </a:xfrm>
            <a:custGeom>
              <a:avLst/>
              <a:gdLst/>
              <a:ahLst/>
              <a:cxnLst/>
              <a:rect l="l" t="t" r="r" b="b"/>
              <a:pathLst>
                <a:path w="3451040" h="276071">
                  <a:moveTo>
                    <a:pt x="0" y="0"/>
                  </a:moveTo>
                  <a:lnTo>
                    <a:pt x="3451040" y="0"/>
                  </a:lnTo>
                  <a:lnTo>
                    <a:pt x="3451040" y="276071"/>
                  </a:lnTo>
                  <a:lnTo>
                    <a:pt x="0" y="276071"/>
                  </a:lnTo>
                  <a:close/>
                </a:path>
              </a:pathLst>
            </a:custGeom>
            <a:solidFill>
              <a:srgbClr val="B38870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114300"/>
              <a:ext cx="3451040" cy="39037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7979"/>
                </a:lnSpc>
                <a:spcBef>
                  <a:spcPct val="0"/>
                </a:spcBef>
              </a:pPr>
              <a:r>
                <a:rPr lang="en-US" sz="5699">
                  <a:solidFill>
                    <a:srgbClr val="000000"/>
                  </a:solidFill>
                  <a:latin typeface="Bebas Neue Cyrillic"/>
                </a:rPr>
                <a:t>Классификация почв по условиям формирования</a:t>
              </a: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65132" y="1925447"/>
            <a:ext cx="4318649" cy="1047653"/>
            <a:chOff x="0" y="0"/>
            <a:chExt cx="1137422" cy="27592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137422" cy="275925"/>
            </a:xfrm>
            <a:custGeom>
              <a:avLst/>
              <a:gdLst/>
              <a:ahLst/>
              <a:cxnLst/>
              <a:rect l="l" t="t" r="r" b="b"/>
              <a:pathLst>
                <a:path w="1137422" h="275925">
                  <a:moveTo>
                    <a:pt x="0" y="0"/>
                  </a:moveTo>
                  <a:lnTo>
                    <a:pt x="1137422" y="0"/>
                  </a:lnTo>
                  <a:lnTo>
                    <a:pt x="1137422" y="275925"/>
                  </a:lnTo>
                  <a:lnTo>
                    <a:pt x="0" y="275925"/>
                  </a:lnTo>
                  <a:close/>
                </a:path>
              </a:pathLst>
            </a:custGeom>
            <a:solidFill>
              <a:srgbClr val="B38870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1137422" cy="314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4657521" y="1925447"/>
            <a:ext cx="4318649" cy="1047653"/>
            <a:chOff x="0" y="0"/>
            <a:chExt cx="1137422" cy="27592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137422" cy="275925"/>
            </a:xfrm>
            <a:custGeom>
              <a:avLst/>
              <a:gdLst/>
              <a:ahLst/>
              <a:cxnLst/>
              <a:rect l="l" t="t" r="r" b="b"/>
              <a:pathLst>
                <a:path w="1137422" h="275925">
                  <a:moveTo>
                    <a:pt x="0" y="0"/>
                  </a:moveTo>
                  <a:lnTo>
                    <a:pt x="1137422" y="0"/>
                  </a:lnTo>
                  <a:lnTo>
                    <a:pt x="1137422" y="275925"/>
                  </a:lnTo>
                  <a:lnTo>
                    <a:pt x="0" y="275925"/>
                  </a:lnTo>
                  <a:close/>
                </a:path>
              </a:pathLst>
            </a:custGeom>
            <a:solidFill>
              <a:srgbClr val="B38870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38100"/>
              <a:ext cx="1137422" cy="314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9147621" y="1925447"/>
            <a:ext cx="4318649" cy="1047653"/>
            <a:chOff x="0" y="0"/>
            <a:chExt cx="1137422" cy="275925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137422" cy="275925"/>
            </a:xfrm>
            <a:custGeom>
              <a:avLst/>
              <a:gdLst/>
              <a:ahLst/>
              <a:cxnLst/>
              <a:rect l="l" t="t" r="r" b="b"/>
              <a:pathLst>
                <a:path w="1137422" h="275925">
                  <a:moveTo>
                    <a:pt x="0" y="0"/>
                  </a:moveTo>
                  <a:lnTo>
                    <a:pt x="1137422" y="0"/>
                  </a:lnTo>
                  <a:lnTo>
                    <a:pt x="1137422" y="275925"/>
                  </a:lnTo>
                  <a:lnTo>
                    <a:pt x="0" y="275925"/>
                  </a:lnTo>
                  <a:close/>
                </a:path>
              </a:pathLst>
            </a:custGeom>
            <a:solidFill>
              <a:srgbClr val="B38870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0" y="-38100"/>
              <a:ext cx="1137422" cy="314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3637720" y="1925447"/>
            <a:ext cx="4318649" cy="1047653"/>
            <a:chOff x="0" y="0"/>
            <a:chExt cx="1137422" cy="275925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137422" cy="275925"/>
            </a:xfrm>
            <a:custGeom>
              <a:avLst/>
              <a:gdLst/>
              <a:ahLst/>
              <a:cxnLst/>
              <a:rect l="l" t="t" r="r" b="b"/>
              <a:pathLst>
                <a:path w="1137422" h="275925">
                  <a:moveTo>
                    <a:pt x="0" y="0"/>
                  </a:moveTo>
                  <a:lnTo>
                    <a:pt x="1137422" y="0"/>
                  </a:lnTo>
                  <a:lnTo>
                    <a:pt x="1137422" y="275925"/>
                  </a:lnTo>
                  <a:lnTo>
                    <a:pt x="0" y="275925"/>
                  </a:lnTo>
                  <a:close/>
                </a:path>
              </a:pathLst>
            </a:custGeom>
            <a:solidFill>
              <a:srgbClr val="B38870"/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0" y="-38100"/>
              <a:ext cx="1137422" cy="314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165132" y="3405208"/>
            <a:ext cx="4318649" cy="6183275"/>
            <a:chOff x="0" y="0"/>
            <a:chExt cx="1137422" cy="1628517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1137422" cy="1628517"/>
            </a:xfrm>
            <a:custGeom>
              <a:avLst/>
              <a:gdLst/>
              <a:ahLst/>
              <a:cxnLst/>
              <a:rect l="l" t="t" r="r" b="b"/>
              <a:pathLst>
                <a:path w="1137422" h="1628517">
                  <a:moveTo>
                    <a:pt x="0" y="0"/>
                  </a:moveTo>
                  <a:lnTo>
                    <a:pt x="1137422" y="0"/>
                  </a:lnTo>
                  <a:lnTo>
                    <a:pt x="1137422" y="1628517"/>
                  </a:lnTo>
                  <a:lnTo>
                    <a:pt x="0" y="1628517"/>
                  </a:lnTo>
                  <a:close/>
                </a:path>
              </a:pathLst>
            </a:custGeom>
            <a:solidFill>
              <a:srgbClr val="B38870"/>
            </a:solidFill>
          </p:spPr>
        </p:sp>
        <p:sp>
          <p:nvSpPr>
            <p:cNvPr id="19" name="TextBox 19"/>
            <p:cNvSpPr txBox="1"/>
            <p:nvPr/>
          </p:nvSpPr>
          <p:spPr>
            <a:xfrm>
              <a:off x="0" y="-38100"/>
              <a:ext cx="1137422" cy="16666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4657521" y="3405208"/>
            <a:ext cx="4318649" cy="6183275"/>
            <a:chOff x="0" y="0"/>
            <a:chExt cx="1137422" cy="1628517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1137422" cy="1628517"/>
            </a:xfrm>
            <a:custGeom>
              <a:avLst/>
              <a:gdLst/>
              <a:ahLst/>
              <a:cxnLst/>
              <a:rect l="l" t="t" r="r" b="b"/>
              <a:pathLst>
                <a:path w="1137422" h="1628517">
                  <a:moveTo>
                    <a:pt x="0" y="0"/>
                  </a:moveTo>
                  <a:lnTo>
                    <a:pt x="1137422" y="0"/>
                  </a:lnTo>
                  <a:lnTo>
                    <a:pt x="1137422" y="1628517"/>
                  </a:lnTo>
                  <a:lnTo>
                    <a:pt x="0" y="1628517"/>
                  </a:lnTo>
                  <a:close/>
                </a:path>
              </a:pathLst>
            </a:custGeom>
            <a:solidFill>
              <a:srgbClr val="B38870"/>
            </a:solidFill>
          </p:spPr>
        </p:sp>
        <p:sp>
          <p:nvSpPr>
            <p:cNvPr id="22" name="TextBox 22"/>
            <p:cNvSpPr txBox="1"/>
            <p:nvPr/>
          </p:nvSpPr>
          <p:spPr>
            <a:xfrm>
              <a:off x="0" y="-38100"/>
              <a:ext cx="1137422" cy="16666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9144000" y="3405208"/>
            <a:ext cx="4318649" cy="6183275"/>
            <a:chOff x="0" y="0"/>
            <a:chExt cx="1137422" cy="1628517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1137422" cy="1628517"/>
            </a:xfrm>
            <a:custGeom>
              <a:avLst/>
              <a:gdLst/>
              <a:ahLst/>
              <a:cxnLst/>
              <a:rect l="l" t="t" r="r" b="b"/>
              <a:pathLst>
                <a:path w="1137422" h="1628517">
                  <a:moveTo>
                    <a:pt x="0" y="0"/>
                  </a:moveTo>
                  <a:lnTo>
                    <a:pt x="1137422" y="0"/>
                  </a:lnTo>
                  <a:lnTo>
                    <a:pt x="1137422" y="1628517"/>
                  </a:lnTo>
                  <a:lnTo>
                    <a:pt x="0" y="1628517"/>
                  </a:lnTo>
                  <a:close/>
                </a:path>
              </a:pathLst>
            </a:custGeom>
            <a:solidFill>
              <a:srgbClr val="B38870"/>
            </a:solidFill>
          </p:spPr>
        </p:sp>
        <p:sp>
          <p:nvSpPr>
            <p:cNvPr id="25" name="TextBox 25"/>
            <p:cNvSpPr txBox="1"/>
            <p:nvPr/>
          </p:nvSpPr>
          <p:spPr>
            <a:xfrm>
              <a:off x="0" y="-38100"/>
              <a:ext cx="1137422" cy="16666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13637720" y="3405208"/>
            <a:ext cx="4318649" cy="6183275"/>
            <a:chOff x="0" y="0"/>
            <a:chExt cx="1137422" cy="1628517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1137422" cy="1628517"/>
            </a:xfrm>
            <a:custGeom>
              <a:avLst/>
              <a:gdLst/>
              <a:ahLst/>
              <a:cxnLst/>
              <a:rect l="l" t="t" r="r" b="b"/>
              <a:pathLst>
                <a:path w="1137422" h="1628517">
                  <a:moveTo>
                    <a:pt x="0" y="0"/>
                  </a:moveTo>
                  <a:lnTo>
                    <a:pt x="1137422" y="0"/>
                  </a:lnTo>
                  <a:lnTo>
                    <a:pt x="1137422" y="1628517"/>
                  </a:lnTo>
                  <a:lnTo>
                    <a:pt x="0" y="1628517"/>
                  </a:lnTo>
                  <a:close/>
                </a:path>
              </a:pathLst>
            </a:custGeom>
            <a:solidFill>
              <a:srgbClr val="B38870"/>
            </a:solidFill>
          </p:spPr>
        </p:sp>
        <p:sp>
          <p:nvSpPr>
            <p:cNvPr id="28" name="TextBox 28"/>
            <p:cNvSpPr txBox="1"/>
            <p:nvPr/>
          </p:nvSpPr>
          <p:spPr>
            <a:xfrm>
              <a:off x="0" y="-38100"/>
              <a:ext cx="1137422" cy="16666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29" name="AutoShape 29"/>
          <p:cNvSpPr/>
          <p:nvPr/>
        </p:nvSpPr>
        <p:spPr>
          <a:xfrm flipH="1">
            <a:off x="2324457" y="1677062"/>
            <a:ext cx="729078" cy="248385"/>
          </a:xfrm>
          <a:prstGeom prst="line">
            <a:avLst/>
          </a:prstGeom>
          <a:ln w="38100" cap="flat">
            <a:solidFill>
              <a:srgbClr val="B3887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0" name="AutoShape 30"/>
          <p:cNvSpPr/>
          <p:nvPr/>
        </p:nvSpPr>
        <p:spPr>
          <a:xfrm>
            <a:off x="6810703" y="1695094"/>
            <a:ext cx="6143" cy="230353"/>
          </a:xfrm>
          <a:prstGeom prst="line">
            <a:avLst/>
          </a:prstGeom>
          <a:ln w="38100" cap="flat">
            <a:solidFill>
              <a:srgbClr val="B3887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1" name="AutoShape 31"/>
          <p:cNvSpPr/>
          <p:nvPr/>
        </p:nvSpPr>
        <p:spPr>
          <a:xfrm>
            <a:off x="11278138" y="1712618"/>
            <a:ext cx="6143" cy="230353"/>
          </a:xfrm>
          <a:prstGeom prst="line">
            <a:avLst/>
          </a:prstGeom>
          <a:ln w="38100" cap="flat">
            <a:solidFill>
              <a:srgbClr val="B3887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2" name="AutoShape 32"/>
          <p:cNvSpPr/>
          <p:nvPr/>
        </p:nvSpPr>
        <p:spPr>
          <a:xfrm>
            <a:off x="14523356" y="1677191"/>
            <a:ext cx="898519" cy="284450"/>
          </a:xfrm>
          <a:prstGeom prst="line">
            <a:avLst/>
          </a:prstGeom>
          <a:ln w="38100" cap="flat">
            <a:solidFill>
              <a:srgbClr val="B3887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3" name="AutoShape 33"/>
          <p:cNvSpPr/>
          <p:nvPr/>
        </p:nvSpPr>
        <p:spPr>
          <a:xfrm flipH="1">
            <a:off x="2324457" y="2973100"/>
            <a:ext cx="364539" cy="432108"/>
          </a:xfrm>
          <a:prstGeom prst="line">
            <a:avLst/>
          </a:prstGeom>
          <a:ln w="38100" cap="flat">
            <a:solidFill>
              <a:srgbClr val="B3887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 flipH="1">
            <a:off x="6816846" y="2973100"/>
            <a:ext cx="0" cy="432108"/>
          </a:xfrm>
          <a:prstGeom prst="line">
            <a:avLst/>
          </a:prstGeom>
          <a:ln w="38100" cap="flat">
            <a:solidFill>
              <a:srgbClr val="B3887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 flipH="1">
            <a:off x="11303325" y="2973100"/>
            <a:ext cx="3621" cy="432108"/>
          </a:xfrm>
          <a:prstGeom prst="line">
            <a:avLst/>
          </a:prstGeom>
          <a:ln w="38100" cap="flat">
            <a:solidFill>
              <a:srgbClr val="B3887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AutoShape 36"/>
          <p:cNvSpPr/>
          <p:nvPr/>
        </p:nvSpPr>
        <p:spPr>
          <a:xfrm>
            <a:off x="15797044" y="2973100"/>
            <a:ext cx="0" cy="432108"/>
          </a:xfrm>
          <a:prstGeom prst="line">
            <a:avLst/>
          </a:prstGeom>
          <a:ln w="38100" cap="flat">
            <a:solidFill>
              <a:srgbClr val="B38870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424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/>
          <p:cNvGraphicFramePr>
            <a:graphicFrameLocks noGrp="1"/>
          </p:cNvGraphicFramePr>
          <p:nvPr/>
        </p:nvGraphicFramePr>
        <p:xfrm>
          <a:off x="0" y="2027372"/>
          <a:ext cx="18122080" cy="9696451"/>
        </p:xfrm>
        <a:graphic>
          <a:graphicData uri="http://schemas.openxmlformats.org/drawingml/2006/table">
            <a:tbl>
              <a:tblPr/>
              <a:tblGrid>
                <a:gridCol w="3138620"/>
                <a:gridCol w="10261320"/>
                <a:gridCol w="4722140"/>
              </a:tblGrid>
              <a:tr h="2008141">
                <a:tc>
                  <a:txBody>
                    <a:bodyPr/>
                    <a:lstStyle/>
                    <a:p>
                      <a:pPr algn="ctr">
                        <a:lnSpc>
                          <a:spcPts val="5739"/>
                        </a:lnSpc>
                        <a:defRPr/>
                      </a:pPr>
                      <a:r>
                        <a:rPr lang="en-US" sz="4099">
                          <a:solidFill>
                            <a:srgbClr val="B95226"/>
                          </a:solidFill>
                          <a:latin typeface="Open Sans Bold"/>
                        </a:rPr>
                        <a:t>Почва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739"/>
                        </a:lnSpc>
                        <a:defRPr/>
                      </a:pPr>
                      <a:r>
                        <a:rPr lang="en-US" sz="4099">
                          <a:solidFill>
                            <a:srgbClr val="B95226"/>
                          </a:solidFill>
                          <a:latin typeface="Open Sans Bold"/>
                        </a:rPr>
                        <a:t>Месторасположение </a:t>
                      </a:r>
                      <a:endParaRPr lang="en-US" sz="1100"/>
                    </a:p>
                    <a:p>
                      <a:pPr algn="ctr">
                        <a:lnSpc>
                          <a:spcPts val="5739"/>
                        </a:lnSpc>
                      </a:pPr>
                      <a:r>
                        <a:rPr lang="en-US" sz="4099">
                          <a:solidFill>
                            <a:srgbClr val="B95226"/>
                          </a:solidFill>
                          <a:latin typeface="Open Sans Bold"/>
                        </a:rPr>
                        <a:t>(долины и хребты)</a:t>
                      </a:r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739"/>
                        </a:lnSpc>
                        <a:defRPr/>
                      </a:pPr>
                      <a:r>
                        <a:rPr lang="en-US" sz="4099">
                          <a:solidFill>
                            <a:srgbClr val="B95226"/>
                          </a:solidFill>
                          <a:latin typeface="Open Sans Bold"/>
                        </a:rPr>
                        <a:t>Качество почвы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</a:tr>
              <a:tr h="1281385">
                <a:tc>
                  <a:txBody>
                    <a:bodyPr/>
                    <a:lstStyle/>
                    <a:p>
                      <a:pPr algn="ctr">
                        <a:lnSpc>
                          <a:spcPts val="573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73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73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1385">
                <a:tc>
                  <a:txBody>
                    <a:bodyPr/>
                    <a:lstStyle/>
                    <a:p>
                      <a:pPr algn="ctr">
                        <a:lnSpc>
                          <a:spcPts val="573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73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73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1385">
                <a:tc>
                  <a:txBody>
                    <a:bodyPr/>
                    <a:lstStyle/>
                    <a:p>
                      <a:pPr algn="ctr">
                        <a:lnSpc>
                          <a:spcPts val="573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73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73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1385">
                <a:tc>
                  <a:txBody>
                    <a:bodyPr/>
                    <a:lstStyle/>
                    <a:p>
                      <a:pPr algn="ctr">
                        <a:lnSpc>
                          <a:spcPts val="573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73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73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1385">
                <a:tc>
                  <a:txBody>
                    <a:bodyPr/>
                    <a:lstStyle/>
                    <a:p>
                      <a:pPr algn="ctr">
                        <a:lnSpc>
                          <a:spcPts val="573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73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73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1385">
                <a:tc>
                  <a:txBody>
                    <a:bodyPr/>
                    <a:lstStyle/>
                    <a:p>
                      <a:pPr algn="ctr">
                        <a:lnSpc>
                          <a:spcPts val="573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73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573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3"/>
          <p:cNvSpPr txBox="1"/>
          <p:nvPr/>
        </p:nvSpPr>
        <p:spPr>
          <a:xfrm>
            <a:off x="168295" y="411407"/>
            <a:ext cx="17785490" cy="1384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>
                <a:solidFill>
                  <a:srgbClr val="D8A770"/>
                </a:solidFill>
                <a:latin typeface="Open Sans"/>
              </a:rPr>
              <a:t>Используя текст учебника, сопоставив физическую и почвенную карты атласа, дайте характеристику основных типов почв.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424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33889" y="526609"/>
            <a:ext cx="11037180" cy="41952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534"/>
              </a:lnSpc>
            </a:pPr>
            <a:r>
              <a:rPr lang="en-US" sz="5077">
                <a:solidFill>
                  <a:srgbClr val="D8A770"/>
                </a:solidFill>
                <a:latin typeface="Bebas Neue Cyrillic"/>
              </a:rPr>
              <a:t>ПОЧВА – САМЫЙ ПОВЕРХНОСТНЫЙ СЛОЙ СУШИ ЗЕМНОГО ШАРА, ВОЗНИКШИЙ В РЕЗУЛЬТАТЕ ИЗМЕНЕНИЯ ГОРНЫХ ПОРОД ПОД ВОЗДЕЙСТВИЕМ ЖИВЫХ И МЕРТВЫХ ОРГАНИЗМОВ (РАСТИТЕЛЬНОСТИ, ЖИВОТНЫХ, МИКРООРГАНИЗМОВ), СОЛНЕЧНОГО ТЕПЛА И АТМОСФЕРНЫХ ОСАДКОВ.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426330" y="5202073"/>
            <a:ext cx="12052298" cy="42132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863593" lvl="1" indent="-431796">
              <a:lnSpc>
                <a:spcPts val="5599"/>
              </a:lnSpc>
              <a:buFont typeface="Arial"/>
              <a:buChar char="•"/>
            </a:pPr>
            <a:r>
              <a:rPr lang="en-US" sz="3999">
                <a:solidFill>
                  <a:srgbClr val="F7F3ED"/>
                </a:solidFill>
                <a:latin typeface="TS Arabic Bebas Neue Pro"/>
              </a:rPr>
              <a:t>Важная часть почвы – гумус, или вещество темного цвета, образованное из перегноя.</a:t>
            </a:r>
          </a:p>
          <a:p>
            <a:pPr marL="863593" lvl="1" indent="-431796">
              <a:lnSpc>
                <a:spcPts val="5599"/>
              </a:lnSpc>
              <a:spcBef>
                <a:spcPct val="0"/>
              </a:spcBef>
              <a:buFont typeface="Arial"/>
              <a:buChar char="•"/>
            </a:pPr>
            <a:r>
              <a:rPr lang="en-US" sz="3999">
                <a:solidFill>
                  <a:srgbClr val="B95226"/>
                </a:solidFill>
                <a:latin typeface="TS Arabic Bebas Neue Pro"/>
              </a:rPr>
              <a:t>Состав почвы: </a:t>
            </a:r>
            <a:r>
              <a:rPr lang="en-US" sz="3999">
                <a:solidFill>
                  <a:srgbClr val="F7F3ED"/>
                </a:solidFill>
                <a:latin typeface="TS Arabic Bebas Neue Pro"/>
              </a:rPr>
              <a:t>минеральная основа (50–60 % от общего объёма), органическое вещество (до 10 %), воздух (15–25 %), вода (25–35 %).</a:t>
            </a:r>
          </a:p>
          <a:p>
            <a:pPr>
              <a:lnSpc>
                <a:spcPts val="5599"/>
              </a:lnSpc>
              <a:spcBef>
                <a:spcPct val="0"/>
              </a:spcBef>
            </a:pPr>
            <a:endParaRPr/>
          </a:p>
        </p:txBody>
      </p:sp>
      <p:grpSp>
        <p:nvGrpSpPr>
          <p:cNvPr id="4" name="Group 4"/>
          <p:cNvGrpSpPr/>
          <p:nvPr/>
        </p:nvGrpSpPr>
        <p:grpSpPr>
          <a:xfrm>
            <a:off x="12770349" y="-681884"/>
            <a:ext cx="4488951" cy="7760506"/>
            <a:chOff x="0" y="0"/>
            <a:chExt cx="5985268" cy="10347341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/>
            <a:srcRect l="30730" r="30730"/>
            <a:stretch>
              <a:fillRect/>
            </a:stretch>
          </p:blipFill>
          <p:spPr>
            <a:xfrm>
              <a:off x="0" y="0"/>
              <a:ext cx="5985268" cy="10347341"/>
            </a:xfrm>
            <a:prstGeom prst="rect">
              <a:avLst/>
            </a:prstGeom>
          </p:spPr>
        </p:pic>
      </p:grpSp>
      <p:grpSp>
        <p:nvGrpSpPr>
          <p:cNvPr id="6" name="Group 6"/>
          <p:cNvGrpSpPr/>
          <p:nvPr/>
        </p:nvGrpSpPr>
        <p:grpSpPr>
          <a:xfrm>
            <a:off x="12770349" y="7351548"/>
            <a:ext cx="4488951" cy="3617336"/>
            <a:chOff x="0" y="0"/>
            <a:chExt cx="5985268" cy="4823114"/>
          </a:xfrm>
        </p:grpSpPr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3" cstate="print"/>
            <a:srcRect l="8583" r="8583"/>
            <a:stretch>
              <a:fillRect/>
            </a:stretch>
          </p:blipFill>
          <p:spPr>
            <a:xfrm>
              <a:off x="0" y="0"/>
              <a:ext cx="5985268" cy="482311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424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97294" y="482359"/>
            <a:ext cx="7765533" cy="15208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1647"/>
              </a:lnSpc>
            </a:pPr>
            <a:r>
              <a:rPr lang="en-US" sz="10686">
                <a:solidFill>
                  <a:srgbClr val="D8A770"/>
                </a:solidFill>
                <a:latin typeface="Bebas Neue Cyrillic"/>
              </a:rPr>
              <a:t>ОХРАНА ПОЧВ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536135" y="1752505"/>
            <a:ext cx="8198290" cy="8824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412"/>
              </a:lnSpc>
            </a:pPr>
            <a:r>
              <a:rPr lang="en-US" sz="3151">
                <a:solidFill>
                  <a:srgbClr val="F7F3ED"/>
                </a:solidFill>
                <a:latin typeface="TS Arabic Bebas Neue Pro"/>
              </a:rPr>
              <a:t>  Для охраны пахотных земель и повышения их плодородия необходимо осуществлять мероприятия по предотвращению засоления, обрабатывать почвы, не нарушая их структуру, правильно вносить удобрения, использование ядохимикатов заменить безопасным для окружающей среды биологическим методом борьбы с вредителями. Следует также создавать полезащитные лесополосы, защищающие верхний плодородный слой почвы от разрушения ветром и способствующие сохранению влаги на полях. </a:t>
            </a:r>
          </a:p>
          <a:p>
            <a:pPr>
              <a:lnSpc>
                <a:spcPts val="4412"/>
              </a:lnSpc>
              <a:spcBef>
                <a:spcPct val="0"/>
              </a:spcBef>
            </a:pPr>
            <a:endParaRPr/>
          </a:p>
        </p:txBody>
      </p:sp>
      <p:grpSp>
        <p:nvGrpSpPr>
          <p:cNvPr id="4" name="Group 4"/>
          <p:cNvGrpSpPr/>
          <p:nvPr/>
        </p:nvGrpSpPr>
        <p:grpSpPr>
          <a:xfrm>
            <a:off x="9144000" y="-607023"/>
            <a:ext cx="4478447" cy="6124473"/>
            <a:chOff x="0" y="0"/>
            <a:chExt cx="5971263" cy="8165964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3"/>
            <a:srcRect l="25579" r="25579"/>
            <a:stretch>
              <a:fillRect/>
            </a:stretch>
          </p:blipFill>
          <p:spPr>
            <a:xfrm>
              <a:off x="0" y="0"/>
              <a:ext cx="5971263" cy="8165964"/>
            </a:xfrm>
            <a:prstGeom prst="rect">
              <a:avLst/>
            </a:prstGeom>
          </p:spPr>
        </p:pic>
      </p:grpSp>
      <p:grpSp>
        <p:nvGrpSpPr>
          <p:cNvPr id="6" name="Group 6"/>
          <p:cNvGrpSpPr/>
          <p:nvPr/>
        </p:nvGrpSpPr>
        <p:grpSpPr>
          <a:xfrm>
            <a:off x="13747473" y="-607023"/>
            <a:ext cx="4848689" cy="11388455"/>
            <a:chOff x="0" y="0"/>
            <a:chExt cx="6464919" cy="15184607"/>
          </a:xfrm>
        </p:grpSpPr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4"/>
            <a:srcRect l="49420" r="26630"/>
            <a:stretch>
              <a:fillRect/>
            </a:stretch>
          </p:blipFill>
          <p:spPr>
            <a:xfrm>
              <a:off x="0" y="0"/>
              <a:ext cx="6464919" cy="15184607"/>
            </a:xfrm>
            <a:prstGeom prst="rect">
              <a:avLst/>
            </a:prstGeom>
          </p:spPr>
        </p:pic>
      </p:grpSp>
      <p:grpSp>
        <p:nvGrpSpPr>
          <p:cNvPr id="8" name="Group 8"/>
          <p:cNvGrpSpPr/>
          <p:nvPr/>
        </p:nvGrpSpPr>
        <p:grpSpPr>
          <a:xfrm>
            <a:off x="9144000" y="5926306"/>
            <a:ext cx="4478447" cy="4855126"/>
            <a:chOff x="0" y="0"/>
            <a:chExt cx="5971263" cy="6473502"/>
          </a:xfrm>
        </p:grpSpPr>
        <p:pic>
          <p:nvPicPr>
            <p:cNvPr id="9" name="Picture 9">
              <a:hlinkClick r:id="" action="ppaction://media"/>
            </p:cNvPr>
            <p:cNvPicPr>
              <a:picLocks noChangeAspect="1"/>
            </p:cNvPicPr>
            <p:nvPr>
              <a:videoFile r:link="rId1"/>
              <p:extLst>
                <p:ext uri="{DAA4B4D4-6D71-4841-9C94-3DE7FCFB9230}">
                  <p14:media xmlns:p14="http://schemas.microsoft.com/office/powerpoint/2010/main" xmlns="" r:embed="rId6"/>
                </p:ext>
              </p:extLst>
            </p:nvPr>
          </p:nvPicPr>
          <p:blipFill>
            <a:blip r:embed="rId7"/>
            <a:srcRect l="23711" r="23711"/>
            <a:stretch>
              <a:fillRect/>
            </a:stretch>
          </p:blipFill>
          <p:spPr>
            <a:xfrm>
              <a:off x="0" y="0"/>
              <a:ext cx="5971263" cy="647350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video>
              <p:cMediaNode vol="100000">
                <p:cTn id="2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424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696724" y="462690"/>
            <a:ext cx="7447276" cy="4468366"/>
            <a:chOff x="0" y="0"/>
            <a:chExt cx="6350000" cy="3810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3810000"/>
            </a:xfrm>
            <a:custGeom>
              <a:avLst/>
              <a:gdLst/>
              <a:ahLst/>
              <a:cxnLst/>
              <a:rect l="l" t="t" r="r" b="b"/>
              <a:pathLst>
                <a:path w="6350000" h="3810000">
                  <a:moveTo>
                    <a:pt x="0" y="1905000"/>
                  </a:moveTo>
                  <a:lnTo>
                    <a:pt x="0" y="1905000"/>
                  </a:lnTo>
                  <a:cubicBezTo>
                    <a:pt x="0" y="853440"/>
                    <a:pt x="853440" y="0"/>
                    <a:pt x="1905000" y="0"/>
                  </a:cubicBezTo>
                  <a:lnTo>
                    <a:pt x="4445000" y="0"/>
                  </a:lnTo>
                  <a:cubicBezTo>
                    <a:pt x="5496560" y="0"/>
                    <a:pt x="6350000" y="853440"/>
                    <a:pt x="6350000" y="1905000"/>
                  </a:cubicBezTo>
                  <a:lnTo>
                    <a:pt x="6350000" y="1905000"/>
                  </a:lnTo>
                  <a:cubicBezTo>
                    <a:pt x="6350000" y="2956560"/>
                    <a:pt x="5496560" y="3810000"/>
                    <a:pt x="4445000" y="3810000"/>
                  </a:cubicBezTo>
                  <a:lnTo>
                    <a:pt x="1905000" y="3810000"/>
                  </a:lnTo>
                  <a:cubicBezTo>
                    <a:pt x="853440" y="3810000"/>
                    <a:pt x="0" y="2956560"/>
                    <a:pt x="0" y="1905000"/>
                  </a:cubicBezTo>
                  <a:close/>
                </a:path>
              </a:pathLst>
            </a:custGeom>
            <a:blipFill>
              <a:blip r:embed="rId2"/>
              <a:stretch>
                <a:fillRect t="-5555" b="-5555"/>
              </a:stretch>
            </a:blipFill>
          </p:spPr>
        </p:sp>
      </p:grpSp>
      <p:sp>
        <p:nvSpPr>
          <p:cNvPr id="4" name="TextBox 4"/>
          <p:cNvSpPr txBox="1"/>
          <p:nvPr/>
        </p:nvSpPr>
        <p:spPr>
          <a:xfrm>
            <a:off x="9493767" y="2742033"/>
            <a:ext cx="7765533" cy="15208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1647"/>
              </a:lnSpc>
            </a:pPr>
            <a:r>
              <a:rPr lang="en-US" sz="10686">
                <a:solidFill>
                  <a:srgbClr val="D8A770"/>
                </a:solidFill>
                <a:latin typeface="Bebas Neue Cyrillic"/>
              </a:rPr>
              <a:t>МЕЛИОРАЦИЯ</a:t>
            </a:r>
          </a:p>
        </p:txBody>
      </p: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-3122666" y="5355944"/>
            <a:ext cx="7447276" cy="4468366"/>
            <a:chOff x="0" y="0"/>
            <a:chExt cx="6350000" cy="38100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350000" cy="3810000"/>
            </a:xfrm>
            <a:custGeom>
              <a:avLst/>
              <a:gdLst/>
              <a:ahLst/>
              <a:cxnLst/>
              <a:rect l="l" t="t" r="r" b="b"/>
              <a:pathLst>
                <a:path w="6350000" h="3810000">
                  <a:moveTo>
                    <a:pt x="0" y="1905000"/>
                  </a:moveTo>
                  <a:lnTo>
                    <a:pt x="0" y="1905000"/>
                  </a:lnTo>
                  <a:cubicBezTo>
                    <a:pt x="0" y="853440"/>
                    <a:pt x="853440" y="0"/>
                    <a:pt x="1905000" y="0"/>
                  </a:cubicBezTo>
                  <a:lnTo>
                    <a:pt x="4445000" y="0"/>
                  </a:lnTo>
                  <a:cubicBezTo>
                    <a:pt x="5496560" y="0"/>
                    <a:pt x="6350000" y="853440"/>
                    <a:pt x="6350000" y="1905000"/>
                  </a:cubicBezTo>
                  <a:lnTo>
                    <a:pt x="6350000" y="1905000"/>
                  </a:lnTo>
                  <a:cubicBezTo>
                    <a:pt x="6350000" y="2956560"/>
                    <a:pt x="5496560" y="3810000"/>
                    <a:pt x="4445000" y="3810000"/>
                  </a:cubicBezTo>
                  <a:lnTo>
                    <a:pt x="1905000" y="3810000"/>
                  </a:lnTo>
                  <a:cubicBezTo>
                    <a:pt x="853440" y="3810000"/>
                    <a:pt x="0" y="2956560"/>
                    <a:pt x="0" y="1905000"/>
                  </a:cubicBezTo>
                  <a:close/>
                </a:path>
              </a:pathLst>
            </a:custGeom>
            <a:blipFill>
              <a:blip r:embed="rId3" cstate="print"/>
              <a:stretch>
                <a:fillRect t="-5555" b="-5555"/>
              </a:stretch>
            </a:blipFill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4675616" y="5355944"/>
            <a:ext cx="4468384" cy="4468366"/>
            <a:chOff x="0" y="0"/>
            <a:chExt cx="6350000" cy="63499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4" cstate="print"/>
              <a:stretch>
                <a:fillRect l="-24999" r="-24999"/>
              </a:stretch>
            </a:blipFill>
          </p:spPr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>
            <a:off x="-3279143" y="462690"/>
            <a:ext cx="4468384" cy="4468366"/>
            <a:chOff x="0" y="0"/>
            <a:chExt cx="6350000" cy="634997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5"/>
              <a:stretch>
                <a:fillRect l="-32473" r="-32473"/>
              </a:stretch>
            </a:blipFill>
          </p:spPr>
        </p:sp>
      </p:grpSp>
      <p:sp>
        <p:nvSpPr>
          <p:cNvPr id="11" name="TextBox 11"/>
          <p:cNvSpPr txBox="1"/>
          <p:nvPr/>
        </p:nvSpPr>
        <p:spPr>
          <a:xfrm>
            <a:off x="10171382" y="4616296"/>
            <a:ext cx="7087918" cy="39897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319"/>
              </a:lnSpc>
            </a:pPr>
            <a:r>
              <a:rPr lang="en-US" sz="3799">
                <a:solidFill>
                  <a:srgbClr val="F7F3ED"/>
                </a:solidFill>
                <a:latin typeface="TS Arabic Bebas Neue Pro"/>
              </a:rPr>
              <a:t>это система организационно хозяйственных технических мероприятий </a:t>
            </a:r>
          </a:p>
          <a:p>
            <a:pPr>
              <a:lnSpc>
                <a:spcPts val="5319"/>
              </a:lnSpc>
            </a:pPr>
            <a:r>
              <a:rPr lang="en-US" sz="3799">
                <a:solidFill>
                  <a:srgbClr val="F7F3ED"/>
                </a:solidFill>
                <a:latin typeface="TS Arabic Bebas Neue Pro"/>
              </a:rPr>
              <a:t>по коренному улучшению земельных ресурсов.</a:t>
            </a:r>
          </a:p>
          <a:p>
            <a:pPr>
              <a:lnSpc>
                <a:spcPts val="5319"/>
              </a:lnSpc>
              <a:spcBef>
                <a:spcPct val="0"/>
              </a:spcBef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424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4119867" y="444373"/>
            <a:ext cx="7447276" cy="4468366"/>
            <a:chOff x="0" y="0"/>
            <a:chExt cx="6350000" cy="3810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3810000"/>
            </a:xfrm>
            <a:custGeom>
              <a:avLst/>
              <a:gdLst/>
              <a:ahLst/>
              <a:cxnLst/>
              <a:rect l="l" t="t" r="r" b="b"/>
              <a:pathLst>
                <a:path w="6350000" h="3810000">
                  <a:moveTo>
                    <a:pt x="0" y="1905000"/>
                  </a:moveTo>
                  <a:lnTo>
                    <a:pt x="0" y="1905000"/>
                  </a:lnTo>
                  <a:cubicBezTo>
                    <a:pt x="0" y="853440"/>
                    <a:pt x="853440" y="0"/>
                    <a:pt x="1905000" y="0"/>
                  </a:cubicBezTo>
                  <a:lnTo>
                    <a:pt x="4445000" y="0"/>
                  </a:lnTo>
                  <a:cubicBezTo>
                    <a:pt x="5496560" y="0"/>
                    <a:pt x="6350000" y="853440"/>
                    <a:pt x="6350000" y="1905000"/>
                  </a:cubicBezTo>
                  <a:lnTo>
                    <a:pt x="6350000" y="1905000"/>
                  </a:lnTo>
                  <a:cubicBezTo>
                    <a:pt x="6350000" y="2956560"/>
                    <a:pt x="5496560" y="3810000"/>
                    <a:pt x="4445000" y="3810000"/>
                  </a:cubicBezTo>
                  <a:lnTo>
                    <a:pt x="1905000" y="3810000"/>
                  </a:lnTo>
                  <a:cubicBezTo>
                    <a:pt x="853440" y="3810000"/>
                    <a:pt x="0" y="2956560"/>
                    <a:pt x="0" y="1905000"/>
                  </a:cubicBezTo>
                  <a:close/>
                </a:path>
              </a:pathLst>
            </a:custGeom>
            <a:blipFill>
              <a:blip r:embed="rId2"/>
              <a:stretch>
                <a:fillRect t="-1354" b="-1354"/>
              </a:stretch>
            </a:blip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9144000" y="5374262"/>
            <a:ext cx="7447276" cy="4468366"/>
            <a:chOff x="0" y="0"/>
            <a:chExt cx="6350000" cy="38100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350000" cy="3810000"/>
            </a:xfrm>
            <a:custGeom>
              <a:avLst/>
              <a:gdLst/>
              <a:ahLst/>
              <a:cxnLst/>
              <a:rect l="l" t="t" r="r" b="b"/>
              <a:pathLst>
                <a:path w="6350000" h="3810000">
                  <a:moveTo>
                    <a:pt x="0" y="1905000"/>
                  </a:moveTo>
                  <a:lnTo>
                    <a:pt x="0" y="1905000"/>
                  </a:lnTo>
                  <a:cubicBezTo>
                    <a:pt x="0" y="853440"/>
                    <a:pt x="853440" y="0"/>
                    <a:pt x="1905000" y="0"/>
                  </a:cubicBezTo>
                  <a:lnTo>
                    <a:pt x="4445000" y="0"/>
                  </a:lnTo>
                  <a:cubicBezTo>
                    <a:pt x="5496560" y="0"/>
                    <a:pt x="6350000" y="853440"/>
                    <a:pt x="6350000" y="1905000"/>
                  </a:cubicBezTo>
                  <a:lnTo>
                    <a:pt x="6350000" y="1905000"/>
                  </a:lnTo>
                  <a:cubicBezTo>
                    <a:pt x="6350000" y="2956560"/>
                    <a:pt x="5496560" y="3810000"/>
                    <a:pt x="4445000" y="3810000"/>
                  </a:cubicBezTo>
                  <a:lnTo>
                    <a:pt x="1905000" y="3810000"/>
                  </a:lnTo>
                  <a:cubicBezTo>
                    <a:pt x="853440" y="3810000"/>
                    <a:pt x="0" y="2956560"/>
                    <a:pt x="0" y="1905000"/>
                  </a:cubicBezTo>
                  <a:close/>
                </a:path>
              </a:pathLst>
            </a:custGeom>
            <a:blipFill>
              <a:blip r:embed="rId3"/>
              <a:stretch>
                <a:fillRect l="-2631" r="-2631"/>
              </a:stretch>
            </a:blip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16942282" y="5374262"/>
            <a:ext cx="4468384" cy="4468366"/>
            <a:chOff x="0" y="0"/>
            <a:chExt cx="6350000" cy="63499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4"/>
              <a:stretch>
                <a:fillRect l="-24976" r="-24976"/>
              </a:stretch>
            </a:blipFill>
          </p:spPr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9144000" y="444373"/>
            <a:ext cx="4468384" cy="4468366"/>
            <a:chOff x="0" y="0"/>
            <a:chExt cx="6350000" cy="63499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5"/>
              <a:stretch>
                <a:fillRect l="-37718" r="-37718"/>
              </a:stretch>
            </a:blipFill>
          </p:spPr>
        </p:sp>
      </p:grpSp>
      <p:sp>
        <p:nvSpPr>
          <p:cNvPr id="10" name="TextBox 10"/>
          <p:cNvSpPr txBox="1"/>
          <p:nvPr/>
        </p:nvSpPr>
        <p:spPr>
          <a:xfrm>
            <a:off x="1028700" y="2742033"/>
            <a:ext cx="7765533" cy="15208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1647"/>
              </a:lnSpc>
            </a:pPr>
            <a:r>
              <a:rPr lang="en-US" sz="10686">
                <a:solidFill>
                  <a:srgbClr val="D8A770"/>
                </a:solidFill>
                <a:latin typeface="Bebas Neue Cyrillic"/>
              </a:rPr>
              <a:t>РЕКУЛЬТИВАЦИЯ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006318" y="4625821"/>
            <a:ext cx="6771716" cy="44519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039"/>
              </a:lnSpc>
            </a:pPr>
            <a:r>
              <a:rPr lang="en-US" sz="3599">
                <a:solidFill>
                  <a:srgbClr val="F7F3ED"/>
                </a:solidFill>
                <a:latin typeface="TS Arabic Bebas Neue Pro"/>
              </a:rPr>
              <a:t>это комплекс работ по восстановлению нарушенных хозяйственной деятельности территорий с использованием современных технологий.</a:t>
            </a:r>
          </a:p>
          <a:p>
            <a:pPr>
              <a:lnSpc>
                <a:spcPts val="5039"/>
              </a:lnSpc>
              <a:spcBef>
                <a:spcPct val="0"/>
              </a:spcBef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424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5143500"/>
            <a:chOff x="0" y="0"/>
            <a:chExt cx="24384000" cy="685800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t="13241" b="44591"/>
            <a:stretch>
              <a:fillRect/>
            </a:stretch>
          </p:blipFill>
          <p:spPr>
            <a:xfrm>
              <a:off x="0" y="0"/>
              <a:ext cx="24384000" cy="6858000"/>
            </a:xfrm>
            <a:prstGeom prst="rect">
              <a:avLst/>
            </a:prstGeom>
          </p:spPr>
        </p:pic>
      </p:grpSp>
      <p:sp>
        <p:nvSpPr>
          <p:cNvPr id="4" name="TextBox 4"/>
          <p:cNvSpPr txBox="1"/>
          <p:nvPr/>
        </p:nvSpPr>
        <p:spPr>
          <a:xfrm>
            <a:off x="3202768" y="5806902"/>
            <a:ext cx="11882464" cy="15208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647"/>
              </a:lnSpc>
            </a:pPr>
            <a:r>
              <a:rPr lang="en-US" sz="10686">
                <a:solidFill>
                  <a:srgbClr val="D8A770"/>
                </a:solidFill>
                <a:latin typeface="Bebas Neue Cyrillic"/>
              </a:rPr>
              <a:t>ПОЧВЕННЫЙ ПРОФИЛЬ -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424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5143500"/>
            <a:chOff x="0" y="0"/>
            <a:chExt cx="24384000" cy="685800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t="13241" b="44591"/>
            <a:stretch>
              <a:fillRect/>
            </a:stretch>
          </p:blipFill>
          <p:spPr>
            <a:xfrm>
              <a:off x="0" y="0"/>
              <a:ext cx="24384000" cy="6858000"/>
            </a:xfrm>
            <a:prstGeom prst="rect">
              <a:avLst/>
            </a:prstGeom>
          </p:spPr>
        </p:pic>
      </p:grpSp>
      <p:sp>
        <p:nvSpPr>
          <p:cNvPr id="4" name="TextBox 4"/>
          <p:cNvSpPr txBox="1"/>
          <p:nvPr/>
        </p:nvSpPr>
        <p:spPr>
          <a:xfrm>
            <a:off x="3202768" y="5806902"/>
            <a:ext cx="11882464" cy="15208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647"/>
              </a:lnSpc>
            </a:pPr>
            <a:r>
              <a:rPr lang="en-US" sz="10686">
                <a:solidFill>
                  <a:srgbClr val="D8A770"/>
                </a:solidFill>
                <a:latin typeface="Bebas Neue Cyrillic"/>
              </a:rPr>
              <a:t>ПОЧВЕННЫЙ ПРОФИЛЬ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93627" y="7251586"/>
            <a:ext cx="17343200" cy="231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19"/>
              </a:lnSpc>
              <a:spcBef>
                <a:spcPct val="0"/>
              </a:spcBef>
            </a:pPr>
            <a:r>
              <a:rPr lang="en-US" sz="3299">
                <a:solidFill>
                  <a:srgbClr val="F7F3ED"/>
                </a:solidFill>
                <a:latin typeface="TS Arabic Bebas Neue Pro"/>
              </a:rPr>
              <a:t>сочетание генетических горизонтов, характерное для каждого природного типа почвообразования. Профиль почвы образуется в результате дифференциации исходной почвообразующей породы под влиянием процессов почвообразования и характеризует изменение всех её свойств по вертикали.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424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202768" y="5806902"/>
            <a:ext cx="11882464" cy="15208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647"/>
              </a:lnSpc>
            </a:pPr>
            <a:r>
              <a:rPr lang="en-US" sz="10686">
                <a:solidFill>
                  <a:srgbClr val="D8A770"/>
                </a:solidFill>
                <a:latin typeface="Bebas Neue Cyrillic"/>
              </a:rPr>
              <a:t>СТРУКТУРА ПОЧВЫ -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0" y="0"/>
            <a:ext cx="18288000" cy="5143500"/>
            <a:chOff x="0" y="0"/>
            <a:chExt cx="24384000" cy="6858000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/>
            <a:srcRect t="27562" b="53698"/>
            <a:stretch>
              <a:fillRect/>
            </a:stretch>
          </p:blipFill>
          <p:spPr>
            <a:xfrm>
              <a:off x="0" y="0"/>
              <a:ext cx="24384000" cy="68580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424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202768" y="5806902"/>
            <a:ext cx="11882464" cy="15208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647"/>
              </a:lnSpc>
            </a:pPr>
            <a:r>
              <a:rPr lang="en-US" sz="10686">
                <a:solidFill>
                  <a:srgbClr val="D8A770"/>
                </a:solidFill>
                <a:latin typeface="Bebas Neue Cyrillic"/>
              </a:rPr>
              <a:t>СТРУКТУРА ПОЧВЫ -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440796" y="7107477"/>
            <a:ext cx="17042963" cy="24542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99"/>
              </a:lnSpc>
              <a:spcBef>
                <a:spcPct val="0"/>
              </a:spcBef>
            </a:pPr>
            <a:r>
              <a:rPr lang="en-US" sz="3499">
                <a:solidFill>
                  <a:srgbClr val="F7F3ED"/>
                </a:solidFill>
                <a:latin typeface="TS Arabic Bebas Neue Pro"/>
              </a:rPr>
              <a:t>это морфологический (внешний, визуальный) признак, характеризующий размер и форму почвенных агрегатов (частиц почвы). Структура бывает глыбистая (более 100 мм), комковатая, ореховатая, зернистая, столбчатая, призматическая, пластинчатая, листоватая, чешуйчатая.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0" y="0"/>
            <a:ext cx="18288000" cy="5143500"/>
            <a:chOff x="0" y="0"/>
            <a:chExt cx="24384000" cy="6858000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/>
            <a:srcRect t="27562" b="53698"/>
            <a:stretch>
              <a:fillRect/>
            </a:stretch>
          </p:blipFill>
          <p:spPr>
            <a:xfrm>
              <a:off x="0" y="0"/>
              <a:ext cx="24384000" cy="6858000"/>
            </a:xfrm>
            <a:prstGeom prst="rect">
              <a:avLst/>
            </a:prstGeom>
          </p:spPr>
        </p:pic>
      </p:grp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424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696724" y="462690"/>
            <a:ext cx="7447276" cy="4468366"/>
            <a:chOff x="0" y="0"/>
            <a:chExt cx="6350000" cy="3810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3810000"/>
            </a:xfrm>
            <a:custGeom>
              <a:avLst/>
              <a:gdLst/>
              <a:ahLst/>
              <a:cxnLst/>
              <a:rect l="l" t="t" r="r" b="b"/>
              <a:pathLst>
                <a:path w="6350000" h="3810000">
                  <a:moveTo>
                    <a:pt x="0" y="1905000"/>
                  </a:moveTo>
                  <a:lnTo>
                    <a:pt x="0" y="1905000"/>
                  </a:lnTo>
                  <a:cubicBezTo>
                    <a:pt x="0" y="853440"/>
                    <a:pt x="853440" y="0"/>
                    <a:pt x="1905000" y="0"/>
                  </a:cubicBezTo>
                  <a:lnTo>
                    <a:pt x="4445000" y="0"/>
                  </a:lnTo>
                  <a:cubicBezTo>
                    <a:pt x="5496560" y="0"/>
                    <a:pt x="6350000" y="853440"/>
                    <a:pt x="6350000" y="1905000"/>
                  </a:cubicBezTo>
                  <a:lnTo>
                    <a:pt x="6350000" y="1905000"/>
                  </a:lnTo>
                  <a:cubicBezTo>
                    <a:pt x="6350000" y="2956560"/>
                    <a:pt x="5496560" y="3810000"/>
                    <a:pt x="4445000" y="3810000"/>
                  </a:cubicBezTo>
                  <a:lnTo>
                    <a:pt x="1905000" y="3810000"/>
                  </a:lnTo>
                  <a:cubicBezTo>
                    <a:pt x="853440" y="3810000"/>
                    <a:pt x="0" y="2956560"/>
                    <a:pt x="0" y="1905000"/>
                  </a:cubicBezTo>
                  <a:close/>
                </a:path>
              </a:pathLst>
            </a:custGeom>
            <a:blipFill>
              <a:blip r:embed="rId2"/>
              <a:stretch>
                <a:fillRect l="-3452" r="-3452"/>
              </a:stretch>
            </a:blip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279143" y="5178901"/>
            <a:ext cx="7447276" cy="4468366"/>
            <a:chOff x="0" y="0"/>
            <a:chExt cx="6350000" cy="38100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350000" cy="3810000"/>
            </a:xfrm>
            <a:custGeom>
              <a:avLst/>
              <a:gdLst/>
              <a:ahLst/>
              <a:cxnLst/>
              <a:rect l="l" t="t" r="r" b="b"/>
              <a:pathLst>
                <a:path w="6350000" h="3810000">
                  <a:moveTo>
                    <a:pt x="0" y="1905000"/>
                  </a:moveTo>
                  <a:lnTo>
                    <a:pt x="0" y="1905000"/>
                  </a:lnTo>
                  <a:cubicBezTo>
                    <a:pt x="0" y="853440"/>
                    <a:pt x="853440" y="0"/>
                    <a:pt x="1905000" y="0"/>
                  </a:cubicBezTo>
                  <a:lnTo>
                    <a:pt x="4445000" y="0"/>
                  </a:lnTo>
                  <a:cubicBezTo>
                    <a:pt x="5496560" y="0"/>
                    <a:pt x="6350000" y="853440"/>
                    <a:pt x="6350000" y="1905000"/>
                  </a:cubicBezTo>
                  <a:lnTo>
                    <a:pt x="6350000" y="1905000"/>
                  </a:lnTo>
                  <a:cubicBezTo>
                    <a:pt x="6350000" y="2956560"/>
                    <a:pt x="5496560" y="3810000"/>
                    <a:pt x="4445000" y="3810000"/>
                  </a:cubicBezTo>
                  <a:lnTo>
                    <a:pt x="1905000" y="3810000"/>
                  </a:lnTo>
                  <a:cubicBezTo>
                    <a:pt x="853440" y="3810000"/>
                    <a:pt x="0" y="2956560"/>
                    <a:pt x="0" y="1905000"/>
                  </a:cubicBezTo>
                  <a:close/>
                </a:path>
              </a:pathLst>
            </a:custGeom>
            <a:blipFill>
              <a:blip r:embed="rId3"/>
              <a:stretch>
                <a:fillRect t="-5520" b="-5520"/>
              </a:stretch>
            </a:blip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4746877" y="5308539"/>
            <a:ext cx="4468384" cy="4468366"/>
            <a:chOff x="0" y="0"/>
            <a:chExt cx="6350000" cy="63499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4"/>
              <a:stretch>
                <a:fillRect l="-19388" r="-30704"/>
              </a:stretch>
            </a:blipFill>
          </p:spPr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-3279143" y="462690"/>
            <a:ext cx="4468384" cy="4468366"/>
            <a:chOff x="0" y="0"/>
            <a:chExt cx="6350000" cy="63499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5" cstate="print"/>
              <a:stretch>
                <a:fillRect l="-25046" r="-25046"/>
              </a:stretch>
            </a:blipFill>
          </p:spPr>
        </p:sp>
      </p:grpSp>
      <p:sp>
        <p:nvSpPr>
          <p:cNvPr id="10" name="TextBox 10"/>
          <p:cNvSpPr txBox="1"/>
          <p:nvPr/>
        </p:nvSpPr>
        <p:spPr>
          <a:xfrm>
            <a:off x="9794003" y="744508"/>
            <a:ext cx="7765533" cy="89027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1647"/>
              </a:lnSpc>
            </a:pPr>
            <a:r>
              <a:rPr lang="en-US" sz="10686">
                <a:solidFill>
                  <a:srgbClr val="D8A770"/>
                </a:solidFill>
                <a:latin typeface="Bebas Neue Cyrillic"/>
              </a:rPr>
              <a:t>ЧЕМ ПОЧВА ОТЛИЧАЕТСЯ ОТ ДРУГИХ КОМПОНЕНТОВ ПРИРОДНОГО КОМПЛЕКСА?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424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486400" y="3946467"/>
            <a:ext cx="7315200" cy="2394065"/>
          </a:xfrm>
          <a:custGeom>
            <a:avLst/>
            <a:gdLst/>
            <a:ahLst/>
            <a:cxnLst/>
            <a:rect l="l" t="t" r="r" b="b"/>
            <a:pathLst>
              <a:path w="7315200" h="2394065">
                <a:moveTo>
                  <a:pt x="0" y="0"/>
                </a:moveTo>
                <a:lnTo>
                  <a:pt x="7315200" y="0"/>
                </a:lnTo>
                <a:lnTo>
                  <a:pt x="7315200" y="2394066"/>
                </a:lnTo>
                <a:lnTo>
                  <a:pt x="0" y="23940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2386217" y="1342505"/>
            <a:ext cx="4400363" cy="1440119"/>
          </a:xfrm>
          <a:custGeom>
            <a:avLst/>
            <a:gdLst/>
            <a:ahLst/>
            <a:cxnLst/>
            <a:rect l="l" t="t" r="r" b="b"/>
            <a:pathLst>
              <a:path w="4400363" h="1440119">
                <a:moveTo>
                  <a:pt x="0" y="0"/>
                </a:moveTo>
                <a:lnTo>
                  <a:pt x="4400363" y="0"/>
                </a:lnTo>
                <a:lnTo>
                  <a:pt x="4400363" y="1440119"/>
                </a:lnTo>
                <a:lnTo>
                  <a:pt x="0" y="144011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3723761" y="4051023"/>
            <a:ext cx="4400363" cy="1440119"/>
          </a:xfrm>
          <a:custGeom>
            <a:avLst/>
            <a:gdLst/>
            <a:ahLst/>
            <a:cxnLst/>
            <a:rect l="l" t="t" r="r" b="b"/>
            <a:pathLst>
              <a:path w="4400363" h="1440119">
                <a:moveTo>
                  <a:pt x="0" y="0"/>
                </a:moveTo>
                <a:lnTo>
                  <a:pt x="4400363" y="0"/>
                </a:lnTo>
                <a:lnTo>
                  <a:pt x="4400363" y="1440119"/>
                </a:lnTo>
                <a:lnTo>
                  <a:pt x="0" y="144011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791671" y="1954371"/>
            <a:ext cx="4400363" cy="1440119"/>
          </a:xfrm>
          <a:custGeom>
            <a:avLst/>
            <a:gdLst/>
            <a:ahLst/>
            <a:cxnLst/>
            <a:rect l="l" t="t" r="r" b="b"/>
            <a:pathLst>
              <a:path w="4400363" h="1440119">
                <a:moveTo>
                  <a:pt x="0" y="0"/>
                </a:moveTo>
                <a:lnTo>
                  <a:pt x="4400363" y="0"/>
                </a:lnTo>
                <a:lnTo>
                  <a:pt x="4400363" y="1440118"/>
                </a:lnTo>
                <a:lnTo>
                  <a:pt x="0" y="144011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6588944" y="622446"/>
            <a:ext cx="4400363" cy="1440119"/>
          </a:xfrm>
          <a:custGeom>
            <a:avLst/>
            <a:gdLst/>
            <a:ahLst/>
            <a:cxnLst/>
            <a:rect l="l" t="t" r="r" b="b"/>
            <a:pathLst>
              <a:path w="4400363" h="1440119">
                <a:moveTo>
                  <a:pt x="0" y="0"/>
                </a:moveTo>
                <a:lnTo>
                  <a:pt x="4400363" y="0"/>
                </a:lnTo>
                <a:lnTo>
                  <a:pt x="4400363" y="1440119"/>
                </a:lnTo>
                <a:lnTo>
                  <a:pt x="0" y="144011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2858937" y="7217709"/>
            <a:ext cx="4400363" cy="1440119"/>
          </a:xfrm>
          <a:custGeom>
            <a:avLst/>
            <a:gdLst/>
            <a:ahLst/>
            <a:cxnLst/>
            <a:rect l="l" t="t" r="r" b="b"/>
            <a:pathLst>
              <a:path w="4400363" h="1440119">
                <a:moveTo>
                  <a:pt x="0" y="0"/>
                </a:moveTo>
                <a:lnTo>
                  <a:pt x="4400363" y="0"/>
                </a:lnTo>
                <a:lnTo>
                  <a:pt x="4400363" y="1440118"/>
                </a:lnTo>
                <a:lnTo>
                  <a:pt x="0" y="144011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222730" y="5620473"/>
            <a:ext cx="4400363" cy="1440119"/>
          </a:xfrm>
          <a:custGeom>
            <a:avLst/>
            <a:gdLst/>
            <a:ahLst/>
            <a:cxnLst/>
            <a:rect l="l" t="t" r="r" b="b"/>
            <a:pathLst>
              <a:path w="4400363" h="1440119">
                <a:moveTo>
                  <a:pt x="0" y="0"/>
                </a:moveTo>
                <a:lnTo>
                  <a:pt x="4400362" y="0"/>
                </a:lnTo>
                <a:lnTo>
                  <a:pt x="4400362" y="1440119"/>
                </a:lnTo>
                <a:lnTo>
                  <a:pt x="0" y="144011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6281059" y="7818181"/>
            <a:ext cx="4400363" cy="1440119"/>
          </a:xfrm>
          <a:custGeom>
            <a:avLst/>
            <a:gdLst/>
            <a:ahLst/>
            <a:cxnLst/>
            <a:rect l="l" t="t" r="r" b="b"/>
            <a:pathLst>
              <a:path w="4400363" h="1440119">
                <a:moveTo>
                  <a:pt x="0" y="0"/>
                </a:moveTo>
                <a:lnTo>
                  <a:pt x="4400363" y="0"/>
                </a:lnTo>
                <a:lnTo>
                  <a:pt x="4400363" y="1440119"/>
                </a:lnTo>
                <a:lnTo>
                  <a:pt x="0" y="144011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 rot="1299359">
            <a:off x="4094904" y="3625063"/>
            <a:ext cx="2534219" cy="266960"/>
          </a:xfrm>
          <a:custGeom>
            <a:avLst/>
            <a:gdLst/>
            <a:ahLst/>
            <a:cxnLst/>
            <a:rect l="l" t="t" r="r" b="b"/>
            <a:pathLst>
              <a:path w="2534219" h="266960">
                <a:moveTo>
                  <a:pt x="0" y="0"/>
                </a:moveTo>
                <a:lnTo>
                  <a:pt x="2534219" y="0"/>
                </a:lnTo>
                <a:lnTo>
                  <a:pt x="2534219" y="266960"/>
                </a:lnTo>
                <a:lnTo>
                  <a:pt x="0" y="266960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print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rot="-1246662">
            <a:off x="4302959" y="5557266"/>
            <a:ext cx="1200041" cy="126415"/>
          </a:xfrm>
          <a:custGeom>
            <a:avLst/>
            <a:gdLst/>
            <a:ahLst/>
            <a:cxnLst/>
            <a:rect l="l" t="t" r="r" b="b"/>
            <a:pathLst>
              <a:path w="1200041" h="126415">
                <a:moveTo>
                  <a:pt x="0" y="0"/>
                </a:moveTo>
                <a:lnTo>
                  <a:pt x="1200042" y="0"/>
                </a:lnTo>
                <a:lnTo>
                  <a:pt x="1200042" y="126415"/>
                </a:lnTo>
                <a:lnTo>
                  <a:pt x="0" y="126415"/>
                </a:lnTo>
                <a:lnTo>
                  <a:pt x="0" y="0"/>
                </a:lnTo>
                <a:close/>
              </a:path>
            </a:pathLst>
          </a:custGeom>
          <a:blipFill>
            <a:blip r:embed="rId6" cstate="print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 rot="-5710884">
            <a:off x="7979355" y="7026091"/>
            <a:ext cx="1523319" cy="160469"/>
          </a:xfrm>
          <a:custGeom>
            <a:avLst/>
            <a:gdLst/>
            <a:ahLst/>
            <a:cxnLst/>
            <a:rect l="l" t="t" r="r" b="b"/>
            <a:pathLst>
              <a:path w="1523319" h="160469">
                <a:moveTo>
                  <a:pt x="0" y="0"/>
                </a:moveTo>
                <a:lnTo>
                  <a:pt x="1523320" y="0"/>
                </a:lnTo>
                <a:lnTo>
                  <a:pt x="1523320" y="160470"/>
                </a:lnTo>
                <a:lnTo>
                  <a:pt x="0" y="160470"/>
                </a:lnTo>
                <a:lnTo>
                  <a:pt x="0" y="0"/>
                </a:lnTo>
                <a:close/>
              </a:path>
            </a:pathLst>
          </a:custGeom>
          <a:blipFill>
            <a:blip r:embed="rId7" cstate="print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 rot="-5861650">
            <a:off x="8221529" y="2851829"/>
            <a:ext cx="1754391" cy="184811"/>
          </a:xfrm>
          <a:custGeom>
            <a:avLst/>
            <a:gdLst/>
            <a:ahLst/>
            <a:cxnLst/>
            <a:rect l="l" t="t" r="r" b="b"/>
            <a:pathLst>
              <a:path w="1754391" h="184811">
                <a:moveTo>
                  <a:pt x="0" y="0"/>
                </a:moveTo>
                <a:lnTo>
                  <a:pt x="1754391" y="0"/>
                </a:lnTo>
                <a:lnTo>
                  <a:pt x="1754391" y="184811"/>
                </a:lnTo>
                <a:lnTo>
                  <a:pt x="0" y="184811"/>
                </a:lnTo>
                <a:lnTo>
                  <a:pt x="0" y="0"/>
                </a:lnTo>
                <a:close/>
              </a:path>
            </a:pathLst>
          </a:custGeom>
          <a:blipFill>
            <a:blip r:embed="rId8" cstate="print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 rot="-3337517">
            <a:off x="11626852" y="3314496"/>
            <a:ext cx="1518732" cy="159986"/>
          </a:xfrm>
          <a:custGeom>
            <a:avLst/>
            <a:gdLst/>
            <a:ahLst/>
            <a:cxnLst/>
            <a:rect l="l" t="t" r="r" b="b"/>
            <a:pathLst>
              <a:path w="1518732" h="159986">
                <a:moveTo>
                  <a:pt x="0" y="0"/>
                </a:moveTo>
                <a:lnTo>
                  <a:pt x="1518731" y="0"/>
                </a:lnTo>
                <a:lnTo>
                  <a:pt x="1518731" y="159986"/>
                </a:lnTo>
                <a:lnTo>
                  <a:pt x="0" y="159986"/>
                </a:lnTo>
                <a:lnTo>
                  <a:pt x="0" y="0"/>
                </a:lnTo>
                <a:close/>
              </a:path>
            </a:pathLst>
          </a:custGeom>
          <a:blipFill>
            <a:blip r:embed="rId9" cstate="print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2641741" y="4936959"/>
            <a:ext cx="1200041" cy="126415"/>
          </a:xfrm>
          <a:custGeom>
            <a:avLst/>
            <a:gdLst/>
            <a:ahLst/>
            <a:cxnLst/>
            <a:rect l="l" t="t" r="r" b="b"/>
            <a:pathLst>
              <a:path w="1200041" h="126415">
                <a:moveTo>
                  <a:pt x="0" y="0"/>
                </a:moveTo>
                <a:lnTo>
                  <a:pt x="1200041" y="0"/>
                </a:lnTo>
                <a:lnTo>
                  <a:pt x="1200041" y="126415"/>
                </a:lnTo>
                <a:lnTo>
                  <a:pt x="0" y="126415"/>
                </a:lnTo>
                <a:lnTo>
                  <a:pt x="0" y="0"/>
                </a:lnTo>
                <a:close/>
              </a:path>
            </a:pathLst>
          </a:custGeom>
          <a:blipFill>
            <a:blip r:embed="rId6" cstate="print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 rot="1932059">
            <a:off x="11590048" y="6515663"/>
            <a:ext cx="2367356" cy="249382"/>
          </a:xfrm>
          <a:custGeom>
            <a:avLst/>
            <a:gdLst/>
            <a:ahLst/>
            <a:cxnLst/>
            <a:rect l="l" t="t" r="r" b="b"/>
            <a:pathLst>
              <a:path w="2367356" h="249382">
                <a:moveTo>
                  <a:pt x="0" y="0"/>
                </a:moveTo>
                <a:lnTo>
                  <a:pt x="2367356" y="0"/>
                </a:lnTo>
                <a:lnTo>
                  <a:pt x="2367356" y="249382"/>
                </a:lnTo>
                <a:lnTo>
                  <a:pt x="0" y="249382"/>
                </a:lnTo>
                <a:lnTo>
                  <a:pt x="0" y="0"/>
                </a:lnTo>
                <a:close/>
              </a:path>
            </a:pathLst>
          </a:custGeom>
          <a:blipFill>
            <a:blip r:embed="rId10" cstate="print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7" name="TextBox 17"/>
          <p:cNvSpPr txBox="1"/>
          <p:nvPr/>
        </p:nvSpPr>
        <p:spPr>
          <a:xfrm rot="-191004">
            <a:off x="6033773" y="4441164"/>
            <a:ext cx="6056606" cy="14554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79"/>
              </a:lnSpc>
            </a:pPr>
            <a:r>
              <a:rPr lang="en-US" sz="4199">
                <a:solidFill>
                  <a:srgbClr val="B38870"/>
                </a:solidFill>
                <a:latin typeface="Clear Sans"/>
              </a:rPr>
              <a:t>Почвообразующие факторы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424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504696" y="6398871"/>
            <a:ext cx="7447276" cy="4468366"/>
            <a:chOff x="0" y="0"/>
            <a:chExt cx="6350000" cy="3810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3810000"/>
            </a:xfrm>
            <a:custGeom>
              <a:avLst/>
              <a:gdLst/>
              <a:ahLst/>
              <a:cxnLst/>
              <a:rect l="l" t="t" r="r" b="b"/>
              <a:pathLst>
                <a:path w="6350000" h="3810000">
                  <a:moveTo>
                    <a:pt x="0" y="1905000"/>
                  </a:moveTo>
                  <a:lnTo>
                    <a:pt x="0" y="1905000"/>
                  </a:lnTo>
                  <a:cubicBezTo>
                    <a:pt x="0" y="853440"/>
                    <a:pt x="853440" y="0"/>
                    <a:pt x="1905000" y="0"/>
                  </a:cubicBezTo>
                  <a:lnTo>
                    <a:pt x="4445000" y="0"/>
                  </a:lnTo>
                  <a:cubicBezTo>
                    <a:pt x="5496560" y="0"/>
                    <a:pt x="6350000" y="853440"/>
                    <a:pt x="6350000" y="1905000"/>
                  </a:cubicBezTo>
                  <a:lnTo>
                    <a:pt x="6350000" y="1905000"/>
                  </a:lnTo>
                  <a:cubicBezTo>
                    <a:pt x="6350000" y="2956560"/>
                    <a:pt x="5496560" y="3810000"/>
                    <a:pt x="4445000" y="3810000"/>
                  </a:cubicBezTo>
                  <a:lnTo>
                    <a:pt x="1905000" y="3810000"/>
                  </a:lnTo>
                  <a:cubicBezTo>
                    <a:pt x="853440" y="3810000"/>
                    <a:pt x="0" y="2956560"/>
                    <a:pt x="0" y="1905000"/>
                  </a:cubicBezTo>
                  <a:close/>
                </a:path>
              </a:pathLst>
            </a:custGeom>
            <a:blipFill>
              <a:blip r:embed="rId2"/>
              <a:stretch>
                <a:fillRect t="-98478" b="-98478"/>
              </a:stretch>
            </a:blipFill>
          </p:spPr>
        </p:sp>
      </p:grpSp>
      <p:sp>
        <p:nvSpPr>
          <p:cNvPr id="4" name="TextBox 4"/>
          <p:cNvSpPr txBox="1"/>
          <p:nvPr/>
        </p:nvSpPr>
        <p:spPr>
          <a:xfrm>
            <a:off x="9493767" y="621471"/>
            <a:ext cx="7765533" cy="29972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1647"/>
              </a:lnSpc>
            </a:pPr>
            <a:r>
              <a:rPr lang="en-US" sz="10686">
                <a:solidFill>
                  <a:srgbClr val="D8A770"/>
                </a:solidFill>
                <a:latin typeface="Bebas Neue Cyrillic"/>
              </a:rPr>
              <a:t>БЕССТРУКТУРНЫЕ ПОЧВЫ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832575" y="3393125"/>
            <a:ext cx="7087918" cy="31756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040"/>
              </a:lnSpc>
            </a:pPr>
            <a:r>
              <a:rPr lang="en-US" sz="3600">
                <a:solidFill>
                  <a:srgbClr val="F7F3ED"/>
                </a:solidFill>
                <a:latin typeface="TS Arabic Bebas Neue Pro"/>
              </a:rPr>
              <a:t>Бесструктурные почвы</a:t>
            </a:r>
          </a:p>
          <a:p>
            <a:pPr>
              <a:lnSpc>
                <a:spcPts val="5040"/>
              </a:lnSpc>
            </a:pPr>
            <a:r>
              <a:rPr lang="en-US" sz="3600">
                <a:solidFill>
                  <a:srgbClr val="F7F3ED"/>
                </a:solidFill>
                <a:latin typeface="TS Arabic Bebas Neue Pro"/>
              </a:rPr>
              <a:t>состоят из мелких пылеватых частиц, диаметром 0.001-0,005 мм.</a:t>
            </a:r>
          </a:p>
          <a:p>
            <a:pPr>
              <a:lnSpc>
                <a:spcPts val="5040"/>
              </a:lnSpc>
            </a:pPr>
            <a:r>
              <a:rPr lang="en-US" sz="3600">
                <a:solidFill>
                  <a:srgbClr val="F7F3ED"/>
                </a:solidFill>
                <a:latin typeface="TS Arabic Bebas Neue Pro"/>
              </a:rPr>
              <a:t>Они не плодородны.</a:t>
            </a:r>
          </a:p>
          <a:p>
            <a:pPr>
              <a:lnSpc>
                <a:spcPts val="5040"/>
              </a:lnSpc>
              <a:spcBef>
                <a:spcPct val="0"/>
              </a:spcBef>
            </a:pPr>
            <a:endParaRPr/>
          </a:p>
        </p:txBody>
      </p: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10029165" y="6398871"/>
            <a:ext cx="7447276" cy="4468366"/>
            <a:chOff x="0" y="0"/>
            <a:chExt cx="6350000" cy="38100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350000" cy="3810000"/>
            </a:xfrm>
            <a:custGeom>
              <a:avLst/>
              <a:gdLst/>
              <a:ahLst/>
              <a:cxnLst/>
              <a:rect l="l" t="t" r="r" b="b"/>
              <a:pathLst>
                <a:path w="6350000" h="3810000">
                  <a:moveTo>
                    <a:pt x="0" y="1905000"/>
                  </a:moveTo>
                  <a:lnTo>
                    <a:pt x="0" y="1905000"/>
                  </a:lnTo>
                  <a:cubicBezTo>
                    <a:pt x="0" y="853440"/>
                    <a:pt x="853440" y="0"/>
                    <a:pt x="1905000" y="0"/>
                  </a:cubicBezTo>
                  <a:lnTo>
                    <a:pt x="4445000" y="0"/>
                  </a:lnTo>
                  <a:cubicBezTo>
                    <a:pt x="5496560" y="0"/>
                    <a:pt x="6350000" y="853440"/>
                    <a:pt x="6350000" y="1905000"/>
                  </a:cubicBezTo>
                  <a:lnTo>
                    <a:pt x="6350000" y="1905000"/>
                  </a:lnTo>
                  <a:cubicBezTo>
                    <a:pt x="6350000" y="2956560"/>
                    <a:pt x="5496560" y="3810000"/>
                    <a:pt x="4445000" y="3810000"/>
                  </a:cubicBezTo>
                  <a:lnTo>
                    <a:pt x="1905000" y="3810000"/>
                  </a:lnTo>
                  <a:cubicBezTo>
                    <a:pt x="853440" y="3810000"/>
                    <a:pt x="0" y="2956560"/>
                    <a:pt x="0" y="1905000"/>
                  </a:cubicBezTo>
                  <a:close/>
                </a:path>
              </a:pathLst>
            </a:custGeom>
            <a:blipFill>
              <a:blip r:embed="rId3" cstate="print"/>
              <a:stretch>
                <a:fillRect t="-5520" b="-5520"/>
              </a:stretch>
            </a:blipFill>
          </p:spPr>
        </p:sp>
      </p:grpSp>
      <p:sp>
        <p:nvSpPr>
          <p:cNvPr id="8" name="TextBox 8"/>
          <p:cNvSpPr txBox="1"/>
          <p:nvPr/>
        </p:nvSpPr>
        <p:spPr>
          <a:xfrm>
            <a:off x="1306508" y="3424875"/>
            <a:ext cx="7837492" cy="31756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039"/>
              </a:lnSpc>
            </a:pPr>
            <a:r>
              <a:rPr lang="en-US" sz="3599">
                <a:solidFill>
                  <a:srgbClr val="F7F3ED"/>
                </a:solidFill>
                <a:latin typeface="TS Arabic Bebas Neue Pro"/>
              </a:rPr>
              <a:t>Структурные почвы</a:t>
            </a:r>
          </a:p>
          <a:p>
            <a:pPr>
              <a:lnSpc>
                <a:spcPts val="5039"/>
              </a:lnSpc>
            </a:pPr>
            <a:r>
              <a:rPr lang="en-US" sz="3599">
                <a:solidFill>
                  <a:srgbClr val="F7F3ED"/>
                </a:solidFill>
                <a:latin typeface="TS Arabic Bebas Neue Pro"/>
              </a:rPr>
              <a:t>имеют комковатую структуру, диаметр комочков 10мм.</a:t>
            </a:r>
          </a:p>
          <a:p>
            <a:pPr>
              <a:lnSpc>
                <a:spcPts val="5039"/>
              </a:lnSpc>
            </a:pPr>
            <a:r>
              <a:rPr lang="en-US" sz="3599">
                <a:solidFill>
                  <a:srgbClr val="F7F3ED"/>
                </a:solidFill>
                <a:latin typeface="TS Arabic Bebas Neue Pro"/>
              </a:rPr>
              <a:t>Они плодородны.</a:t>
            </a:r>
          </a:p>
          <a:p>
            <a:pPr>
              <a:lnSpc>
                <a:spcPts val="5039"/>
              </a:lnSpc>
              <a:spcBef>
                <a:spcPct val="0"/>
              </a:spcBef>
            </a:pPr>
            <a:endParaRPr/>
          </a:p>
        </p:txBody>
      </p:sp>
      <p:sp>
        <p:nvSpPr>
          <p:cNvPr id="9" name="TextBox 9"/>
          <p:cNvSpPr txBox="1"/>
          <p:nvPr/>
        </p:nvSpPr>
        <p:spPr>
          <a:xfrm>
            <a:off x="864055" y="621471"/>
            <a:ext cx="6643597" cy="29972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1647"/>
              </a:lnSpc>
            </a:pPr>
            <a:r>
              <a:rPr lang="en-US" sz="10686">
                <a:solidFill>
                  <a:srgbClr val="D8A770"/>
                </a:solidFill>
                <a:latin typeface="Bebas Neue Cyrillic"/>
              </a:rPr>
              <a:t>СТРУКТУРНЫЕ ПОЧВЫ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546</Words>
  <Application>Microsoft Office PowerPoint</Application>
  <PresentationFormat>Произвольный</PresentationFormat>
  <Paragraphs>58</Paragraphs>
  <Slides>22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1" baseType="lpstr">
      <vt:lpstr>Arial</vt:lpstr>
      <vt:lpstr>Bebas Neue Cyrillic</vt:lpstr>
      <vt:lpstr>TS Arabic Bebas Neue Pro</vt:lpstr>
      <vt:lpstr>Calibri</vt:lpstr>
      <vt:lpstr>Clear Sans</vt:lpstr>
      <vt:lpstr>TS Arabic Bebas Neue Pro Bold</vt:lpstr>
      <vt:lpstr>Open Sans Bold</vt:lpstr>
      <vt:lpstr>Open Sans</vt:lpstr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Почвы кыргызстана</dc:title>
  <cp:lastModifiedBy>litvinova</cp:lastModifiedBy>
  <cp:revision>1</cp:revision>
  <dcterms:created xsi:type="dcterms:W3CDTF">2006-08-16T00:00:00Z</dcterms:created>
  <dcterms:modified xsi:type="dcterms:W3CDTF">2023-11-14T06:55:02Z</dcterms:modified>
  <dc:identifier>DAF0HHlqN2Q</dc:identifier>
</cp:coreProperties>
</file>