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66" r:id="rId5"/>
    <p:sldId id="261" r:id="rId6"/>
    <p:sldId id="267" r:id="rId7"/>
    <p:sldId id="258" r:id="rId8"/>
    <p:sldId id="263" r:id="rId9"/>
    <p:sldId id="259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00"/>
    <a:srgbClr val="006E00"/>
    <a:srgbClr val="2FB800"/>
    <a:srgbClr val="7E58A5"/>
    <a:srgbClr val="FFFFFF"/>
    <a:srgbClr val="FEAD01"/>
    <a:srgbClr val="FE9F00"/>
    <a:srgbClr val="EAA937"/>
    <a:srgbClr val="FF9922"/>
    <a:srgbClr val="CC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0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5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80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6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5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4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8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93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4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D932C-B20E-4B98-A29D-E40ED4BD47B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6AC40-BBA5-4E82-814A-A015C594FE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1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4118" y="359764"/>
            <a:ext cx="9144000" cy="10066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Тридцатое ноября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4104" y="1543987"/>
            <a:ext cx="9124013" cy="1705131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Классная работа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792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394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295" y="163669"/>
            <a:ext cx="416902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00" dirty="0" smtClean="0">
                <a:solidFill>
                  <a:schemeClr val="accent5">
                    <a:lumMod val="75000"/>
                  </a:schemeClr>
                </a:solidFill>
              </a:rPr>
              <a:t>Н</a:t>
            </a:r>
            <a:endParaRPr lang="ru-RU" sz="239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0824" y="1954043"/>
            <a:ext cx="12106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6"/>
                </a:solidFill>
              </a:rPr>
              <a:t>У</a:t>
            </a:r>
            <a:endParaRPr lang="ru-RU" sz="8000" dirty="0">
              <a:solidFill>
                <a:schemeClr val="accent6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620" y="1003254"/>
            <a:ext cx="2016000" cy="2016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9" name="TextBox 8"/>
          <p:cNvSpPr txBox="1"/>
          <p:nvPr/>
        </p:nvSpPr>
        <p:spPr>
          <a:xfrm>
            <a:off x="3806196" y="1061491"/>
            <a:ext cx="168713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FF0000"/>
                </a:solidFill>
              </a:rPr>
              <a:t>3</a:t>
            </a:r>
            <a:endParaRPr lang="ru-RU" sz="13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3329" y="3558675"/>
            <a:ext cx="42447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err="1" smtClean="0">
                <a:solidFill>
                  <a:srgbClr val="5F9B3B"/>
                </a:solidFill>
                <a:latin typeface="Segoe Print" panose="02000600000000000000" pitchFamily="2" charset="0"/>
              </a:rPr>
              <a:t>ря</a:t>
            </a:r>
            <a:endParaRPr lang="ru-RU" sz="16600" dirty="0">
              <a:solidFill>
                <a:srgbClr val="5F9B3B"/>
              </a:solidFill>
              <a:latin typeface="Segoe Print" panose="02000600000000000000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374" y="3277482"/>
            <a:ext cx="2449428" cy="2449428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903620"/>
              </p:ext>
            </p:extLst>
          </p:nvPr>
        </p:nvGraphicFramePr>
        <p:xfrm>
          <a:off x="738829" y="3277482"/>
          <a:ext cx="4024488" cy="698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748"/>
                <a:gridCol w="670748"/>
                <a:gridCol w="670748"/>
                <a:gridCol w="670748"/>
                <a:gridCol w="670748"/>
                <a:gridCol w="670748"/>
              </a:tblGrid>
              <a:tr h="6982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79882"/>
              </p:ext>
            </p:extLst>
          </p:nvPr>
        </p:nvGraphicFramePr>
        <p:xfrm>
          <a:off x="6861900" y="5893687"/>
          <a:ext cx="3331910" cy="593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382"/>
                <a:gridCol w="666382"/>
                <a:gridCol w="666382"/>
                <a:gridCol w="666382"/>
                <a:gridCol w="666382"/>
              </a:tblGrid>
              <a:tr h="593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Полилиния 12"/>
          <p:cNvSpPr/>
          <p:nvPr/>
        </p:nvSpPr>
        <p:spPr>
          <a:xfrm>
            <a:off x="749508" y="-87460"/>
            <a:ext cx="11471661" cy="6863014"/>
          </a:xfrm>
          <a:custGeom>
            <a:avLst/>
            <a:gdLst>
              <a:gd name="connsiteX0" fmla="*/ 0 w 11471661"/>
              <a:gd name="connsiteY0" fmla="*/ 6863014 h 6863014"/>
              <a:gd name="connsiteX1" fmla="*/ 1004341 w 11471661"/>
              <a:gd name="connsiteY1" fmla="*/ 6218437 h 6863014"/>
              <a:gd name="connsiteX2" fmla="*/ 1484026 w 11471661"/>
              <a:gd name="connsiteY2" fmla="*/ 5184116 h 6863014"/>
              <a:gd name="connsiteX3" fmla="*/ 2728210 w 11471661"/>
              <a:gd name="connsiteY3" fmla="*/ 4854332 h 6863014"/>
              <a:gd name="connsiteX4" fmla="*/ 2818151 w 11471661"/>
              <a:gd name="connsiteY4" fmla="*/ 4599499 h 6863014"/>
              <a:gd name="connsiteX5" fmla="*/ 4212236 w 11471661"/>
              <a:gd name="connsiteY5" fmla="*/ 4164785 h 6863014"/>
              <a:gd name="connsiteX6" fmla="*/ 5171607 w 11471661"/>
              <a:gd name="connsiteY6" fmla="*/ 2815670 h 6863014"/>
              <a:gd name="connsiteX7" fmla="*/ 6880485 w 11471661"/>
              <a:gd name="connsiteY7" fmla="*/ 2410935 h 6863014"/>
              <a:gd name="connsiteX8" fmla="*/ 7659974 w 11471661"/>
              <a:gd name="connsiteY8" fmla="*/ 1826319 h 6863014"/>
              <a:gd name="connsiteX9" fmla="*/ 8724276 w 11471661"/>
              <a:gd name="connsiteY9" fmla="*/ 1226712 h 6863014"/>
              <a:gd name="connsiteX10" fmla="*/ 10178322 w 11471661"/>
              <a:gd name="connsiteY10" fmla="*/ 1226712 h 6863014"/>
              <a:gd name="connsiteX11" fmla="*/ 10807908 w 11471661"/>
              <a:gd name="connsiteY11" fmla="*/ 657086 h 6863014"/>
              <a:gd name="connsiteX12" fmla="*/ 11167672 w 11471661"/>
              <a:gd name="connsiteY12" fmla="*/ 477204 h 6863014"/>
              <a:gd name="connsiteX13" fmla="*/ 11452485 w 11471661"/>
              <a:gd name="connsiteY13" fmla="*/ 27499 h 6863014"/>
              <a:gd name="connsiteX14" fmla="*/ 11422505 w 11471661"/>
              <a:gd name="connsiteY14" fmla="*/ 87460 h 686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71661" h="6863014">
                <a:moveTo>
                  <a:pt x="0" y="6863014"/>
                </a:moveTo>
                <a:cubicBezTo>
                  <a:pt x="378501" y="6680633"/>
                  <a:pt x="757003" y="6498253"/>
                  <a:pt x="1004341" y="6218437"/>
                </a:cubicBezTo>
                <a:cubicBezTo>
                  <a:pt x="1251679" y="5938621"/>
                  <a:pt x="1196715" y="5411467"/>
                  <a:pt x="1484026" y="5184116"/>
                </a:cubicBezTo>
                <a:cubicBezTo>
                  <a:pt x="1771337" y="4956765"/>
                  <a:pt x="2505856" y="4951768"/>
                  <a:pt x="2728210" y="4854332"/>
                </a:cubicBezTo>
                <a:cubicBezTo>
                  <a:pt x="2950564" y="4756896"/>
                  <a:pt x="2570813" y="4714423"/>
                  <a:pt x="2818151" y="4599499"/>
                </a:cubicBezTo>
                <a:cubicBezTo>
                  <a:pt x="3065489" y="4484575"/>
                  <a:pt x="3819993" y="4462090"/>
                  <a:pt x="4212236" y="4164785"/>
                </a:cubicBezTo>
                <a:cubicBezTo>
                  <a:pt x="4604479" y="3867480"/>
                  <a:pt x="4726899" y="3107978"/>
                  <a:pt x="5171607" y="2815670"/>
                </a:cubicBezTo>
                <a:cubicBezTo>
                  <a:pt x="5616315" y="2523362"/>
                  <a:pt x="6465757" y="2575827"/>
                  <a:pt x="6880485" y="2410935"/>
                </a:cubicBezTo>
                <a:cubicBezTo>
                  <a:pt x="7295213" y="2246043"/>
                  <a:pt x="7352676" y="2023689"/>
                  <a:pt x="7659974" y="1826319"/>
                </a:cubicBezTo>
                <a:cubicBezTo>
                  <a:pt x="7967272" y="1628949"/>
                  <a:pt x="8304551" y="1326647"/>
                  <a:pt x="8724276" y="1226712"/>
                </a:cubicBezTo>
                <a:cubicBezTo>
                  <a:pt x="9144001" y="1126777"/>
                  <a:pt x="9831050" y="1321650"/>
                  <a:pt x="10178322" y="1226712"/>
                </a:cubicBezTo>
                <a:cubicBezTo>
                  <a:pt x="10525594" y="1131774"/>
                  <a:pt x="10643016" y="782004"/>
                  <a:pt x="10807908" y="657086"/>
                </a:cubicBezTo>
                <a:cubicBezTo>
                  <a:pt x="10972800" y="532168"/>
                  <a:pt x="11060242" y="582135"/>
                  <a:pt x="11167672" y="477204"/>
                </a:cubicBezTo>
                <a:cubicBezTo>
                  <a:pt x="11275102" y="372273"/>
                  <a:pt x="11410013" y="92456"/>
                  <a:pt x="11452485" y="27499"/>
                </a:cubicBezTo>
                <a:cubicBezTo>
                  <a:pt x="11494957" y="-37458"/>
                  <a:pt x="11458731" y="25001"/>
                  <a:pt x="11422505" y="87460"/>
                </a:cubicBezTo>
              </a:path>
            </a:pathLst>
          </a:custGeom>
          <a:noFill/>
          <a:ln w="28575">
            <a:solidFill>
              <a:srgbClr val="2F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40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397" y="1309551"/>
            <a:ext cx="11243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Тема</a:t>
            </a:r>
            <a:r>
              <a:rPr lang="ru-RU" sz="1400" dirty="0" smtClean="0">
                <a:solidFill>
                  <a:srgbClr val="FFFFFF"/>
                </a:solidFill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урока: </a:t>
            </a:r>
          </a:p>
          <a:p>
            <a:r>
              <a:rPr lang="ru-RU" sz="6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	</a:t>
            </a:r>
            <a:r>
              <a:rPr lang="ru-RU" sz="8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Наречие как часть речи.</a:t>
            </a:r>
            <a:r>
              <a:rPr lang="ru-RU" sz="2000" dirty="0" smtClean="0">
                <a:solidFill>
                  <a:srgbClr val="FFFFFF"/>
                </a:solidFill>
              </a:rPr>
              <a:t> </a:t>
            </a:r>
            <a:endParaRPr lang="ru-RU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458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4490" y="2061234"/>
            <a:ext cx="6143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асширять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наречии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4490" y="3204209"/>
            <a:ext cx="6877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наречие в предложении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4490" y="4511803"/>
            <a:ext cx="8223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синтаксическую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наречия в предложении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2733" y="930077"/>
            <a:ext cx="6194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4000" b="1" dirty="0">
              <a:solidFill>
                <a:srgbClr val="006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237" y="296838"/>
            <a:ext cx="3158812" cy="31588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99258" y="2060927"/>
            <a:ext cx="643943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2F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99257" y="3224817"/>
            <a:ext cx="643943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2F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99256" y="4660565"/>
            <a:ext cx="643943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2F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03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895" y="2296560"/>
            <a:ext cx="4412105" cy="45614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7223" y="278114"/>
            <a:ext cx="7263685" cy="639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 язык и скромен, и богат,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каждом слове скрыт чудесный клад.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«высоко»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произнеси –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представишь сразу неба синь.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вспомнишь слово ты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«светло»,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увидишь – солнышко взошло.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скажешь ты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«темно»,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Сразу вечер постучит в окно.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скажешь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«ароматно»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ты,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Сразу вспомнишь ландыша цветы.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 а если скажешь ты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«красиво»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 тобою сразу вся Россия!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305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8821"/>
              </p:ext>
            </p:extLst>
          </p:nvPr>
        </p:nvGraphicFramePr>
        <p:xfrm>
          <a:off x="1034320" y="1063733"/>
          <a:ext cx="10103372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1686"/>
                <a:gridCol w="5051686"/>
              </a:tblGrid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Положа руку на сердце</a:t>
                      </a:r>
                      <a:endParaRPr lang="ru-RU" sz="28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516730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черта на куличиках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Рукой подать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в аптеке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Черным по белому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Битый час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бок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вес золота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Душа в душу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ежовых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рукавицах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один миг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24972" y="267501"/>
            <a:ext cx="9528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подходящее слово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70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366714"/>
              </p:ext>
            </p:extLst>
          </p:nvPr>
        </p:nvGraphicFramePr>
        <p:xfrm>
          <a:off x="1034320" y="1063733"/>
          <a:ext cx="10103372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1686"/>
                <a:gridCol w="5051686"/>
              </a:tblGrid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Положа руку на сердце</a:t>
                      </a:r>
                      <a:endParaRPr lang="ru-RU" sz="28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честно</a:t>
                      </a:r>
                      <a:endParaRPr lang="ru-RU" sz="28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516730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черта на куличиках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далеко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Рукой подать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близко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в аптеке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Черным по белому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ясно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Битый час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бок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рядом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вес золота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дорого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Душа в душу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дружно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ежовых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рукавицах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крепко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  <a:tr h="49745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один миг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A7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24972" y="267501"/>
            <a:ext cx="3272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303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 к заданию «Поиск»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2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762" y="2550017"/>
            <a:ext cx="114621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6E00"/>
                </a:solidFill>
                <a:latin typeface="Arial Black" panose="020B0A04020102020204" pitchFamily="34" charset="0"/>
              </a:rPr>
              <a:t>1, 2, 3, 4, 7, 8, 9,</a:t>
            </a:r>
          </a:p>
          <a:p>
            <a:pPr algn="ctr"/>
            <a:r>
              <a:rPr lang="ru-RU" sz="7200" dirty="0" smtClean="0">
                <a:solidFill>
                  <a:srgbClr val="006E00"/>
                </a:solidFill>
                <a:latin typeface="Arial Black" panose="020B0A04020102020204" pitchFamily="34" charset="0"/>
              </a:rPr>
              <a:t>12, 13, 14, 15</a:t>
            </a:r>
            <a:endParaRPr lang="ru-RU" sz="7200" dirty="0">
              <a:solidFill>
                <a:srgbClr val="006E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70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8046" y="5049275"/>
            <a:ext cx="7418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E58A5"/>
                </a:solidFill>
                <a:latin typeface="Arial Black" panose="020B0A04020102020204" pitchFamily="34" charset="0"/>
              </a:rPr>
              <a:t>«Волшебная шапка»</a:t>
            </a:r>
            <a:endParaRPr lang="ru-RU" sz="4400" dirty="0">
              <a:solidFill>
                <a:srgbClr val="7E58A5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6692" y="476518"/>
            <a:ext cx="638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5324" y="1495582"/>
            <a:ext cx="5344733" cy="65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Segoe Print" panose="02000600000000000000" pitchFamily="2" charset="0"/>
              </a:rPr>
              <a:t> </a:t>
            </a:r>
            <a:r>
              <a:rPr lang="ru-RU" sz="3200" dirty="0" smtClean="0">
                <a:solidFill>
                  <a:schemeClr val="accent1"/>
                </a:solidFill>
                <a:latin typeface="Segoe Print" panose="02000600000000000000" pitchFamily="2" charset="0"/>
              </a:rPr>
              <a:t>Стр. 161 Упр. 10</a:t>
            </a:r>
            <a:endParaRPr lang="ru-RU" sz="3200" dirty="0">
              <a:solidFill>
                <a:schemeClr val="accent1"/>
              </a:solidFill>
              <a:latin typeface="Segoe Print" panose="020006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8507" y="2301152"/>
            <a:ext cx="8100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6E00"/>
                </a:solidFill>
              </a:rPr>
              <a:t> </a:t>
            </a:r>
            <a:r>
              <a:rPr lang="ru-RU" sz="2400" dirty="0" smtClean="0">
                <a:solidFill>
                  <a:srgbClr val="006E00"/>
                </a:solidFill>
                <a:latin typeface="Segoe Print" panose="02000600000000000000" pitchFamily="2" charset="0"/>
              </a:rPr>
              <a:t>Придумать СМС сообщение о наречии (краткое сообщение о самом важном)</a:t>
            </a:r>
            <a:endParaRPr lang="ru-RU" sz="2400" dirty="0">
              <a:solidFill>
                <a:srgbClr val="006E00"/>
              </a:solidFill>
              <a:latin typeface="Segoe Print" panose="020006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8507" y="3256812"/>
            <a:ext cx="7006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Составить кроссворд из 15 слов «Все о наречии»</a:t>
            </a:r>
            <a:endParaRPr lang="ru-RU" sz="2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640" y="1184404"/>
            <a:ext cx="1764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или</a:t>
            </a:r>
            <a:endParaRPr lang="ru-RU" sz="9600" b="1" dirty="0">
              <a:solidFill>
                <a:srgbClr val="FF0000"/>
              </a:solidFill>
              <a:latin typeface="Gabriola" panose="04040605051002020D02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640" y="2471982"/>
            <a:ext cx="1764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или</a:t>
            </a:r>
            <a:endParaRPr lang="ru-RU" sz="9600" b="1" dirty="0">
              <a:solidFill>
                <a:srgbClr val="FF0000"/>
              </a:solidFill>
              <a:latin typeface="Gabriola" panose="04040605051002020D02" pitchFamily="82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268" b="91363" l="18088" r="808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38" t="13631" r="11265"/>
          <a:stretch/>
        </p:blipFill>
        <p:spPr>
          <a:xfrm>
            <a:off x="8872382" y="3733865"/>
            <a:ext cx="2964462" cy="326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82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191</Words>
  <Application>Microsoft Office PowerPoint</Application>
  <PresentationFormat>Произвольный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Тридцатое ноября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 к заданию «Поиск» карточка 2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Тридцатое ноября</dc:title>
  <dc:creator>Viktoria</dc:creator>
  <cp:lastModifiedBy>Экзамен</cp:lastModifiedBy>
  <cp:revision>28</cp:revision>
  <dcterms:created xsi:type="dcterms:W3CDTF">2022-11-27T19:42:05Z</dcterms:created>
  <dcterms:modified xsi:type="dcterms:W3CDTF">2023-11-10T06:57:10Z</dcterms:modified>
</cp:coreProperties>
</file>