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autoCompressPictures="0">
  <p:sldMasterIdLst>
    <p:sldMasterId id="2147483840" r:id="rId4"/>
  </p:sldMasterIdLst>
  <p:notesMasterIdLst>
    <p:notesMasterId r:id="rId25"/>
  </p:notesMasterIdLst>
  <p:handoutMasterIdLst>
    <p:handoutMasterId r:id="rId26"/>
  </p:handoutMasterIdLst>
  <p:sldIdLst>
    <p:sldId id="268" r:id="rId5"/>
    <p:sldId id="286" r:id="rId6"/>
    <p:sldId id="293" r:id="rId7"/>
    <p:sldId id="306" r:id="rId8"/>
    <p:sldId id="294" r:id="rId9"/>
    <p:sldId id="295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8" r:id="rId19"/>
    <p:sldId id="307" r:id="rId20"/>
    <p:sldId id="309" r:id="rId21"/>
    <p:sldId id="310" r:id="rId22"/>
    <p:sldId id="311" r:id="rId23"/>
    <p:sldId id="287" r:id="rId24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01" autoAdjust="0"/>
    <p:restoredTop sz="94660"/>
  </p:normalViewPr>
  <p:slideViewPr>
    <p:cSldViewPr snapToGrid="0">
      <p:cViewPr varScale="1">
        <p:scale>
          <a:sx n="54" d="100"/>
          <a:sy n="54" d="100"/>
        </p:scale>
        <p:origin x="638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57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7B53280-C90E-45DA-8BDB-4C2A0BC9CB88}" type="datetime1">
              <a:rPr lang="ru-RU" noProof="1" smtClean="0"/>
              <a:t>19.04.2023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A823BED-889D-4675-B830-85EC3976F687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81102261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9DDC3D60-024A-4801-A0C3-29C108CD2902}" type="datetime1">
              <a:rPr lang="ru-RU" noProof="1" smtClean="0"/>
              <a:t>19.04.2023</a:t>
            </a:fld>
            <a:endParaRPr lang="ru-RU" noProof="1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1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2F7FBCA-4BE8-4FB5-91BD-69C6AC6BDB5D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71123671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2F7FBCA-4BE8-4FB5-91BD-69C6AC6BDB5D}" type="slidenum">
              <a:rPr lang="ru-RU" noProof="1" smtClean="0"/>
              <a:t>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875544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rtlCol="0"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 rtlCol="0"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rtl="0"/>
            <a:fld id="{70AACFD0-61BF-421A-A4B6-94908823058F}" type="datetime1">
              <a:rPr lang="ru-RU" noProof="1" smtClean="0"/>
              <a:t>19.04.2023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pPr rtl="0"/>
            <a:fld id="{4FAB73BC-B049-4115-A692-8D63A059BFB8}" type="slidenum">
              <a:rPr lang="ru-RU" noProof="1" dirty="0" smtClean="0"/>
              <a:pPr/>
              <a:t>‹#›</a:t>
            </a:fld>
            <a:endParaRPr lang="ru-RU" noProof="1"/>
          </a:p>
        </p:txBody>
      </p:sp>
      <p:sp>
        <p:nvSpPr>
          <p:cNvPr id="7" name="Прямоугольник 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BEED621-9EC0-4581-A31F-63A6F450001C}" type="datetime1">
              <a:rPr lang="ru-RU" noProof="1" smtClean="0"/>
              <a:t>19.04.2023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762000" y="381000"/>
            <a:ext cx="7734300" cy="5897562"/>
          </a:xfrm>
        </p:spPr>
        <p:txBody>
          <a:bodyPr vert="eaVert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F0ABDE3-646E-4B8A-9F9E-59235A9E9F9E}" type="datetime1">
              <a:rPr lang="ru-RU" noProof="1" smtClean="0"/>
              <a:t>19.04.2023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3871C74-D489-49E2-88AB-B2F9ED0C9165}" type="datetime1">
              <a:rPr lang="ru-RU" noProof="1" smtClean="0"/>
              <a:t>19.04.2023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rtlCol="0"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261872" y="4800600"/>
            <a:ext cx="9418320" cy="1691640"/>
          </a:xfrm>
        </p:spPr>
        <p:txBody>
          <a:bodyPr rtlCol="0"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05EC205-E46F-4423-A4BD-4F135DE133A0}" type="datetime1">
              <a:rPr lang="ru-RU" noProof="1" smtClean="0"/>
              <a:t>19.04.2023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7" name="Прямоугольник 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1261872" y="1828800"/>
            <a:ext cx="4480560" cy="4351337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126480" y="1828800"/>
            <a:ext cx="4480560" cy="4351337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CA43AAA-5879-4E62-AD10-12854779453A}" type="datetime1">
              <a:rPr lang="ru-RU" noProof="1" smtClean="0"/>
              <a:t>19.04.2023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261872" y="1713655"/>
            <a:ext cx="4480560" cy="731520"/>
          </a:xfrm>
        </p:spPr>
        <p:txBody>
          <a:bodyPr rtlCol="0"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1261872" y="2507550"/>
            <a:ext cx="4480560" cy="366465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126480" y="1713655"/>
            <a:ext cx="4480560" cy="731520"/>
          </a:xfrm>
        </p:spPr>
        <p:txBody>
          <a:bodyPr rtlCol="0"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6126480" y="2507550"/>
            <a:ext cx="4480560" cy="3664650"/>
          </a:xfrm>
        </p:spPr>
        <p:txBody>
          <a:bodyPr rtlCol="0"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CF445B3-5962-47A6-8B17-462E6251ADB4}" type="datetime1">
              <a:rPr lang="ru-RU" noProof="1" smtClean="0"/>
              <a:t>19.04.2023</a:t>
            </a:fld>
            <a:endParaRPr lang="ru-RU" noProof="1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8294F40-EC50-43F3-A7E0-42878289C90F}" type="datetime1">
              <a:rPr lang="ru-RU" noProof="1" smtClean="0"/>
              <a:t>19.04.2023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F8F07E6-FCCF-4025-8E56-89C640279A0C}" type="datetime1">
              <a:rPr lang="ru-RU" noProof="1" smtClean="0"/>
              <a:t>19.04.2023</a:t>
            </a:fld>
            <a:endParaRPr lang="ru-RU" noProof="1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rtlCol="0" anchor="b">
            <a:normAutofit/>
          </a:bodyPr>
          <a:lstStyle>
            <a:lvl1pPr>
              <a:defRPr sz="3200" b="0" baseline="0"/>
            </a:lvl1pPr>
          </a:lstStyle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4504267" y="685800"/>
            <a:ext cx="6079066" cy="5486400"/>
          </a:xfrm>
        </p:spPr>
        <p:txBody>
          <a:bodyPr rtlCol="0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841248" y="2099734"/>
            <a:ext cx="3200400" cy="3810001"/>
          </a:xfrm>
        </p:spPr>
        <p:txBody>
          <a:bodyPr rtlCol="0"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FC21585-B694-416B-A2C0-3A4890BFD75E}" type="datetime1">
              <a:rPr lang="ru-RU" noProof="1" smtClean="0"/>
              <a:t>19.04.2023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 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rtlCol="0"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0" y="0"/>
            <a:ext cx="11292840" cy="5128923"/>
          </a:xfrm>
          <a:solidFill>
            <a:schemeClr val="accent1"/>
          </a:solidFill>
        </p:spPr>
        <p:txBody>
          <a:bodyPr rtlCol="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914400" y="6108589"/>
            <a:ext cx="9982200" cy="597011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4EFB697-8901-40F7-BC77-549EF8F99FEC}" type="datetime1">
              <a:rPr lang="ru-RU" noProof="1" smtClean="0"/>
              <a:t>19.04.2023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FAB73BC-B049-4115-A692-8D63A059BFB8}" type="slidenum">
              <a:rPr lang="ru-RU" noProof="1" dirty="0" smtClean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fld id="{D0F92381-4CE0-4FA8-BF0D-3AB017C486F4}" type="datetime1">
              <a:rPr lang="ru-RU" noProof="1" smtClean="0"/>
              <a:t>19.04.2023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rtl="0"/>
            <a:fld id="{4FAB73BC-B049-4115-A692-8D63A059BFB8}" type="slidenum">
              <a:rPr lang="ru-RU" noProof="1" dirty="0" smtClean="0"/>
              <a:pPr/>
              <a:t>‹#›</a:t>
            </a:fld>
            <a:endParaRPr lang="ru-RU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dintsovo.info/news/?id=40174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E48B8D-7A59-42A4-A61B-B66E6063DD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87440" y="1774444"/>
            <a:ext cx="5394639" cy="1902968"/>
          </a:xfrm>
        </p:spPr>
        <p:txBody>
          <a:bodyPr rtlCol="0">
            <a:normAutofit/>
          </a:bodyPr>
          <a:lstStyle/>
          <a:p>
            <a:pPr algn="ctr"/>
            <a:r>
              <a:rPr lang="ru-RU" sz="4400" noProof="1"/>
              <a:t>А. П. Чехов в Звенигородском уезде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3871044-9D2C-42D1-8B31-E3D6F11C60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89007" y="4256885"/>
            <a:ext cx="3618545" cy="990600"/>
          </a:xfrm>
        </p:spPr>
        <p:txBody>
          <a:bodyPr rtlCol="0">
            <a:normAutofit/>
          </a:bodyPr>
          <a:lstStyle/>
          <a:p>
            <a:endParaRPr lang="ru-RU" sz="1400" noProof="1">
              <a:solidFill>
                <a:schemeClr val="tx1">
                  <a:lumMod val="85000"/>
                </a:schemeClr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62FA2F3-C0B4-4A7F-A43F-9961C92F6E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40968" y="-354763"/>
            <a:ext cx="5651005" cy="7567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461372-BF30-463F-925C-983BDAC4466C}"/>
              </a:ext>
            </a:extLst>
          </p:cNvPr>
          <p:cNvSpPr txBox="1"/>
          <p:nvPr/>
        </p:nvSpPr>
        <p:spPr>
          <a:xfrm>
            <a:off x="5586962" y="365760"/>
            <a:ext cx="47612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Звенигородский филиал ГБПОУ МО «Красногорский колледж»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ECCBCFD-6A65-48E4-8843-FCE93365B5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444" t="22222" r="24075" b="31852"/>
          <a:stretch/>
        </p:blipFill>
        <p:spPr>
          <a:xfrm>
            <a:off x="10765798" y="-39292"/>
            <a:ext cx="1466842" cy="1361440"/>
          </a:xfrm>
          <a:prstGeom prst="rect">
            <a:avLst/>
          </a:prstGeom>
          <a:ln/>
          <a:effectLst>
            <a:softEdge rad="6350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49DDD28-1E52-4354-AB54-E5AE9CFD461A}"/>
              </a:ext>
            </a:extLst>
          </p:cNvPr>
          <p:cNvSpPr txBox="1"/>
          <p:nvPr/>
        </p:nvSpPr>
        <p:spPr>
          <a:xfrm>
            <a:off x="7683949" y="6307574"/>
            <a:ext cx="22172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/>
              <a:t>Звенигород – 2023 г.</a:t>
            </a:r>
          </a:p>
        </p:txBody>
      </p:sp>
    </p:spTree>
    <p:extLst>
      <p:ext uri="{BB962C8B-B14F-4D97-AF65-F5344CB8AC3E}">
        <p14:creationId xmlns:p14="http://schemas.microsoft.com/office/powerpoint/2010/main" val="32266440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099ADF17-6B2E-404F-8251-E5943AE13D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0" y="3440589"/>
            <a:ext cx="4827270" cy="112775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000000"/>
                </a:solidFill>
              </a:rPr>
              <a:t>Больница города Звенигорода, в которой работал А. П. Чехов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CFAE54F-7AC1-4357-8620-55B73C4B13E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62063" y="365125"/>
            <a:ext cx="969168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  <a:t>А. П. Чехов в Звенигородском уезде </a:t>
            </a:r>
            <a:b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3600" dirty="0">
                <a:solidFill>
                  <a:srgbClr val="000000"/>
                </a:solidFill>
              </a:rPr>
              <a:t>Моя Родина. Звенигород.</a:t>
            </a:r>
            <a:endParaRPr lang="ru-RU" dirty="0"/>
          </a:p>
        </p:txBody>
      </p:sp>
      <p:pic>
        <p:nvPicPr>
          <p:cNvPr id="8" name="Объект 7" descr="открытый источник. ">
            <a:extLst>
              <a:ext uri="{FF2B5EF4-FFF2-40B4-BE49-F238E27FC236}">
                <a16:creationId xmlns:a16="http://schemas.microsoft.com/office/drawing/2014/main" id="{1FE39726-888B-4166-B55B-2089318A83F6}"/>
              </a:ext>
            </a:extLst>
          </p:cNvPr>
          <p:cNvPicPr>
            <a:picLocks noGrp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1" t="33796" r="18120" b="2474"/>
          <a:stretch/>
        </p:blipFill>
        <p:spPr bwMode="auto">
          <a:xfrm>
            <a:off x="1262063" y="2518266"/>
            <a:ext cx="4479925" cy="297240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555F5D8-F064-4555-B4FF-8126391A8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rtl="0"/>
            <a:fld id="{4FAB73BC-B049-4115-A692-8D63A059BFB8}" type="slidenum">
              <a:rPr lang="ru-RU" noProof="1" smtClean="0"/>
              <a:t>10</a:t>
            </a:fld>
            <a:endParaRPr lang="ru-RU" noProof="1"/>
          </a:p>
        </p:txBody>
      </p:sp>
      <p:sp>
        <p:nvSpPr>
          <p:cNvPr id="10" name="Нижний колонтитул 9">
            <a:extLst>
              <a:ext uri="{FF2B5EF4-FFF2-40B4-BE49-F238E27FC236}">
                <a16:creationId xmlns:a16="http://schemas.microsoft.com/office/drawing/2014/main" id="{EE4BBC4B-ABAF-4413-81BD-56F4B5CA9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</p:spTree>
    <p:extLst>
      <p:ext uri="{BB962C8B-B14F-4D97-AF65-F5344CB8AC3E}">
        <p14:creationId xmlns:p14="http://schemas.microsoft.com/office/powerpoint/2010/main" val="9271343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BE0184-B3C5-4543-824B-3F2A2A483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7640" y="5648959"/>
            <a:ext cx="2829307" cy="906109"/>
          </a:xfrm>
        </p:spPr>
        <p:txBody>
          <a:bodyPr>
            <a:normAutofit/>
          </a:bodyPr>
          <a:lstStyle/>
          <a:p>
            <a:pPr algn="ctr"/>
            <a:r>
              <a:rPr lang="ru-RU" sz="2000" spc="10" dirty="0">
                <a:latin typeface="+mn-lt"/>
                <a:ea typeface="+mn-ea"/>
                <a:cs typeface="+mn-cs"/>
              </a:rPr>
              <a:t>Портрет Чехова работа Осипа </a:t>
            </a:r>
            <a:r>
              <a:rPr lang="ru-RU" sz="2000" spc="10" dirty="0" err="1">
                <a:latin typeface="+mn-lt"/>
                <a:ea typeface="+mn-ea"/>
                <a:cs typeface="+mn-cs"/>
              </a:rPr>
              <a:t>Браза</a:t>
            </a:r>
            <a:r>
              <a:rPr lang="ru-RU" sz="2000" spc="10" dirty="0"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FE5CA95-C638-44C9-9593-C4AA1060F8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8160" y="2660634"/>
            <a:ext cx="6278880" cy="2175526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В глубине души врач никогда не умирал в Чехове: «Мечтаю о гнойниках, отёках, фонарях, поносах, соринках в глазу и о прочей благодати…»</a:t>
            </a:r>
          </a:p>
          <a:p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8E7B7089-2E8B-4783-8080-2EAF7C4DDB8E}"/>
              </a:ext>
            </a:extLst>
          </p:cNvPr>
          <p:cNvSpPr txBox="1">
            <a:spLocks/>
          </p:cNvSpPr>
          <p:nvPr/>
        </p:nvSpPr>
        <p:spPr>
          <a:xfrm>
            <a:off x="1249680" y="78956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  <a:t>А. П. Чехов в Звенигородском уезде </a:t>
            </a:r>
            <a:b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3600" dirty="0">
                <a:solidFill>
                  <a:srgbClr val="000000"/>
                </a:solidFill>
              </a:rPr>
              <a:t>Моя Родина. Звенигород.</a:t>
            </a:r>
            <a:endParaRPr lang="ru-RU" dirty="0"/>
          </a:p>
        </p:txBody>
      </p:sp>
      <p:pic>
        <p:nvPicPr>
          <p:cNvPr id="9" name="Picture 7" descr="821">
            <a:extLst>
              <a:ext uri="{FF2B5EF4-FFF2-40B4-BE49-F238E27FC236}">
                <a16:creationId xmlns:a16="http://schemas.microsoft.com/office/drawing/2014/main" id="{E071A1A5-3420-40AA-AC64-58C891F8315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47640" y="1791954"/>
            <a:ext cx="2829307" cy="3581401"/>
          </a:xfrm>
          <a:prstGeom prst="rect">
            <a:avLst/>
          </a:prstGeom>
        </p:spPr>
      </p:pic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5A1A93E2-B70E-4B4E-975F-D85F6F2E7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rtl="0"/>
            <a:fld id="{4FAB73BC-B049-4115-A692-8D63A059BFB8}" type="slidenum">
              <a:rPr lang="ru-RU" noProof="1" smtClean="0"/>
              <a:t>11</a:t>
            </a:fld>
            <a:endParaRPr lang="ru-RU" noProof="1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FC3BB93E-7FAC-4D69-BB53-AD9BFA329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</p:spTree>
    <p:extLst>
      <p:ext uri="{BB962C8B-B14F-4D97-AF65-F5344CB8AC3E}">
        <p14:creationId xmlns:p14="http://schemas.microsoft.com/office/powerpoint/2010/main" val="1088305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099ADF17-6B2E-404F-8251-E5943AE13D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67636" y="2824638"/>
            <a:ext cx="5466080" cy="221472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/>
              <a:t>Антон Павлович помогает нам понять, каким он был врачом: «...Если бы я был около князя Андрея, то я бы его вылечил", - заметил Чехов по поводу смерти героя "Войны и мира". 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CFAE54F-7AC1-4357-8620-55B73C4B13E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62063" y="365125"/>
            <a:ext cx="969168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  <a:t>А. П. Чехов в Звенигородском уезде </a:t>
            </a:r>
            <a:b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3600" dirty="0">
                <a:solidFill>
                  <a:srgbClr val="000000"/>
                </a:solidFill>
              </a:rPr>
              <a:t>Моя Родина. Звенигород.</a:t>
            </a:r>
            <a:endParaRPr lang="ru-RU" dirty="0"/>
          </a:p>
        </p:txBody>
      </p:sp>
      <p:pic>
        <p:nvPicPr>
          <p:cNvPr id="11" name="Содержимое 7" descr="authors_1308978931.jpg">
            <a:extLst>
              <a:ext uri="{FF2B5EF4-FFF2-40B4-BE49-F238E27FC236}">
                <a16:creationId xmlns:a16="http://schemas.microsoft.com/office/drawing/2014/main" id="{6849EA18-9563-4AA7-9DE4-FD21847C823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729" y="1839912"/>
            <a:ext cx="2965145" cy="432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F05D946-24ED-4B7A-8695-0E5C8DFB4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rtl="0"/>
            <a:fld id="{4FAB73BC-B049-4115-A692-8D63A059BFB8}" type="slidenum">
              <a:rPr lang="ru-RU" noProof="1" smtClean="0"/>
              <a:t>12</a:t>
            </a:fld>
            <a:endParaRPr lang="ru-RU" noProof="1"/>
          </a:p>
        </p:txBody>
      </p:sp>
      <p:sp>
        <p:nvSpPr>
          <p:cNvPr id="12" name="Нижний колонтитул 11">
            <a:extLst>
              <a:ext uri="{FF2B5EF4-FFF2-40B4-BE49-F238E27FC236}">
                <a16:creationId xmlns:a16="http://schemas.microsoft.com/office/drawing/2014/main" id="{AD6CB5F1-E44B-4099-9E6F-C21345317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</p:spTree>
    <p:extLst>
      <p:ext uri="{BB962C8B-B14F-4D97-AF65-F5344CB8AC3E}">
        <p14:creationId xmlns:p14="http://schemas.microsoft.com/office/powerpoint/2010/main" val="2204427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CFE5CA95-C638-44C9-9593-C4AA1060F8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5760" y="3077194"/>
            <a:ext cx="6624320" cy="2317766"/>
          </a:xfrm>
        </p:spPr>
        <p:txBody>
          <a:bodyPr>
            <a:normAutofit fontScale="92500"/>
          </a:bodyPr>
          <a:lstStyle/>
          <a:p>
            <a:pPr algn="ctr"/>
            <a:r>
              <a:rPr lang="ru-RU" sz="2400" dirty="0"/>
              <a:t>Во время холерной эпидемии Чехов работает земским врачом, обслуживает 25 деревень. Открывает на свои средства в Мелихове медицинский пункт, принимая множество больных и снабжая их лекарствами. </a:t>
            </a:r>
          </a:p>
          <a:p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8E7B7089-2E8B-4783-8080-2EAF7C4DDB8E}"/>
              </a:ext>
            </a:extLst>
          </p:cNvPr>
          <p:cNvSpPr txBox="1">
            <a:spLocks/>
          </p:cNvSpPr>
          <p:nvPr/>
        </p:nvSpPr>
        <p:spPr>
          <a:xfrm>
            <a:off x="1249680" y="78956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  <a:t>А. П. Чехов в Звенигородском уезде </a:t>
            </a:r>
            <a:b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3600" dirty="0">
                <a:solidFill>
                  <a:srgbClr val="000000"/>
                </a:solidFill>
              </a:rPr>
              <a:t>Моя Родина. Звенигород.</a:t>
            </a:r>
            <a:endParaRPr lang="ru-RU" dirty="0"/>
          </a:p>
        </p:txBody>
      </p:sp>
      <p:pic>
        <p:nvPicPr>
          <p:cNvPr id="10" name="Picture 7" descr="0b0bcff5a30d0003d34d00426c7194ae">
            <a:extLst>
              <a:ext uri="{FF2B5EF4-FFF2-40B4-BE49-F238E27FC236}">
                <a16:creationId xmlns:a16="http://schemas.microsoft.com/office/drawing/2014/main" id="{B870D090-CB7D-487B-A0A2-B3532F01DCC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56598" y="1747336"/>
            <a:ext cx="3402841" cy="4687109"/>
          </a:xfrm>
          <a:prstGeom prst="rect">
            <a:avLst/>
          </a:prstGeom>
        </p:spPr>
      </p:pic>
      <p:sp>
        <p:nvSpPr>
          <p:cNvPr id="12" name="Номер слайда 11">
            <a:extLst>
              <a:ext uri="{FF2B5EF4-FFF2-40B4-BE49-F238E27FC236}">
                <a16:creationId xmlns:a16="http://schemas.microsoft.com/office/drawing/2014/main" id="{68F097BD-8E13-47A3-A48C-04C9CF47F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rtl="0"/>
            <a:fld id="{4FAB73BC-B049-4115-A692-8D63A059BFB8}" type="slidenum">
              <a:rPr lang="ru-RU" noProof="1" smtClean="0"/>
              <a:t>13</a:t>
            </a:fld>
            <a:endParaRPr lang="ru-RU" noProof="1"/>
          </a:p>
        </p:txBody>
      </p:sp>
      <p:sp>
        <p:nvSpPr>
          <p:cNvPr id="13" name="Нижний колонтитул 12">
            <a:extLst>
              <a:ext uri="{FF2B5EF4-FFF2-40B4-BE49-F238E27FC236}">
                <a16:creationId xmlns:a16="http://schemas.microsoft.com/office/drawing/2014/main" id="{613C4DEB-E767-4F71-B2F4-3585841F9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</p:spTree>
    <p:extLst>
      <p:ext uri="{BB962C8B-B14F-4D97-AF65-F5344CB8AC3E}">
        <p14:creationId xmlns:p14="http://schemas.microsoft.com/office/powerpoint/2010/main" val="2576149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099ADF17-6B2E-404F-8251-E5943AE13D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00276" y="2026998"/>
            <a:ext cx="6253474" cy="46074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В годы литературного признания и отхода от врачебной практики Чехов ощущал свою связь с миром медицины, его интересуют успехи науки в этой области</a:t>
            </a:r>
          </a:p>
          <a:p>
            <a:pPr marL="0" indent="0">
              <a:buNone/>
            </a:pPr>
            <a:r>
              <a:rPr lang="ru-RU" sz="2400" dirty="0"/>
              <a:t>Был читателем газеты «Врач» и публиковался в ней. </a:t>
            </a:r>
          </a:p>
          <a:p>
            <a:pPr marL="0" indent="0">
              <a:buNone/>
            </a:pPr>
            <a:r>
              <a:rPr lang="ru-RU" sz="2400" dirty="0"/>
              <a:t>В 1895 году он принял участие в съезде московских земских врачей, собравшихся в земской психиатрической больнице в селе Покровском. 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CFAE54F-7AC1-4357-8620-55B73C4B13E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62063" y="365125"/>
            <a:ext cx="969168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  <a:t>А. П. Чехов в Звенигородском уезде </a:t>
            </a:r>
            <a:b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3600" dirty="0">
                <a:solidFill>
                  <a:srgbClr val="000000"/>
                </a:solidFill>
              </a:rPr>
              <a:t>Моя Родина. Звенигород.</a:t>
            </a:r>
            <a:endParaRPr lang="ru-RU" dirty="0"/>
          </a:p>
        </p:txBody>
      </p:sp>
      <p:pic>
        <p:nvPicPr>
          <p:cNvPr id="9" name="Picture 10" descr="128937_image_large">
            <a:extLst>
              <a:ext uri="{FF2B5EF4-FFF2-40B4-BE49-F238E27FC236}">
                <a16:creationId xmlns:a16="http://schemas.microsoft.com/office/drawing/2014/main" id="{0AC3DE95-EBA8-4124-B2E7-98AAE036329A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79793" y="2026999"/>
            <a:ext cx="3354081" cy="4457250"/>
          </a:xfrm>
          <a:prstGeom prst="rect">
            <a:avLst/>
          </a:prstGeom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DA3B125-F087-49E2-BD7F-EF2D7DFCA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rtl="0"/>
            <a:fld id="{4FAB73BC-B049-4115-A692-8D63A059BFB8}" type="slidenum">
              <a:rPr lang="ru-RU" noProof="1" smtClean="0"/>
              <a:t>14</a:t>
            </a:fld>
            <a:endParaRPr lang="ru-RU" noProof="1"/>
          </a:p>
        </p:txBody>
      </p:sp>
      <p:sp>
        <p:nvSpPr>
          <p:cNvPr id="10" name="Нижний колонтитул 9">
            <a:extLst>
              <a:ext uri="{FF2B5EF4-FFF2-40B4-BE49-F238E27FC236}">
                <a16:creationId xmlns:a16="http://schemas.microsoft.com/office/drawing/2014/main" id="{B0C770E3-DC5E-4335-8EA6-053870E90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</p:spTree>
    <p:extLst>
      <p:ext uri="{BB962C8B-B14F-4D97-AF65-F5344CB8AC3E}">
        <p14:creationId xmlns:p14="http://schemas.microsoft.com/office/powerpoint/2010/main" val="15957209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401B63-E1E3-49E5-A36C-DD0BE55B7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noProof="1">
                <a:solidFill>
                  <a:srgbClr val="6F6F74">
                    <a:lumMod val="40000"/>
                    <a:lumOff val="60000"/>
                  </a:srgbClr>
                </a:solidFill>
              </a:rPr>
              <a:t>А. П. Чехов в Звенигородском уезде </a:t>
            </a:r>
            <a:br>
              <a:rPr lang="ru-RU" sz="3600" noProof="1">
                <a:solidFill>
                  <a:srgbClr val="6F6F74">
                    <a:lumMod val="40000"/>
                    <a:lumOff val="60000"/>
                  </a:srgbClr>
                </a:solidFill>
              </a:rPr>
            </a:br>
            <a:r>
              <a:rPr lang="ru-RU" sz="3600" dirty="0">
                <a:solidFill>
                  <a:srgbClr val="000000"/>
                </a:solidFill>
              </a:rPr>
              <a:t>Моя Родина. Звенигород.</a:t>
            </a: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3D0C802-3752-4E70-BCED-5DB06C03A2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1713655"/>
            <a:ext cx="9692640" cy="73152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Дом фельдшера </a:t>
            </a:r>
            <a:r>
              <a:rPr lang="ru-RU" dirty="0" err="1">
                <a:solidFill>
                  <a:srgbClr val="000000"/>
                </a:solidFill>
              </a:rPr>
              <a:t>Барминцева</a:t>
            </a:r>
            <a:r>
              <a:rPr lang="ru-RU" dirty="0">
                <a:solidFill>
                  <a:srgbClr val="000000"/>
                </a:solidFill>
              </a:rPr>
              <a:t> в современном Звенигороде</a:t>
            </a:r>
          </a:p>
        </p:txBody>
      </p:sp>
      <p:pic>
        <p:nvPicPr>
          <p:cNvPr id="8" name="Объект 5" descr="https://ic.pics.livejournal.com/lady_morrygan/5555303/514158/514158_600.jpg">
            <a:extLst>
              <a:ext uri="{FF2B5EF4-FFF2-40B4-BE49-F238E27FC236}">
                <a16:creationId xmlns:a16="http://schemas.microsoft.com/office/drawing/2014/main" id="{8594B2D7-9D11-4FE6-8A2A-7078A5F3F91A}"/>
              </a:ext>
            </a:extLst>
          </p:cNvPr>
          <p:cNvPicPr>
            <a:picLocks noGr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5855" y="2656204"/>
            <a:ext cx="5612289" cy="373443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F090F30A-9F07-411E-97B9-0A9C72C9B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rtl="0"/>
            <a:fld id="{4FAB73BC-B049-4115-A692-8D63A059BFB8}" type="slidenum">
              <a:rPr lang="ru-RU" noProof="1" smtClean="0"/>
              <a:t>15</a:t>
            </a:fld>
            <a:endParaRPr lang="ru-RU" noProof="1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0D5ABCD2-5E4E-4D5D-B275-460FBCCC4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</p:spTree>
    <p:extLst>
      <p:ext uri="{BB962C8B-B14F-4D97-AF65-F5344CB8AC3E}">
        <p14:creationId xmlns:p14="http://schemas.microsoft.com/office/powerpoint/2010/main" val="22479741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BE0184-B3C5-4543-824B-3F2A2A483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4720" y="2266521"/>
            <a:ext cx="4409440" cy="779107"/>
          </a:xfrm>
        </p:spPr>
        <p:txBody>
          <a:bodyPr/>
          <a:lstStyle/>
          <a:p>
            <a:r>
              <a:rPr lang="ru-RU" b="1" dirty="0"/>
              <a:t>Чеховская липа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FE5CA95-C638-44C9-9593-C4AA1060F8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34720" y="3812372"/>
            <a:ext cx="4196080" cy="2552868"/>
          </a:xfrm>
        </p:spPr>
        <p:txBody>
          <a:bodyPr>
            <a:normAutofit/>
          </a:bodyPr>
          <a:lstStyle/>
          <a:p>
            <a:pPr>
              <a:lnSpc>
                <a:spcPct val="95000"/>
              </a:lnSpc>
              <a:spcBef>
                <a:spcPts val="0"/>
              </a:spcBef>
            </a:pPr>
            <a:r>
              <a:rPr lang="ru-RU" sz="2000" dirty="0">
                <a:solidFill>
                  <a:srgbClr val="000000"/>
                </a:solidFill>
              </a:rPr>
              <a:t>В 2015 году неподалеку была высажена новая липовая аллея. </a:t>
            </a:r>
          </a:p>
          <a:p>
            <a:pPr>
              <a:lnSpc>
                <a:spcPct val="95000"/>
              </a:lnSpc>
              <a:spcBef>
                <a:spcPts val="0"/>
              </a:spcBef>
            </a:pPr>
            <a:endParaRPr lang="ru-RU" sz="2000" dirty="0">
              <a:solidFill>
                <a:srgbClr val="000000"/>
              </a:solidFill>
            </a:endParaRPr>
          </a:p>
          <a:p>
            <a:pPr>
              <a:lnSpc>
                <a:spcPct val="95000"/>
              </a:lnSpc>
              <a:spcBef>
                <a:spcPts val="0"/>
              </a:spcBef>
            </a:pPr>
            <a:r>
              <a:rPr lang="ru-RU" sz="2000" dirty="0">
                <a:solidFill>
                  <a:srgbClr val="000000"/>
                </a:solidFill>
              </a:rPr>
              <a:t>Кто знает, может в тени этих деревьев когда-то будет отдыхать какой-нибудь новый классик.</a:t>
            </a:r>
          </a:p>
          <a:p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8E7B7089-2E8B-4783-8080-2EAF7C4DDB8E}"/>
              </a:ext>
            </a:extLst>
          </p:cNvPr>
          <p:cNvSpPr txBox="1">
            <a:spLocks/>
          </p:cNvSpPr>
          <p:nvPr/>
        </p:nvSpPr>
        <p:spPr>
          <a:xfrm>
            <a:off x="1249680" y="78956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  <a:t>А. П. Чехов в Звенигородском уезде </a:t>
            </a:r>
            <a:b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3600" dirty="0">
                <a:solidFill>
                  <a:srgbClr val="000000"/>
                </a:solidFill>
              </a:rPr>
              <a:t>Моя Родина. Звенигород.</a:t>
            </a:r>
            <a:endParaRPr lang="ru-RU" dirty="0"/>
          </a:p>
        </p:txBody>
      </p:sp>
      <p:pic>
        <p:nvPicPr>
          <p:cNvPr id="9" name="Picture 2" descr="Чеховская липа">
            <a:extLst>
              <a:ext uri="{FF2B5EF4-FFF2-40B4-BE49-F238E27FC236}">
                <a16:creationId xmlns:a16="http://schemas.microsoft.com/office/drawing/2014/main" id="{054B69A4-ADDB-4F20-B154-BF50B8BC5D1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760" y="1778000"/>
            <a:ext cx="4587240" cy="458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072ABB4F-4C98-4A5D-AB8D-2650F74C8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rtl="0"/>
            <a:fld id="{4FAB73BC-B049-4115-A692-8D63A059BFB8}" type="slidenum">
              <a:rPr lang="ru-RU" noProof="1" smtClean="0"/>
              <a:t>16</a:t>
            </a:fld>
            <a:endParaRPr lang="ru-RU" noProof="1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E5F6DCAF-1961-4F93-A670-95ACA4212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</p:spTree>
    <p:extLst>
      <p:ext uri="{BB962C8B-B14F-4D97-AF65-F5344CB8AC3E}">
        <p14:creationId xmlns:p14="http://schemas.microsoft.com/office/powerpoint/2010/main" val="9558766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>
            <a:extLst>
              <a:ext uri="{FF2B5EF4-FFF2-40B4-BE49-F238E27FC236}">
                <a16:creationId xmlns:a16="http://schemas.microsoft.com/office/drawing/2014/main" id="{CFE5CA95-C638-44C9-9593-C4AA1060F8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02640" y="3844274"/>
            <a:ext cx="5730240" cy="2175526"/>
          </a:xfrm>
        </p:spPr>
        <p:txBody>
          <a:bodyPr>
            <a:normAutofit/>
          </a:bodyPr>
          <a:lstStyle/>
          <a:p>
            <a:pPr algn="ctr"/>
            <a:r>
              <a:rPr lang="ru-RU" sz="2000" dirty="0">
                <a:solidFill>
                  <a:srgbClr val="000000"/>
                </a:solidFill>
              </a:rPr>
              <a:t>Чехов в своих произведениях поднимает социальные и нравственные проблемы. Это мысли о человеческом достоинстве, о свободе человека, о лучших качествах человеческой личности.</a:t>
            </a:r>
          </a:p>
          <a:p>
            <a:endParaRPr lang="ru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8E7B7089-2E8B-4783-8080-2EAF7C4DDB8E}"/>
              </a:ext>
            </a:extLst>
          </p:cNvPr>
          <p:cNvSpPr txBox="1">
            <a:spLocks/>
          </p:cNvSpPr>
          <p:nvPr/>
        </p:nvSpPr>
        <p:spPr>
          <a:xfrm>
            <a:off x="1249680" y="78956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  <a:t>А. П. Чехов в Звенигородском уезде </a:t>
            </a:r>
            <a:b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3600" dirty="0">
                <a:solidFill>
                  <a:srgbClr val="000000"/>
                </a:solidFill>
              </a:rPr>
              <a:t>Моя Родина. Звенигород.</a:t>
            </a:r>
            <a:endParaRPr lang="ru-RU" dirty="0"/>
          </a:p>
        </p:txBody>
      </p:sp>
      <p:pic>
        <p:nvPicPr>
          <p:cNvPr id="10" name="Picture 6">
            <a:extLst>
              <a:ext uri="{FF2B5EF4-FFF2-40B4-BE49-F238E27FC236}">
                <a16:creationId xmlns:a16="http://schemas.microsoft.com/office/drawing/2014/main" id="{1DBB8402-3B34-4D31-A08A-E54AF04F5DD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5" b="11775"/>
          <a:stretch>
            <a:fillRect/>
          </a:stretch>
        </p:blipFill>
        <p:spPr bwMode="auto">
          <a:xfrm>
            <a:off x="7183120" y="1994840"/>
            <a:ext cx="3393045" cy="4035119"/>
          </a:xfrm>
          <a:prstGeom prst="rect">
            <a:avLst/>
          </a:prstGeom>
          <a:noFill/>
          <a:ln w="63500" cmpd="thinThick">
            <a:solidFill>
              <a:srgbClr val="B6B46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7BE461D-AB4C-4741-8316-11278F59FDAC}"/>
              </a:ext>
            </a:extLst>
          </p:cNvPr>
          <p:cNvSpPr/>
          <p:nvPr/>
        </p:nvSpPr>
        <p:spPr>
          <a:xfrm>
            <a:off x="802640" y="1961345"/>
            <a:ext cx="57302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«Тогда человек станет лучше, когд</a:t>
            </a:r>
            <a:r>
              <a:rPr lang="ru-RU" b="1" dirty="0"/>
              <a:t>а вы покажете ему, каков он есть…»          </a:t>
            </a:r>
            <a:br>
              <a:rPr lang="ru-RU" b="1" dirty="0"/>
            </a:br>
            <a:r>
              <a:rPr lang="ru-RU" b="1" dirty="0"/>
              <a:t>                                                              А. П. Чехов.</a:t>
            </a:r>
            <a:endParaRPr lang="ru-RU" dirty="0"/>
          </a:p>
        </p:txBody>
      </p:sp>
      <p:sp>
        <p:nvSpPr>
          <p:cNvPr id="13" name="Номер слайда 12">
            <a:extLst>
              <a:ext uri="{FF2B5EF4-FFF2-40B4-BE49-F238E27FC236}">
                <a16:creationId xmlns:a16="http://schemas.microsoft.com/office/drawing/2014/main" id="{13FDB801-0EEC-4B31-AD1D-2CBDAE22B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rtl="0"/>
            <a:fld id="{4FAB73BC-B049-4115-A692-8D63A059BFB8}" type="slidenum">
              <a:rPr lang="ru-RU" noProof="1" smtClean="0"/>
              <a:t>17</a:t>
            </a:fld>
            <a:endParaRPr lang="ru-RU" noProof="1"/>
          </a:p>
        </p:txBody>
      </p:sp>
      <p:sp>
        <p:nvSpPr>
          <p:cNvPr id="14" name="Нижний колонтитул 13">
            <a:extLst>
              <a:ext uri="{FF2B5EF4-FFF2-40B4-BE49-F238E27FC236}">
                <a16:creationId xmlns:a16="http://schemas.microsoft.com/office/drawing/2014/main" id="{CE9863D6-21A9-4846-BBF8-B0EC4C79C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</p:spTree>
    <p:extLst>
      <p:ext uri="{BB962C8B-B14F-4D97-AF65-F5344CB8AC3E}">
        <p14:creationId xmlns:p14="http://schemas.microsoft.com/office/powerpoint/2010/main" val="38788509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099ADF17-6B2E-404F-8251-E5943AE13D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07906" y="3165781"/>
            <a:ext cx="4857749" cy="230029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/>
              <a:t>Памятник А. П. Чехову был установлен 8 июля 2010 года в честь 150-летия со дня рождения писателя. </a:t>
            </a:r>
            <a:br>
              <a:rPr lang="ru-RU" sz="2400" dirty="0"/>
            </a:br>
            <a:r>
              <a:rPr lang="ru-RU" sz="2400" dirty="0"/>
              <a:t>Автор - скульптор Владимир Курочкин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CFAE54F-7AC1-4357-8620-55B73C4B13E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62063" y="365125"/>
            <a:ext cx="969168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  <a:t>А. П. Чехов в Звенигородском уезде </a:t>
            </a:r>
            <a:b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3600" dirty="0">
                <a:solidFill>
                  <a:srgbClr val="000000"/>
                </a:solidFill>
              </a:rPr>
              <a:t>Моя Родина. Звенигород.</a:t>
            </a:r>
            <a:endParaRPr lang="ru-RU" dirty="0"/>
          </a:p>
        </p:txBody>
      </p:sp>
      <p:pic>
        <p:nvPicPr>
          <p:cNvPr id="8" name="Picture 2" descr="https://lh3.googleusercontent.com/bBOdUYKXRjDZvXDamNV1t2QKIB2mIAlDlk70nnTFQgZJdXljfN_RBk_U7I79b_VdJU3AHsOcIUDzIkK-5Urid--dg4reXJnr1YFi4VOK6iEHnvyrfrx-w8d1qLTcYSUcjHTv4sMZ99-Ss0--kyjndILtcf0HkRmBbSWzOBvZUSIMRgaMqj4tKeSsI0UgXZ8Tqf2Q16kXamF38ni6G6zfMkW6Gf99bYzlH9dOYX0OsJfPDoyGfMsKuRenFS_ZGZrHA-MyEPu7eIY7G4aYfYjdtkdP04se36w-OTJwvoPjda2S0TqgPmRADg_txV-WXsaDn80ljoSc1o07mu_m7f6vwImT3z29rY__YuO1uWM5yzFbQy9_W7JyIEZjKOcqqjd2V-8VA2u0mQbwi9A7nnBWCwWbkiK857zk0AcC7GmwxhdTOn-i9wZmx6Kuy0-rR6RA_L--HQb2uR2GBPZFc48rPq3AVhXJMc0XC0JNtG1peer5K1bEMcJCLaHeN_s9fFNPC6kiuCjwsKjzB1irIXF9AtE9g91tFCXbGxqYjR-o-6aEsGYsHL6AhILyQs4G78fmPqsemrWMBPrRt28oKnaMNLQ9TEmG3k1Vr1mxz2mrZeSLqDT1GfEaBa5TYSgvOUR6QcNkcQOzeiJ_bnRhN9rQ4GNielljtO42QqLWVPJV7OxXsDnPoKhAhz8kCVP99bPUuXQRGqZYVoZQf7bSSoA=w843-h632-no">
            <a:extLst>
              <a:ext uri="{FF2B5EF4-FFF2-40B4-BE49-F238E27FC236}">
                <a16:creationId xmlns:a16="http://schemas.microsoft.com/office/drawing/2014/main" id="{D77004C5-7254-4BAE-B075-5D513A41C183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561" y="2325161"/>
            <a:ext cx="4817428" cy="3611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3CFD8CC-18A9-4431-9579-1E0D07D44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rtl="0"/>
            <a:fld id="{4FAB73BC-B049-4115-A692-8D63A059BFB8}" type="slidenum">
              <a:rPr lang="ru-RU" noProof="1" smtClean="0"/>
              <a:t>18</a:t>
            </a:fld>
            <a:endParaRPr lang="ru-RU" noProof="1"/>
          </a:p>
        </p:txBody>
      </p:sp>
      <p:sp>
        <p:nvSpPr>
          <p:cNvPr id="10" name="Нижний колонтитул 9">
            <a:extLst>
              <a:ext uri="{FF2B5EF4-FFF2-40B4-BE49-F238E27FC236}">
                <a16:creationId xmlns:a16="http://schemas.microsoft.com/office/drawing/2014/main" id="{3A363109-B46E-4FCC-B528-10C5C0636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</p:spTree>
    <p:extLst>
      <p:ext uri="{BB962C8B-B14F-4D97-AF65-F5344CB8AC3E}">
        <p14:creationId xmlns:p14="http://schemas.microsoft.com/office/powerpoint/2010/main" val="30921256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401B63-E1E3-49E5-A36C-DD0BE55B7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noProof="1">
                <a:solidFill>
                  <a:srgbClr val="6F6F74">
                    <a:lumMod val="40000"/>
                    <a:lumOff val="60000"/>
                  </a:srgbClr>
                </a:solidFill>
              </a:rPr>
              <a:t>А. П. Чехов в Звенигородском уезде </a:t>
            </a:r>
            <a:br>
              <a:rPr lang="ru-RU" sz="3600" noProof="1">
                <a:solidFill>
                  <a:srgbClr val="6F6F74">
                    <a:lumMod val="40000"/>
                    <a:lumOff val="60000"/>
                  </a:srgbClr>
                </a:solidFill>
              </a:rPr>
            </a:br>
            <a:r>
              <a:rPr lang="ru-RU" sz="3600" dirty="0">
                <a:solidFill>
                  <a:srgbClr val="000000"/>
                </a:solidFill>
              </a:rPr>
              <a:t>Моя Родина. Звенигород.</a:t>
            </a: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3D0C802-3752-4E70-BCED-5DB06C03A2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046480" y="1838960"/>
            <a:ext cx="9692640" cy="1154855"/>
          </a:xfrm>
        </p:spPr>
        <p:txBody>
          <a:bodyPr>
            <a:noAutofit/>
          </a:bodyPr>
          <a:lstStyle/>
          <a:p>
            <a:pPr algn="ctr"/>
            <a:r>
              <a:rPr lang="ru-RU" sz="2400" dirty="0"/>
              <a:t>8 июля 2010 года в честь 150-летия со дня рождения </a:t>
            </a:r>
            <a:br>
              <a:rPr lang="ru-RU" sz="2400" dirty="0"/>
            </a:br>
            <a:r>
              <a:rPr lang="ru-RU" sz="2400" dirty="0"/>
              <a:t>А. П. </a:t>
            </a:r>
            <a:r>
              <a:rPr lang="ru-RU" sz="2400" b="1" dirty="0"/>
              <a:t>Чехова</a:t>
            </a:r>
            <a:r>
              <a:rPr lang="ru-RU" sz="2400" dirty="0"/>
              <a:t> в </a:t>
            </a:r>
            <a:r>
              <a:rPr lang="ru-RU" sz="2400" b="1" dirty="0"/>
              <a:t>Звенигороде</a:t>
            </a:r>
            <a:r>
              <a:rPr lang="ru-RU" sz="2400" dirty="0"/>
              <a:t> был открыт </a:t>
            </a:r>
            <a:r>
              <a:rPr lang="ru-RU" sz="2400" b="1" dirty="0"/>
              <a:t>памятник</a:t>
            </a:r>
            <a:r>
              <a:rPr lang="ru-RU" sz="2400" dirty="0"/>
              <a:t> великому писателю работы скульптора Владимира Курочкина. </a:t>
            </a:r>
            <a:endParaRPr lang="ru-RU" sz="2400" dirty="0">
              <a:solidFill>
                <a:srgbClr val="000000"/>
              </a:solidFill>
            </a:endParaRPr>
          </a:p>
        </p:txBody>
      </p:sp>
      <p:pic>
        <p:nvPicPr>
          <p:cNvPr id="10" name="Picture 2" descr="https://zvencity.ru/images/mikrorayonj/01-centr/chehov/01-10.jpg">
            <a:extLst>
              <a:ext uri="{FF2B5EF4-FFF2-40B4-BE49-F238E27FC236}">
                <a16:creationId xmlns:a16="http://schemas.microsoft.com/office/drawing/2014/main" id="{3D1BFB17-06BC-4909-85FF-CA25886BC22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391" y="3125297"/>
            <a:ext cx="5270817" cy="3515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76724E-CEDC-4D7D-B7B3-B6AE4025E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rtl="0"/>
            <a:fld id="{4FAB73BC-B049-4115-A692-8D63A059BFB8}" type="slidenum">
              <a:rPr lang="ru-RU" noProof="1" smtClean="0"/>
              <a:t>19</a:t>
            </a:fld>
            <a:endParaRPr lang="ru-RU" noProof="1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3909A709-8DD9-4E69-B2E9-389E024A3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</p:spTree>
    <p:extLst>
      <p:ext uri="{BB962C8B-B14F-4D97-AF65-F5344CB8AC3E}">
        <p14:creationId xmlns:p14="http://schemas.microsoft.com/office/powerpoint/2010/main" val="10588079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68F237-AE21-4E9A-87EE-F6989381B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232" y="335280"/>
            <a:ext cx="9692640" cy="1325562"/>
          </a:xfrm>
        </p:spPr>
        <p:txBody>
          <a:bodyPr/>
          <a:lstStyle/>
          <a:p>
            <a:pPr algn="ctr"/>
            <a:r>
              <a:rPr lang="ru-RU" noProof="1">
                <a:solidFill>
                  <a:schemeClr val="accent1">
                    <a:lumMod val="40000"/>
                    <a:lumOff val="60000"/>
                  </a:schemeClr>
                </a:solidFill>
              </a:rPr>
              <a:t>А. П. Чехов в Звенигородском уезде</a:t>
            </a:r>
            <a:br>
              <a:rPr lang="ru-RU" noProof="1"/>
            </a:br>
            <a:r>
              <a:rPr lang="ru-RU" noProof="1"/>
              <a:t>Цели проекта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B74839-6B1C-4A48-AA10-671B07898D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3440" y="2072640"/>
            <a:ext cx="9832848" cy="40843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>
                    <a:lumMod val="85000"/>
                  </a:schemeClr>
                </a:solidFill>
              </a:rPr>
              <a:t>Проведение мероприятий в память о жизни и деятельности </a:t>
            </a:r>
            <a:br>
              <a:rPr lang="ru-RU" sz="2400" dirty="0">
                <a:solidFill>
                  <a:schemeClr val="tx1">
                    <a:lumMod val="85000"/>
                  </a:schemeClr>
                </a:solidFill>
              </a:rPr>
            </a:br>
            <a:r>
              <a:rPr lang="ru-RU" sz="2400" dirty="0">
                <a:solidFill>
                  <a:schemeClr val="tx1">
                    <a:lumMod val="85000"/>
                  </a:schemeClr>
                </a:solidFill>
              </a:rPr>
              <a:t>врача-практика и писателя в Звенигородском уезде </a:t>
            </a:r>
            <a:br>
              <a:rPr lang="ru-RU" sz="2400" dirty="0">
                <a:solidFill>
                  <a:schemeClr val="tx1">
                    <a:lumMod val="85000"/>
                  </a:schemeClr>
                </a:solidFill>
              </a:rPr>
            </a:br>
            <a:r>
              <a:rPr lang="ru-RU" sz="2400" dirty="0">
                <a:solidFill>
                  <a:schemeClr val="tx1">
                    <a:lumMod val="85000"/>
                  </a:schemeClr>
                </a:solidFill>
              </a:rPr>
              <a:t>А. П. Чехова.</a:t>
            </a:r>
          </a:p>
          <a:p>
            <a:r>
              <a:rPr lang="ru-RU" sz="2400" dirty="0">
                <a:solidFill>
                  <a:schemeClr val="tx1">
                    <a:lumMod val="85000"/>
                  </a:schemeClr>
                </a:solidFill>
              </a:rPr>
              <a:t>Популяризация жизни и творчества русского А. П. Чехова, развитие интереса к чтению его произведений. </a:t>
            </a:r>
          </a:p>
          <a:p>
            <a:r>
              <a:rPr lang="ru-RU" sz="2400" dirty="0">
                <a:solidFill>
                  <a:schemeClr val="tx1">
                    <a:lumMod val="85000"/>
                  </a:schemeClr>
                </a:solidFill>
              </a:rPr>
              <a:t>Воспитание чувства сопричастности к истории и культуре России. </a:t>
            </a:r>
          </a:p>
          <a:p>
            <a:r>
              <a:rPr lang="ru-RU" sz="2400" dirty="0">
                <a:solidFill>
                  <a:schemeClr val="tx1">
                    <a:lumMod val="85000"/>
                  </a:schemeClr>
                </a:solidFill>
              </a:rPr>
              <a:t>Развитие навыка исследовательской деятельности. </a:t>
            </a:r>
          </a:p>
          <a:p>
            <a:r>
              <a:rPr lang="ru-RU" sz="2400" dirty="0">
                <a:solidFill>
                  <a:schemeClr val="tx1">
                    <a:lumMod val="85000"/>
                  </a:schemeClr>
                </a:solidFill>
              </a:rPr>
              <a:t>Актуализация новых литературных маршрутов экскурсий.</a:t>
            </a:r>
          </a:p>
          <a:p>
            <a:endParaRPr lang="ru-RU" sz="2800" dirty="0">
              <a:latin typeface="Monotype Corsiva" panose="03010101010201010101" pitchFamily="66" charset="0"/>
            </a:endParaRPr>
          </a:p>
          <a:p>
            <a:endParaRPr lang="ru-RU" sz="2800" dirty="0">
              <a:latin typeface="Monotype Corsiva" panose="03010101010201010101" pitchFamily="66" charset="0"/>
            </a:endParaRPr>
          </a:p>
          <a:p>
            <a:endParaRPr lang="ru-RU" sz="2800" dirty="0">
              <a:latin typeface="Monotype Corsiva" panose="03010101010201010101" pitchFamily="66" charset="0"/>
            </a:endParaRPr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7825A85-E8F9-4BA8-93C8-E9F297CEA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rtl="0"/>
            <a:fld id="{4FAB73BC-B049-4115-A692-8D63A059BFB8}" type="slidenum">
              <a:rPr lang="ru-RU" noProof="1" smtClean="0"/>
              <a:t>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0969452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2334FA-538C-4623-84D9-7BE146270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1872" y="345440"/>
            <a:ext cx="9692640" cy="1361440"/>
          </a:xfrm>
        </p:spPr>
        <p:txBody>
          <a:bodyPr>
            <a:normAutofit/>
          </a:bodyPr>
          <a:lstStyle/>
          <a:p>
            <a:r>
              <a:rPr lang="ru-RU" noProof="1">
                <a:solidFill>
                  <a:schemeClr val="accent1">
                    <a:lumMod val="40000"/>
                    <a:lumOff val="60000"/>
                  </a:schemeClr>
                </a:solidFill>
              </a:rPr>
              <a:t>А. П. Чехов в Звенигородском уезде</a:t>
            </a:r>
            <a:br>
              <a:rPr lang="ru-RU" noProof="1"/>
            </a:br>
            <a:r>
              <a:rPr lang="ru-RU" noProof="1"/>
              <a:t>Литература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6DB41D-3B40-4763-B184-C7DF08D1C1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1872" y="2123440"/>
            <a:ext cx="8595360" cy="4297680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000" dirty="0">
                <a:solidFill>
                  <a:srgbClr val="000000"/>
                </a:solidFill>
              </a:rPr>
              <a:t>Ю. Смирнов и З. Смирнова «А. П. Чехов в Звенигороде», изд. ИКАР 2011г.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>
                <a:solidFill>
                  <a:srgbClr val="000000"/>
                </a:solidFill>
              </a:rPr>
              <a:t>Чехов в воспоминаниях современников. Издание1960 г:</a:t>
            </a:r>
          </a:p>
          <a:p>
            <a:pPr lvl="0"/>
            <a:r>
              <a:rPr lang="ru-RU" u="sng" dirty="0"/>
              <a:t>Чехов М.П.: Антон Чехов на каникулах</a:t>
            </a:r>
            <a:endParaRPr lang="ru-RU" dirty="0"/>
          </a:p>
          <a:p>
            <a:pPr lvl="0"/>
            <a:r>
              <a:rPr lang="ru-RU" u="sng" dirty="0"/>
              <a:t>Симов В.А.: Из воспоминаний </a:t>
            </a:r>
            <a:r>
              <a:rPr lang="ru-RU" u="sng"/>
              <a:t>о Чехове</a:t>
            </a:r>
            <a:endParaRPr lang="ru-RU" dirty="0"/>
          </a:p>
          <a:p>
            <a:pPr lvl="0"/>
            <a:r>
              <a:rPr lang="ru-RU" u="sng" dirty="0"/>
              <a:t>Короленко В.Г.: Антон Павлович Чехов</a:t>
            </a:r>
            <a:endParaRPr lang="ru-RU" dirty="0"/>
          </a:p>
          <a:p>
            <a:pPr lvl="0"/>
            <a:r>
              <a:rPr lang="ru-RU" u="sng" dirty="0"/>
              <a:t>Авилова Л.А.: А.П. Чехов в моей жизни (сокращённо, вариант 1)</a:t>
            </a:r>
            <a:endParaRPr lang="ru-RU" dirty="0"/>
          </a:p>
          <a:p>
            <a:pPr lvl="0"/>
            <a:r>
              <a:rPr lang="ru-RU" u="sng" dirty="0"/>
              <a:t>Россолимо Г.И.: Воспоминания о Чехове</a:t>
            </a:r>
            <a:endParaRPr lang="ru-RU" dirty="0"/>
          </a:p>
          <a:p>
            <a:pPr lvl="0"/>
            <a:r>
              <a:rPr lang="ru-RU" u="sng" dirty="0" err="1"/>
              <a:t>Книппер</a:t>
            </a:r>
            <a:r>
              <a:rPr lang="ru-RU" u="sng" dirty="0"/>
              <a:t>-Чехова О.Л.: О А.П. Чехове</a:t>
            </a:r>
            <a:endParaRPr lang="ru-RU" dirty="0"/>
          </a:p>
          <a:p>
            <a:pPr marL="457200" indent="-457200">
              <a:buFont typeface="+mj-lt"/>
              <a:buAutoNum type="arabicPeriod"/>
            </a:pPr>
            <a:endParaRPr lang="ru-RU" sz="2000" dirty="0">
              <a:solidFill>
                <a:srgbClr val="000000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sz="20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ru-RU" sz="20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ru-RU" sz="2000" dirty="0">
              <a:solidFill>
                <a:srgbClr val="000000"/>
              </a:solidFill>
            </a:endParaRPr>
          </a:p>
          <a:p>
            <a:endParaRPr lang="ru-RU" sz="2000" dirty="0">
              <a:solidFill>
                <a:srgbClr val="000000"/>
              </a:solidFill>
            </a:endParaRPr>
          </a:p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847D0B3-DB8D-43AA-BD12-E617122FF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rtl="0"/>
            <a:fld id="{4FAB73BC-B049-4115-A692-8D63A059BFB8}" type="slidenum">
              <a:rPr lang="ru-RU" noProof="1" smtClean="0"/>
              <a:t>20</a:t>
            </a:fld>
            <a:endParaRPr lang="ru-RU" noProof="1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20006EF4-2107-4488-9A02-433CBB799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500" b="0" i="0" u="none" strike="noStrike" cap="none" normalizeH="0" baseline="0">
                <a:ln>
                  <a:noFill/>
                </a:ln>
                <a:solidFill>
                  <a:srgbClr val="242F33"/>
                </a:solidFill>
                <a:effectLst/>
                <a:latin typeface="PT Serif"/>
              </a:rPr>
              <a:t> </a:t>
            </a:r>
            <a:r>
              <a:rPr kumimoji="0" lang="ru-RU" altLang="ru-RU" sz="1500" b="0" i="0" u="none" strike="noStrike" cap="none" normalizeH="0" baseline="0">
                <a:ln>
                  <a:noFill/>
                </a:ln>
                <a:solidFill>
                  <a:srgbClr val="00C0FF"/>
                </a:solidFill>
                <a:effectLst/>
                <a:latin typeface="PT Serif"/>
                <a:hlinkClick r:id="rId2"/>
              </a:rPr>
              <a:t>http://www.odintsovo.info/news/?id=40174</a:t>
            </a:r>
            <a:r>
              <a:rPr kumimoji="0" lang="ru-RU" altLang="ru-RU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DF1CC2A0-23D0-4FE3-825F-0D878D1A58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500" b="0" i="0" u="none" strike="noStrike" cap="none" normalizeH="0" baseline="0">
                <a:ln>
                  <a:noFill/>
                </a:ln>
                <a:solidFill>
                  <a:srgbClr val="242F33"/>
                </a:solidFill>
                <a:effectLst/>
                <a:latin typeface="PT Serif"/>
              </a:rPr>
              <a:t> </a:t>
            </a:r>
            <a:r>
              <a:rPr kumimoji="0" lang="ru-RU" altLang="ru-RU" sz="1500" b="0" i="0" u="none" strike="noStrike" cap="none" normalizeH="0" baseline="0">
                <a:ln>
                  <a:noFill/>
                </a:ln>
                <a:solidFill>
                  <a:srgbClr val="00C0FF"/>
                </a:solidFill>
                <a:effectLst/>
                <a:latin typeface="PT Serif"/>
                <a:hlinkClick r:id="rId2"/>
              </a:rPr>
              <a:t>http://www.odintsovo.info/news/?id=40174</a:t>
            </a:r>
            <a:r>
              <a:rPr kumimoji="0" lang="ru-RU" altLang="ru-RU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193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F0023F-C3BE-463F-ABD7-D729CEFA5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9680" y="78956"/>
            <a:ext cx="9692640" cy="1325562"/>
          </a:xfrm>
        </p:spPr>
        <p:txBody>
          <a:bodyPr>
            <a:normAutofit/>
          </a:bodyPr>
          <a:lstStyle/>
          <a:p>
            <a:pPr algn="ctr"/>
            <a: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  <a:t>А. П. Чехов в Звенигородском уезде </a:t>
            </a:r>
            <a:b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3600" dirty="0">
                <a:solidFill>
                  <a:srgbClr val="000000"/>
                </a:solidFill>
              </a:rPr>
              <a:t>Моя Родина. Звенигород.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324F26A-0134-4BFB-B06E-DF3BD939EE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ru-RU" sz="1900" dirty="0">
                <a:solidFill>
                  <a:srgbClr val="000000"/>
                </a:solidFill>
              </a:rPr>
              <a:t>Герб славного города Звенигорода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24FF426-2FA0-4960-B6A7-8140E00DB4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>
            <a:normAutofit fontScale="92500"/>
          </a:bodyPr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Наша гордость</a:t>
            </a:r>
            <a:br>
              <a:rPr lang="ru-RU" dirty="0">
                <a:solidFill>
                  <a:srgbClr val="000000"/>
                </a:solidFill>
              </a:rPr>
            </a:br>
            <a:r>
              <a:rPr lang="ru-RU" dirty="0" err="1">
                <a:solidFill>
                  <a:srgbClr val="000000"/>
                </a:solidFill>
              </a:rPr>
              <a:t>Саввино</a:t>
            </a:r>
            <a:r>
              <a:rPr lang="ru-RU" dirty="0">
                <a:solidFill>
                  <a:srgbClr val="000000"/>
                </a:solidFill>
              </a:rPr>
              <a:t> – </a:t>
            </a:r>
            <a:r>
              <a:rPr lang="ru-RU" dirty="0" err="1">
                <a:solidFill>
                  <a:srgbClr val="000000"/>
                </a:solidFill>
              </a:rPr>
              <a:t>Сторожевский</a:t>
            </a:r>
            <a:r>
              <a:rPr lang="ru-RU" dirty="0">
                <a:solidFill>
                  <a:srgbClr val="000000"/>
                </a:solidFill>
              </a:rPr>
              <a:t> монастырь</a:t>
            </a:r>
            <a:endParaRPr lang="ru-RU" dirty="0"/>
          </a:p>
        </p:txBody>
      </p:sp>
      <p:pic>
        <p:nvPicPr>
          <p:cNvPr id="7" name="Picture 2" descr="https://i.msmap.ru/1/3/9/1/thumbs/250_333_fixw.jpg">
            <a:extLst>
              <a:ext uri="{FF2B5EF4-FFF2-40B4-BE49-F238E27FC236}">
                <a16:creationId xmlns:a16="http://schemas.microsoft.com/office/drawing/2014/main" id="{319A3C93-A95C-48C9-A922-15EEF70CC8DF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200" y="2754312"/>
            <a:ext cx="2788920" cy="3714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i.msmap.ru/1/3/9/2/thumbs/350_233_fixw.jpeg">
            <a:extLst>
              <a:ext uri="{FF2B5EF4-FFF2-40B4-BE49-F238E27FC236}">
                <a16:creationId xmlns:a16="http://schemas.microsoft.com/office/drawing/2014/main" id="{D2F67F15-F04B-40D7-ADB3-153A628606C4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164" y="3230562"/>
            <a:ext cx="3906996" cy="260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4841EB3B-64DC-49A4-A2E0-14699B98F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rtl="0"/>
            <a:fld id="{4FAB73BC-B049-4115-A692-8D63A059BFB8}" type="slidenum">
              <a:rPr lang="ru-RU" noProof="1" smtClean="0"/>
              <a:t>3</a:t>
            </a:fld>
            <a:endParaRPr lang="ru-RU" noProof="1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B2992ED7-0901-49CF-A5FA-9B7E03A4D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</p:spTree>
    <p:extLst>
      <p:ext uri="{BB962C8B-B14F-4D97-AF65-F5344CB8AC3E}">
        <p14:creationId xmlns:p14="http://schemas.microsoft.com/office/powerpoint/2010/main" val="4233602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401B63-E1E3-49E5-A36C-DD0BE55B7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noProof="1">
                <a:solidFill>
                  <a:srgbClr val="6F6F74">
                    <a:lumMod val="40000"/>
                    <a:lumOff val="60000"/>
                  </a:srgbClr>
                </a:solidFill>
              </a:rPr>
              <a:t>А. П. Чехов в Звенигородском уезде </a:t>
            </a:r>
            <a:br>
              <a:rPr lang="ru-RU" sz="3600" noProof="1">
                <a:solidFill>
                  <a:srgbClr val="6F6F74">
                    <a:lumMod val="40000"/>
                    <a:lumOff val="60000"/>
                  </a:srgbClr>
                </a:solidFill>
              </a:rPr>
            </a:br>
            <a:r>
              <a:rPr lang="ru-RU" sz="3600" dirty="0">
                <a:solidFill>
                  <a:srgbClr val="000000"/>
                </a:solidFill>
              </a:rPr>
              <a:t>Моя Родина. Звенигород.</a:t>
            </a: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3D0C802-3752-4E70-BCED-5DB06C03A2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1713655"/>
            <a:ext cx="9692640" cy="73152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А. П. Чехов любил прогулки с фельдшером </a:t>
            </a:r>
            <a:r>
              <a:rPr lang="ru-RU" dirty="0" err="1">
                <a:solidFill>
                  <a:srgbClr val="000000"/>
                </a:solidFill>
              </a:rPr>
              <a:t>Барминцевым</a:t>
            </a:r>
            <a:r>
              <a:rPr lang="ru-RU" dirty="0">
                <a:solidFill>
                  <a:srgbClr val="000000"/>
                </a:solidFill>
              </a:rPr>
              <a:t> к </a:t>
            </a:r>
            <a:br>
              <a:rPr lang="ru-RU" dirty="0">
                <a:solidFill>
                  <a:srgbClr val="000000"/>
                </a:solidFill>
              </a:rPr>
            </a:br>
            <a:r>
              <a:rPr lang="ru-RU" dirty="0" err="1">
                <a:solidFill>
                  <a:srgbClr val="000000"/>
                </a:solidFill>
              </a:rPr>
              <a:t>Саввино</a:t>
            </a:r>
            <a:r>
              <a:rPr lang="ru-RU" dirty="0">
                <a:solidFill>
                  <a:srgbClr val="000000"/>
                </a:solidFill>
              </a:rPr>
              <a:t> – </a:t>
            </a:r>
            <a:r>
              <a:rPr lang="ru-RU" dirty="0" err="1">
                <a:solidFill>
                  <a:srgbClr val="000000"/>
                </a:solidFill>
              </a:rPr>
              <a:t>Сторожевскому</a:t>
            </a:r>
            <a:r>
              <a:rPr lang="ru-RU" dirty="0">
                <a:solidFill>
                  <a:srgbClr val="000000"/>
                </a:solidFill>
              </a:rPr>
              <a:t> монастырю</a:t>
            </a:r>
          </a:p>
        </p:txBody>
      </p:sp>
      <p:pic>
        <p:nvPicPr>
          <p:cNvPr id="13" name="Picture 2" descr="http://shatilov.com/big-bang/pictures/DSC_8007-2.jpg">
            <a:extLst>
              <a:ext uri="{FF2B5EF4-FFF2-40B4-BE49-F238E27FC236}">
                <a16:creationId xmlns:a16="http://schemas.microsoft.com/office/drawing/2014/main" id="{C057C8FB-AFA0-4F10-B97C-170B5BE555CE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163" y="2845921"/>
            <a:ext cx="4481512" cy="2988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Объект 15">
            <a:extLst>
              <a:ext uri="{FF2B5EF4-FFF2-40B4-BE49-F238E27FC236}">
                <a16:creationId xmlns:a16="http://schemas.microsoft.com/office/drawing/2014/main" id="{83100021-F9F7-4184-93FD-7377C1DDAB1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82355" y="2845921"/>
            <a:ext cx="4649474" cy="2988608"/>
          </a:xfrm>
          <a:prstGeom prst="rect">
            <a:avLst/>
          </a:prstGeom>
        </p:spPr>
      </p:pic>
      <p:sp>
        <p:nvSpPr>
          <p:cNvPr id="18" name="Номер слайда 17">
            <a:extLst>
              <a:ext uri="{FF2B5EF4-FFF2-40B4-BE49-F238E27FC236}">
                <a16:creationId xmlns:a16="http://schemas.microsoft.com/office/drawing/2014/main" id="{C4AA63DA-77DD-4B7C-9334-4E3A40903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rtl="0"/>
            <a:fld id="{4FAB73BC-B049-4115-A692-8D63A059BFB8}" type="slidenum">
              <a:rPr lang="ru-RU" noProof="1" smtClean="0"/>
              <a:t>4</a:t>
            </a:fld>
            <a:endParaRPr lang="ru-RU" noProof="1"/>
          </a:p>
        </p:txBody>
      </p:sp>
      <p:sp>
        <p:nvSpPr>
          <p:cNvPr id="19" name="Нижний колонтитул 18">
            <a:extLst>
              <a:ext uri="{FF2B5EF4-FFF2-40B4-BE49-F238E27FC236}">
                <a16:creationId xmlns:a16="http://schemas.microsoft.com/office/drawing/2014/main" id="{11168C72-34E4-445A-B211-99D669449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</p:spTree>
    <p:extLst>
      <p:ext uri="{BB962C8B-B14F-4D97-AF65-F5344CB8AC3E}">
        <p14:creationId xmlns:p14="http://schemas.microsoft.com/office/powerpoint/2010/main" val="1186046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BE0184-B3C5-4543-824B-3F2A2A483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080" y="2058742"/>
            <a:ext cx="3655568" cy="989257"/>
          </a:xfrm>
        </p:spPr>
        <p:txBody>
          <a:bodyPr/>
          <a:lstStyle/>
          <a:p>
            <a:r>
              <a:rPr lang="ru-RU" b="1" dirty="0"/>
              <a:t>Звенигород в </a:t>
            </a:r>
            <a:r>
              <a:rPr lang="en-US" b="1" dirty="0"/>
              <a:t>XIX </a:t>
            </a:r>
            <a:r>
              <a:rPr lang="ru-RU" b="1" dirty="0"/>
              <a:t>веке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FE5CA95-C638-44C9-9593-C4AA1060F8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6080" y="3429000"/>
            <a:ext cx="3655568" cy="2552868"/>
          </a:xfrm>
        </p:spPr>
        <p:txBody>
          <a:bodyPr>
            <a:normAutofit lnSpcReduction="10000"/>
          </a:bodyPr>
          <a:lstStyle/>
          <a:p>
            <a:pPr>
              <a:lnSpc>
                <a:spcPct val="95000"/>
              </a:lnSpc>
              <a:spcBef>
                <a:spcPts val="0"/>
              </a:spcBef>
            </a:pPr>
            <a:r>
              <a:rPr lang="ru-RU" sz="2000" dirty="0">
                <a:solidFill>
                  <a:srgbClr val="000000"/>
                </a:solidFill>
              </a:rPr>
              <a:t>Звенигород </a:t>
            </a:r>
            <a:r>
              <a:rPr lang="en-US" sz="2000" dirty="0">
                <a:solidFill>
                  <a:srgbClr val="000000"/>
                </a:solidFill>
              </a:rPr>
              <a:t>XIX</a:t>
            </a:r>
            <a:r>
              <a:rPr lang="ru-RU" sz="2000" dirty="0">
                <a:solidFill>
                  <a:srgbClr val="000000"/>
                </a:solidFill>
              </a:rPr>
              <a:t> века не был промышленным и торговым центром уезда.</a:t>
            </a:r>
          </a:p>
          <a:p>
            <a:pPr>
              <a:lnSpc>
                <a:spcPct val="95000"/>
              </a:lnSpc>
              <a:spcBef>
                <a:spcPts val="0"/>
              </a:spcBef>
            </a:pPr>
            <a:r>
              <a:rPr lang="ru-RU" sz="2000" dirty="0">
                <a:solidFill>
                  <a:srgbClr val="000000"/>
                </a:solidFill>
              </a:rPr>
              <a:t> </a:t>
            </a:r>
          </a:p>
          <a:p>
            <a:pPr>
              <a:lnSpc>
                <a:spcPct val="95000"/>
              </a:lnSpc>
              <a:spcBef>
                <a:spcPts val="0"/>
              </a:spcBef>
            </a:pPr>
            <a:r>
              <a:rPr lang="ru-RU" sz="2000" dirty="0">
                <a:solidFill>
                  <a:srgbClr val="000000"/>
                </a:solidFill>
              </a:rPr>
              <a:t>В самом городе проживали мелкие купцы и мещане.</a:t>
            </a:r>
          </a:p>
          <a:p>
            <a:pPr>
              <a:lnSpc>
                <a:spcPct val="95000"/>
              </a:lnSpc>
              <a:spcBef>
                <a:spcPts val="0"/>
              </a:spcBef>
            </a:pPr>
            <a:endParaRPr lang="ru-RU" sz="2000" dirty="0">
              <a:solidFill>
                <a:srgbClr val="000000"/>
              </a:solidFill>
            </a:endParaRPr>
          </a:p>
          <a:p>
            <a:pPr>
              <a:lnSpc>
                <a:spcPct val="95000"/>
              </a:lnSpc>
              <a:spcBef>
                <a:spcPts val="0"/>
              </a:spcBef>
            </a:pPr>
            <a:r>
              <a:rPr lang="ru-RU" sz="2000" dirty="0">
                <a:solidFill>
                  <a:srgbClr val="000000"/>
                </a:solidFill>
              </a:rPr>
              <a:t>Дворянство предпочитало жить в усадьбах и имениях. </a:t>
            </a:r>
          </a:p>
          <a:p>
            <a:endParaRPr lang="ru-RU" dirty="0"/>
          </a:p>
        </p:txBody>
      </p:sp>
      <p:pic>
        <p:nvPicPr>
          <p:cNvPr id="5" name="Picture 2" descr="http://ic.pics.livejournal.com/z_gorod/50420891/358974/358974_original.jpg">
            <a:extLst>
              <a:ext uri="{FF2B5EF4-FFF2-40B4-BE49-F238E27FC236}">
                <a16:creationId xmlns:a16="http://schemas.microsoft.com/office/drawing/2014/main" id="{B4B7B65E-976E-4E17-B0CB-0D5D8712436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293" y="2058743"/>
            <a:ext cx="6790027" cy="3923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8E7B7089-2E8B-4783-8080-2EAF7C4DDB8E}"/>
              </a:ext>
            </a:extLst>
          </p:cNvPr>
          <p:cNvSpPr txBox="1">
            <a:spLocks/>
          </p:cNvSpPr>
          <p:nvPr/>
        </p:nvSpPr>
        <p:spPr>
          <a:xfrm>
            <a:off x="1249680" y="78956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  <a:t>А. П. Чехов в Звенигородском уезде </a:t>
            </a:r>
            <a:b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3600" dirty="0">
                <a:solidFill>
                  <a:srgbClr val="000000"/>
                </a:solidFill>
              </a:rPr>
              <a:t>Моя Родина. Звенигород.</a:t>
            </a:r>
            <a:endParaRPr lang="ru-RU" dirty="0"/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C8741B49-1497-40FB-8DD0-EACBC3988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rtl="0"/>
            <a:fld id="{4FAB73BC-B049-4115-A692-8D63A059BFB8}" type="slidenum">
              <a:rPr lang="ru-RU" noProof="1" smtClean="0"/>
              <a:t>5</a:t>
            </a:fld>
            <a:endParaRPr lang="ru-RU" noProof="1"/>
          </a:p>
        </p:txBody>
      </p:sp>
      <p:sp>
        <p:nvSpPr>
          <p:cNvPr id="9" name="Нижний колонтитул 8">
            <a:extLst>
              <a:ext uri="{FF2B5EF4-FFF2-40B4-BE49-F238E27FC236}">
                <a16:creationId xmlns:a16="http://schemas.microsoft.com/office/drawing/2014/main" id="{85D7E4D5-4238-4735-AFF7-DDEB85CBE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</p:spTree>
    <p:extLst>
      <p:ext uri="{BB962C8B-B14F-4D97-AF65-F5344CB8AC3E}">
        <p14:creationId xmlns:p14="http://schemas.microsoft.com/office/powerpoint/2010/main" val="3508490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099ADF17-6B2E-404F-8251-E5943AE13D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26480" y="2489201"/>
            <a:ext cx="4827270" cy="3261360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solidFill>
                  <a:srgbClr val="000000"/>
                </a:solidFill>
              </a:rPr>
              <a:t>Успенский собор в Звенигороде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0000"/>
                </a:solidFill>
              </a:rPr>
              <a:t>Один из древнейших памятников старины в России.</a:t>
            </a:r>
          </a:p>
          <a:p>
            <a:pPr marL="0" indent="0">
              <a:buNone/>
            </a:pPr>
            <a:br>
              <a:rPr lang="ru-RU" sz="2000" dirty="0">
                <a:solidFill>
                  <a:srgbClr val="000000"/>
                </a:solidFill>
              </a:rPr>
            </a:br>
            <a:r>
              <a:rPr lang="ru-RU" sz="2000" dirty="0">
                <a:solidFill>
                  <a:srgbClr val="000000"/>
                </a:solidFill>
              </a:rPr>
              <a:t>Сюда любил приходить А. П. Чехов</a:t>
            </a:r>
          </a:p>
        </p:txBody>
      </p:sp>
      <p:pic>
        <p:nvPicPr>
          <p:cNvPr id="5" name="Picture 6" descr="По русской провинции на www.ru-roads.ru">
            <a:extLst>
              <a:ext uri="{FF2B5EF4-FFF2-40B4-BE49-F238E27FC236}">
                <a16:creationId xmlns:a16="http://schemas.microsoft.com/office/drawing/2014/main" id="{72F355F2-93C8-4D25-AB2D-CED8B726B336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29" y="2489200"/>
            <a:ext cx="5743618" cy="3261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CFAE54F-7AC1-4357-8620-55B73C4B13E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62063" y="365125"/>
            <a:ext cx="969168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  <a:t>А. П. Чехов в Звенигородском уезде </a:t>
            </a:r>
            <a:b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3600" dirty="0">
                <a:solidFill>
                  <a:srgbClr val="000000"/>
                </a:solidFill>
              </a:rPr>
              <a:t>Моя Родина. Звенигород.</a:t>
            </a:r>
            <a:endParaRPr lang="ru-RU" dirty="0"/>
          </a:p>
        </p:txBody>
      </p:sp>
      <p:sp>
        <p:nvSpPr>
          <p:cNvPr id="8" name="Номер слайда 7">
            <a:extLst>
              <a:ext uri="{FF2B5EF4-FFF2-40B4-BE49-F238E27FC236}">
                <a16:creationId xmlns:a16="http://schemas.microsoft.com/office/drawing/2014/main" id="{3DC6E389-5E74-4B24-8F52-19192BCCF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rtl="0"/>
            <a:fld id="{4FAB73BC-B049-4115-A692-8D63A059BFB8}" type="slidenum">
              <a:rPr lang="ru-RU" noProof="1" smtClean="0"/>
              <a:t>6</a:t>
            </a:fld>
            <a:endParaRPr lang="ru-RU" noProof="1"/>
          </a:p>
        </p:txBody>
      </p:sp>
      <p:sp>
        <p:nvSpPr>
          <p:cNvPr id="9" name="Нижний колонтитул 8">
            <a:extLst>
              <a:ext uri="{FF2B5EF4-FFF2-40B4-BE49-F238E27FC236}">
                <a16:creationId xmlns:a16="http://schemas.microsoft.com/office/drawing/2014/main" id="{D9132601-6049-427C-B305-63A8E53C5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</p:spTree>
    <p:extLst>
      <p:ext uri="{BB962C8B-B14F-4D97-AF65-F5344CB8AC3E}">
        <p14:creationId xmlns:p14="http://schemas.microsoft.com/office/powerpoint/2010/main" val="37450964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401B63-E1E3-49E5-A36C-DD0BE55B7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noProof="1">
                <a:solidFill>
                  <a:srgbClr val="6F6F74">
                    <a:lumMod val="40000"/>
                    <a:lumOff val="60000"/>
                  </a:srgbClr>
                </a:solidFill>
              </a:rPr>
              <a:t>А. П. Чехов в Звенигородском уезде </a:t>
            </a:r>
            <a:br>
              <a:rPr lang="ru-RU" sz="3600" noProof="1">
                <a:solidFill>
                  <a:srgbClr val="6F6F74">
                    <a:lumMod val="40000"/>
                    <a:lumOff val="60000"/>
                  </a:srgbClr>
                </a:solidFill>
              </a:rPr>
            </a:br>
            <a:r>
              <a:rPr lang="ru-RU" sz="3600" dirty="0">
                <a:solidFill>
                  <a:srgbClr val="000000"/>
                </a:solidFill>
              </a:rPr>
              <a:t>Моя Родина. Звенигород.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6585EBB-6384-4E86-A8E8-0A3B7720D8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67423" y="1708257"/>
            <a:ext cx="4480560" cy="73152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Успенский собор в Звенигороде – 1896 г.</a:t>
            </a: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3D0C802-3752-4E70-BCED-5DB06C03A2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Успенский собор в современном Звенигороде – идёт реставрация</a:t>
            </a:r>
          </a:p>
        </p:txBody>
      </p:sp>
      <p:pic>
        <p:nvPicPr>
          <p:cNvPr id="7" name="Picture 2" descr="https://ic.pics.livejournal.com/lady_morrygan/5555303/515084/515084_2000.jpg">
            <a:extLst>
              <a:ext uri="{FF2B5EF4-FFF2-40B4-BE49-F238E27FC236}">
                <a16:creationId xmlns:a16="http://schemas.microsoft.com/office/drawing/2014/main" id="{F16D184F-3599-4594-8D18-90239A30B637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162" y="2716745"/>
            <a:ext cx="4828350" cy="3218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E147227C-AB59-4C0F-A8E5-3B03CEC8D81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967423" y="2743881"/>
            <a:ext cx="4479925" cy="3192687"/>
          </a:xfrm>
          <a:prstGeom prst="rect">
            <a:avLst/>
          </a:prstGeom>
        </p:spPr>
      </p:pic>
      <p:sp>
        <p:nvSpPr>
          <p:cNvPr id="14" name="Номер слайда 13">
            <a:extLst>
              <a:ext uri="{FF2B5EF4-FFF2-40B4-BE49-F238E27FC236}">
                <a16:creationId xmlns:a16="http://schemas.microsoft.com/office/drawing/2014/main" id="{C81F07EA-AE47-4B78-8D99-67F3D41BF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rtl="0"/>
            <a:fld id="{4FAB73BC-B049-4115-A692-8D63A059BFB8}" type="slidenum">
              <a:rPr lang="ru-RU" noProof="1" smtClean="0"/>
              <a:t>7</a:t>
            </a:fld>
            <a:endParaRPr lang="ru-RU" noProof="1"/>
          </a:p>
        </p:txBody>
      </p:sp>
      <p:sp>
        <p:nvSpPr>
          <p:cNvPr id="15" name="Нижний колонтитул 14">
            <a:extLst>
              <a:ext uri="{FF2B5EF4-FFF2-40B4-BE49-F238E27FC236}">
                <a16:creationId xmlns:a16="http://schemas.microsoft.com/office/drawing/2014/main" id="{2166E0AF-69E2-4EF3-9D93-8A0FD759D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</p:spTree>
    <p:extLst>
      <p:ext uri="{BB962C8B-B14F-4D97-AF65-F5344CB8AC3E}">
        <p14:creationId xmlns:p14="http://schemas.microsoft.com/office/powerpoint/2010/main" val="1474957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099ADF17-6B2E-404F-8251-E5943AE13D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26480" y="2489201"/>
            <a:ext cx="4827270" cy="3109374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solidFill>
                  <a:srgbClr val="000000"/>
                </a:solidFill>
              </a:rPr>
              <a:t>Звенигород </a:t>
            </a:r>
            <a:r>
              <a:rPr lang="en-US" sz="2400" b="1" dirty="0">
                <a:solidFill>
                  <a:srgbClr val="000000"/>
                </a:solidFill>
              </a:rPr>
              <a:t>XIX </a:t>
            </a:r>
            <a:r>
              <a:rPr lang="ru-RU" sz="2400" b="1" dirty="0">
                <a:solidFill>
                  <a:srgbClr val="000000"/>
                </a:solidFill>
              </a:rPr>
              <a:t>века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0000"/>
                </a:solidFill>
              </a:rPr>
              <a:t>Городок. Вид на Москва – реку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0000"/>
                </a:solidFill>
              </a:rPr>
              <a:t>Такой панорамой любовался А. П. Чехов в нашем городе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CFAE54F-7AC1-4357-8620-55B73C4B13E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262063" y="365125"/>
            <a:ext cx="969168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  <a:t>А. П. Чехов в Звенигородском уезде </a:t>
            </a:r>
            <a:b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3600" dirty="0">
                <a:solidFill>
                  <a:srgbClr val="000000"/>
                </a:solidFill>
              </a:rPr>
              <a:t>Моя Родина. Звенигород.</a:t>
            </a:r>
            <a:endParaRPr lang="ru-RU" dirty="0"/>
          </a:p>
        </p:txBody>
      </p:sp>
      <p:pic>
        <p:nvPicPr>
          <p:cNvPr id="8" name="Picture 2" descr="https://img-fotki.yandex.ru/get/44951/11815776.2f/0_ce873_67454fc4_orig.jpg">
            <a:extLst>
              <a:ext uri="{FF2B5EF4-FFF2-40B4-BE49-F238E27FC236}">
                <a16:creationId xmlns:a16="http://schemas.microsoft.com/office/drawing/2014/main" id="{87191E8D-CFA6-4C7D-BF2D-87AA9085505F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063" y="2410362"/>
            <a:ext cx="4479925" cy="3188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E750FA1-5EC2-4399-8C90-B250BB9B1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rtl="0"/>
            <a:fld id="{4FAB73BC-B049-4115-A692-8D63A059BFB8}" type="slidenum">
              <a:rPr lang="ru-RU" noProof="1" smtClean="0"/>
              <a:t>8</a:t>
            </a:fld>
            <a:endParaRPr lang="ru-RU" noProof="1"/>
          </a:p>
        </p:txBody>
      </p:sp>
      <p:sp>
        <p:nvSpPr>
          <p:cNvPr id="10" name="Нижний колонтитул 9">
            <a:extLst>
              <a:ext uri="{FF2B5EF4-FFF2-40B4-BE49-F238E27FC236}">
                <a16:creationId xmlns:a16="http://schemas.microsoft.com/office/drawing/2014/main" id="{2D719ACC-641C-4F93-A157-8A03C1ADE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</p:spTree>
    <p:extLst>
      <p:ext uri="{BB962C8B-B14F-4D97-AF65-F5344CB8AC3E}">
        <p14:creationId xmlns:p14="http://schemas.microsoft.com/office/powerpoint/2010/main" val="3327959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BE0184-B3C5-4543-824B-3F2A2A483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080" y="2698504"/>
            <a:ext cx="3655568" cy="989257"/>
          </a:xfrm>
        </p:spPr>
        <p:txBody>
          <a:bodyPr/>
          <a:lstStyle/>
          <a:p>
            <a:r>
              <a:rPr lang="ru-RU" b="1" dirty="0"/>
              <a:t>Звенигород в наши дни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FE5CA95-C638-44C9-9593-C4AA1060F8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6080" y="4175760"/>
            <a:ext cx="3655568" cy="1513840"/>
          </a:xfrm>
        </p:spPr>
        <p:txBody>
          <a:bodyPr>
            <a:normAutofit/>
          </a:bodyPr>
          <a:lstStyle/>
          <a:p>
            <a:pPr>
              <a:lnSpc>
                <a:spcPct val="95000"/>
              </a:lnSpc>
              <a:spcBef>
                <a:spcPts val="0"/>
              </a:spcBef>
            </a:pPr>
            <a:r>
              <a:rPr lang="ru-RU" sz="2000" dirty="0">
                <a:solidFill>
                  <a:srgbClr val="000000"/>
                </a:solidFill>
              </a:rPr>
              <a:t>Чеховская больница: Улица Лермонтова, 6, стр. 5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8E7B7089-2E8B-4783-8080-2EAF7C4DDB8E}"/>
              </a:ext>
            </a:extLst>
          </p:cNvPr>
          <p:cNvSpPr txBox="1">
            <a:spLocks/>
          </p:cNvSpPr>
          <p:nvPr/>
        </p:nvSpPr>
        <p:spPr>
          <a:xfrm>
            <a:off x="1249680" y="78956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kern="1200" spc="-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  <a:t>А. П. Чехов в Звенигородском уезде </a:t>
            </a:r>
            <a:br>
              <a:rPr lang="ru-RU" sz="3600" noProof="1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3600" dirty="0">
                <a:solidFill>
                  <a:srgbClr val="000000"/>
                </a:solidFill>
              </a:rPr>
              <a:t>Моя Родина. Звенигород.</a:t>
            </a:r>
            <a:endParaRPr lang="ru-RU" dirty="0"/>
          </a:p>
        </p:txBody>
      </p:sp>
      <p:pic>
        <p:nvPicPr>
          <p:cNvPr id="9" name="Picture 2" descr="https://welcome.mosreg.ru/uploads/assets/images/944/mxta6v-944-%D0%A7%D0%B5%D1%85%D0%BE%D0%B2%D1%81%D0%BA%D0%B0%D1%8F%20%D0%B1%D0%BE%D0%BB%D1%8C%D0%BD%D0%B8%D1%86%D0%B0.jpg">
            <a:extLst>
              <a:ext uri="{FF2B5EF4-FFF2-40B4-BE49-F238E27FC236}">
                <a16:creationId xmlns:a16="http://schemas.microsoft.com/office/drawing/2014/main" id="{68E5FF7A-3A7C-4B05-90DE-ED50EFF7C24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91" b="27291"/>
          <a:stretch>
            <a:fillRect/>
          </a:stretch>
        </p:blipFill>
        <p:spPr bwMode="auto">
          <a:xfrm>
            <a:off x="4503738" y="2698504"/>
            <a:ext cx="6585707" cy="2991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73116F73-5886-4B38-B49A-2DA822F25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lnSpcReduction="10000"/>
          </a:bodyPr>
          <a:lstStyle/>
          <a:p>
            <a:pPr rtl="0"/>
            <a:fld id="{4FAB73BC-B049-4115-A692-8D63A059BFB8}" type="slidenum">
              <a:rPr lang="ru-RU" noProof="1" smtClean="0"/>
              <a:t>9</a:t>
            </a:fld>
            <a:endParaRPr lang="ru-RU" noProof="1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E6FDC571-C73A-43E2-A8E5-DF967A157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ru-RU" noProof="1"/>
              <a:t>*фотографии на слайде взяты из открытого  источника в Интернете</a:t>
            </a:r>
          </a:p>
        </p:txBody>
      </p:sp>
    </p:spTree>
    <p:extLst>
      <p:ext uri="{BB962C8B-B14F-4D97-AF65-F5344CB8AC3E}">
        <p14:creationId xmlns:p14="http://schemas.microsoft.com/office/powerpoint/2010/main" val="2213440225"/>
      </p:ext>
    </p:extLst>
  </p:cSld>
  <p:clrMapOvr>
    <a:masterClrMapping/>
  </p:clrMapOvr>
</p:sld>
</file>

<file path=ppt/theme/theme1.xml><?xml version="1.0" encoding="utf-8"?>
<a:theme xmlns:a="http://schemas.openxmlformats.org/drawingml/2006/main" name="Вид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806594_TF67347921.potx" id="{351E411B-4C5B-4407-866C-0F5FEA139780}" vid="{02BB1867-C609-4E3F-AA00-13FDBC66972F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C17B96-44E1-4D27-8275-49488FA5EBD9}">
  <ds:schemaRefs>
    <ds:schemaRef ds:uri="http://purl.org/dc/terms/"/>
    <ds:schemaRef ds:uri="http://schemas.openxmlformats.org/package/2006/metadata/core-properties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71af3243-3dd4-4a8d-8c0d-dd76da1f02a5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E274086-DBC4-4534-ADD1-A99867C702D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1F3672F-4ECD-442D-A450-8D0D8AE9AB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Представление</Template>
  <TotalTime>0</TotalTime>
  <Words>832</Words>
  <Application>Microsoft Office PowerPoint</Application>
  <PresentationFormat>Широкоэкранный</PresentationFormat>
  <Paragraphs>116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Century Schoolbook</vt:lpstr>
      <vt:lpstr>Monotype Corsiva</vt:lpstr>
      <vt:lpstr>PT Serif</vt:lpstr>
      <vt:lpstr>Wingdings 2</vt:lpstr>
      <vt:lpstr>Вид</vt:lpstr>
      <vt:lpstr>А. П. Чехов в Звенигородском уезде</vt:lpstr>
      <vt:lpstr>А. П. Чехов в Звенигородском уезде Цели проекта</vt:lpstr>
      <vt:lpstr>А. П. Чехов в Звенигородском уезде  Моя Родина. Звенигород.</vt:lpstr>
      <vt:lpstr>А. П. Чехов в Звенигородском уезде  Моя Родина. Звенигород.</vt:lpstr>
      <vt:lpstr>Звенигород в XIX веке</vt:lpstr>
      <vt:lpstr>А. П. Чехов в Звенигородском уезде  Моя Родина. Звенигород.</vt:lpstr>
      <vt:lpstr>А. П. Чехов в Звенигородском уезде  Моя Родина. Звенигород.</vt:lpstr>
      <vt:lpstr>А. П. Чехов в Звенигородском уезде  Моя Родина. Звенигород.</vt:lpstr>
      <vt:lpstr>Звенигород в наши дни</vt:lpstr>
      <vt:lpstr>А. П. Чехов в Звенигородском уезде  Моя Родина. Звенигород.</vt:lpstr>
      <vt:lpstr>Портрет Чехова работа Осипа Браза </vt:lpstr>
      <vt:lpstr>А. П. Чехов в Звенигородском уезде  Моя Родина. Звенигород.</vt:lpstr>
      <vt:lpstr>Презентация PowerPoint</vt:lpstr>
      <vt:lpstr>А. П. Чехов в Звенигородском уезде  Моя Родина. Звенигород.</vt:lpstr>
      <vt:lpstr>А. П. Чехов в Звенигородском уезде  Моя Родина. Звенигород.</vt:lpstr>
      <vt:lpstr>Чеховская липа</vt:lpstr>
      <vt:lpstr>Презентация PowerPoint</vt:lpstr>
      <vt:lpstr>А. П. Чехов в Звенигородском уезде  Моя Родина. Звенигород.</vt:lpstr>
      <vt:lpstr>А. П. Чехов в Звенигородском уезде  Моя Родина. Звенигород.</vt:lpstr>
      <vt:lpstr>А. П. Чехов в Звенигородском уезде Литература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2022-10-30T08:24:44Z</dcterms:created>
  <dcterms:modified xsi:type="dcterms:W3CDTF">2023-04-19T18:14:19Z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