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7" r:id="rId3"/>
    <p:sldId id="256" r:id="rId4"/>
    <p:sldId id="257" r:id="rId5"/>
    <p:sldId id="260" r:id="rId6"/>
    <p:sldId id="263" r:id="rId7"/>
    <p:sldId id="261" r:id="rId8"/>
    <p:sldId id="262" r:id="rId9"/>
    <p:sldId id="265" r:id="rId10"/>
    <p:sldId id="268" r:id="rId11"/>
    <p:sldId id="264" r:id="rId12"/>
    <p:sldId id="266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44824"/>
            <a:ext cx="7077472" cy="216024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урок русского языка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приемами формирования читательской грамотности и креативного мышления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4725144"/>
            <a:ext cx="4176464" cy="175679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«Наречие как часть речи»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Бобух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Виктория Вячеславовна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2668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08" b="16594"/>
          <a:stretch/>
        </p:blipFill>
        <p:spPr>
          <a:xfrm>
            <a:off x="904585" y="1052736"/>
            <a:ext cx="7033235" cy="55697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280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24" y="1000937"/>
            <a:ext cx="8273826" cy="141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9080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оценка активности на уроке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74"/>
          <a:stretch/>
        </p:blipFill>
        <p:spPr>
          <a:xfrm>
            <a:off x="683569" y="1318081"/>
            <a:ext cx="7877418" cy="4559191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38486"/>
            <a:ext cx="8273826" cy="141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92202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88" y="1844824"/>
            <a:ext cx="7183807" cy="4039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5" y="133181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темы урока с приемами критического мышления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78" y="968008"/>
            <a:ext cx="8273826" cy="141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9429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445" y="116632"/>
            <a:ext cx="8229600" cy="94096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Креативное мышление на физкультминутке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715" y="1412777"/>
            <a:ext cx="3886843" cy="24896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743" y="4149080"/>
            <a:ext cx="3853223" cy="25442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92" y="4149080"/>
            <a:ext cx="3816424" cy="25442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76" y="1323040"/>
            <a:ext cx="3869096" cy="2579398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59" y="971811"/>
            <a:ext cx="8273826" cy="141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4113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Креативное домашнее задание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Нарисовать рекламный плакат для наречия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607916"/>
            <a:ext cx="7107212" cy="483068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19672" y="5515271"/>
            <a:ext cx="59766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Наречие – это… 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Выноска-облако 5"/>
          <p:cNvSpPr/>
          <p:nvPr/>
        </p:nvSpPr>
        <p:spPr>
          <a:xfrm rot="20022860">
            <a:off x="1842407" y="2477109"/>
            <a:ext cx="1606757" cy="730686"/>
          </a:xfrm>
          <a:prstGeom prst="cloudCallout">
            <a:avLst>
              <a:gd name="adj1" fmla="val 1028"/>
              <a:gd name="adj2" fmla="val 17501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ыноска-облако 6"/>
          <p:cNvSpPr/>
          <p:nvPr/>
        </p:nvSpPr>
        <p:spPr>
          <a:xfrm rot="20802568">
            <a:off x="6007995" y="2702663"/>
            <a:ext cx="1520498" cy="767370"/>
          </a:xfrm>
          <a:prstGeom prst="cloudCallout">
            <a:avLst>
              <a:gd name="adj1" fmla="val -83793"/>
              <a:gd name="adj2" fmla="val -672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19982273">
            <a:off x="1938750" y="2431931"/>
            <a:ext cx="153148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Где?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0662470">
            <a:off x="5902982" y="2658348"/>
            <a:ext cx="173052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Куда?</a:t>
            </a: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38486"/>
            <a:ext cx="8273826" cy="141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32387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41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10189" y="0"/>
            <a:ext cx="52338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Отзывы гостей</a:t>
            </a:r>
            <a:endParaRPr lang="ru-RU" sz="4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74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21" y="8434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толстых и «тонких вопросов»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47" r="19994"/>
          <a:stretch/>
        </p:blipFill>
        <p:spPr bwMode="auto">
          <a:xfrm>
            <a:off x="5364088" y="1556792"/>
            <a:ext cx="3420244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326833"/>
              </p:ext>
            </p:extLst>
          </p:nvPr>
        </p:nvGraphicFramePr>
        <p:xfrm>
          <a:off x="323528" y="1503960"/>
          <a:ext cx="4824000" cy="4877368"/>
        </p:xfrm>
        <a:graphic>
          <a:graphicData uri="http://schemas.openxmlformats.org/drawingml/2006/table">
            <a:tbl>
              <a:tblPr/>
              <a:tblGrid>
                <a:gridCol w="2124000"/>
                <a:gridCol w="2700000"/>
              </a:tblGrid>
              <a:tr h="389365"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  <a:latin typeface="Times New Roman"/>
                        </a:rPr>
                        <a:t>«Тонкие» вопросы</a:t>
                      </a:r>
                      <a:endParaRPr lang="ru-RU" sz="1800" dirty="0">
                        <a:effectLst/>
                      </a:endParaRP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effectLst/>
                          <a:latin typeface="Times New Roman"/>
                        </a:rPr>
                        <a:t>«Толстые» вопросы</a:t>
                      </a:r>
                      <a:endParaRPr lang="ru-RU" sz="1800">
                        <a:effectLst/>
                      </a:endParaRP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488003"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  <a:latin typeface="Times New Roman"/>
                        </a:rPr>
                        <a:t>Кто?</a:t>
                      </a:r>
                      <a:endParaRPr lang="ru-RU" sz="1800" dirty="0">
                        <a:effectLst/>
                      </a:endParaRPr>
                    </a:p>
                    <a:p>
                      <a:r>
                        <a:rPr lang="ru-RU" sz="1800" dirty="0">
                          <a:effectLst/>
                          <a:latin typeface="Times New Roman"/>
                        </a:rPr>
                        <a:t>Что?</a:t>
                      </a:r>
                      <a:endParaRPr lang="ru-RU" sz="1800" dirty="0">
                        <a:effectLst/>
                      </a:endParaRPr>
                    </a:p>
                    <a:p>
                      <a:r>
                        <a:rPr lang="ru-RU" sz="1800" dirty="0">
                          <a:effectLst/>
                          <a:latin typeface="Times New Roman"/>
                        </a:rPr>
                        <a:t>Когда?</a:t>
                      </a:r>
                      <a:endParaRPr lang="ru-RU" sz="1800" dirty="0">
                        <a:effectLst/>
                      </a:endParaRPr>
                    </a:p>
                    <a:p>
                      <a:r>
                        <a:rPr lang="ru-RU" sz="1800" dirty="0">
                          <a:effectLst/>
                          <a:latin typeface="Times New Roman"/>
                        </a:rPr>
                        <a:t>Может…?</a:t>
                      </a:r>
                      <a:endParaRPr lang="ru-RU" sz="1800" dirty="0">
                        <a:effectLst/>
                      </a:endParaRPr>
                    </a:p>
                    <a:p>
                      <a:r>
                        <a:rPr lang="ru-RU" sz="1800" dirty="0">
                          <a:effectLst/>
                          <a:latin typeface="Times New Roman"/>
                        </a:rPr>
                        <a:t>Будет…?</a:t>
                      </a:r>
                      <a:endParaRPr lang="ru-RU" sz="1800" dirty="0">
                        <a:effectLst/>
                      </a:endParaRPr>
                    </a:p>
                    <a:p>
                      <a:r>
                        <a:rPr lang="ru-RU" sz="1800" dirty="0">
                          <a:effectLst/>
                          <a:latin typeface="Times New Roman"/>
                        </a:rPr>
                        <a:t>Мог ли…?</a:t>
                      </a:r>
                      <a:endParaRPr lang="ru-RU" sz="1800" dirty="0">
                        <a:effectLst/>
                      </a:endParaRPr>
                    </a:p>
                    <a:p>
                      <a:r>
                        <a:rPr lang="ru-RU" sz="1800" dirty="0">
                          <a:effectLst/>
                          <a:latin typeface="Times New Roman"/>
                        </a:rPr>
                        <a:t>Как звать…?</a:t>
                      </a:r>
                      <a:endParaRPr lang="ru-RU" sz="1800" dirty="0">
                        <a:effectLst/>
                      </a:endParaRPr>
                    </a:p>
                    <a:p>
                      <a:r>
                        <a:rPr lang="ru-RU" sz="1800" dirty="0">
                          <a:effectLst/>
                          <a:latin typeface="Times New Roman"/>
                        </a:rPr>
                        <a:t>Было ли…?</a:t>
                      </a:r>
                      <a:endParaRPr lang="ru-RU" sz="1800" dirty="0">
                        <a:effectLst/>
                      </a:endParaRPr>
                    </a:p>
                    <a:p>
                      <a:r>
                        <a:rPr lang="ru-RU" sz="1800" dirty="0">
                          <a:effectLst/>
                          <a:latin typeface="Times New Roman"/>
                        </a:rPr>
                        <a:t>Согласны ли вы…?</a:t>
                      </a:r>
                      <a:endParaRPr lang="ru-RU" sz="1800" dirty="0">
                        <a:effectLst/>
                      </a:endParaRPr>
                    </a:p>
                    <a:p>
                      <a:r>
                        <a:rPr lang="ru-RU" sz="1800" dirty="0">
                          <a:effectLst/>
                          <a:latin typeface="Times New Roman"/>
                        </a:rPr>
                        <a:t>Верно ли?</a:t>
                      </a:r>
                      <a:endParaRPr lang="ru-RU" sz="1800" dirty="0">
                        <a:effectLst/>
                      </a:endParaRPr>
                    </a:p>
                    <a:p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  <a:latin typeface="Times New Roman"/>
                        </a:rPr>
                        <a:t>Дайте три объяснения, почему… ?</a:t>
                      </a:r>
                      <a:endParaRPr lang="ru-RU" sz="1800" dirty="0">
                        <a:effectLst/>
                      </a:endParaRPr>
                    </a:p>
                    <a:p>
                      <a:r>
                        <a:rPr lang="ru-RU" sz="1800" dirty="0">
                          <a:effectLst/>
                          <a:latin typeface="Times New Roman"/>
                        </a:rPr>
                        <a:t>Объясните, почему… ?</a:t>
                      </a:r>
                      <a:endParaRPr lang="ru-RU" sz="1800" dirty="0">
                        <a:effectLst/>
                      </a:endParaRPr>
                    </a:p>
                    <a:p>
                      <a:r>
                        <a:rPr lang="ru-RU" sz="1800" dirty="0">
                          <a:effectLst/>
                          <a:latin typeface="Times New Roman"/>
                        </a:rPr>
                        <a:t>Почему вы думаете… ?</a:t>
                      </a:r>
                      <a:endParaRPr lang="ru-RU" sz="1800" dirty="0">
                        <a:effectLst/>
                      </a:endParaRPr>
                    </a:p>
                    <a:p>
                      <a:r>
                        <a:rPr lang="ru-RU" sz="1800" dirty="0">
                          <a:effectLst/>
                          <a:latin typeface="Times New Roman"/>
                        </a:rPr>
                        <a:t>Почему вы считаете… ?</a:t>
                      </a:r>
                      <a:endParaRPr lang="ru-RU" sz="1800" dirty="0">
                        <a:effectLst/>
                      </a:endParaRPr>
                    </a:p>
                    <a:p>
                      <a:r>
                        <a:rPr lang="ru-RU" sz="1800" dirty="0">
                          <a:effectLst/>
                          <a:latin typeface="Times New Roman"/>
                        </a:rPr>
                        <a:t>В чём различие… ?</a:t>
                      </a:r>
                      <a:endParaRPr lang="ru-RU" sz="1800" dirty="0">
                        <a:effectLst/>
                      </a:endParaRPr>
                    </a:p>
                    <a:p>
                      <a:r>
                        <a:rPr lang="ru-RU" sz="1800" dirty="0">
                          <a:effectLst/>
                          <a:latin typeface="Times New Roman"/>
                        </a:rPr>
                        <a:t>Предположите, что будет, если… ?</a:t>
                      </a:r>
                      <a:endParaRPr lang="ru-RU" sz="1800" dirty="0">
                        <a:effectLst/>
                      </a:endParaRPr>
                    </a:p>
                    <a:p>
                      <a:r>
                        <a:rPr lang="ru-RU" sz="1800" dirty="0">
                          <a:effectLst/>
                          <a:latin typeface="Times New Roman"/>
                        </a:rPr>
                        <a:t>Что, если… ?</a:t>
                      </a:r>
                      <a:endParaRPr lang="ru-RU" sz="1800" dirty="0">
                        <a:effectLst/>
                      </a:endParaRPr>
                    </a:p>
                    <a:p>
                      <a:r>
                        <a:rPr lang="ru-RU" sz="1800" dirty="0">
                          <a:effectLst/>
                          <a:latin typeface="Times New Roman"/>
                        </a:rPr>
                        <a:t>Может… ?</a:t>
                      </a:r>
                      <a:endParaRPr lang="ru-RU" sz="1800" dirty="0">
                        <a:effectLst/>
                      </a:endParaRPr>
                    </a:p>
                    <a:p>
                      <a:r>
                        <a:rPr lang="ru-RU" sz="1800" dirty="0">
                          <a:effectLst/>
                          <a:latin typeface="Times New Roman"/>
                        </a:rPr>
                        <a:t>Будет… ?</a:t>
                      </a:r>
                      <a:endParaRPr lang="ru-RU" sz="1800" dirty="0">
                        <a:effectLst/>
                      </a:endParaRPr>
                    </a:p>
                    <a:p>
                      <a:r>
                        <a:rPr lang="ru-RU" sz="1800" dirty="0">
                          <a:effectLst/>
                          <a:latin typeface="Times New Roman"/>
                        </a:rPr>
                        <a:t>Мог ли… ?</a:t>
                      </a:r>
                      <a:endParaRPr lang="ru-RU" sz="1800" dirty="0">
                        <a:effectLst/>
                      </a:endParaRPr>
                    </a:p>
                    <a:p>
                      <a:r>
                        <a:rPr lang="ru-RU" sz="1800" dirty="0">
                          <a:effectLst/>
                          <a:latin typeface="Times New Roman"/>
                        </a:rPr>
                        <a:t>Согласны ли вы… ?</a:t>
                      </a:r>
                      <a:endParaRPr lang="ru-RU" sz="1800" dirty="0">
                        <a:effectLst/>
                      </a:endParaRPr>
                    </a:p>
                    <a:p>
                      <a:r>
                        <a:rPr lang="ru-RU" sz="1800" dirty="0">
                          <a:effectLst/>
                          <a:latin typeface="Times New Roman"/>
                        </a:rPr>
                        <a:t>Верно ли… ?</a:t>
                      </a:r>
                      <a:endParaRPr lang="ru-RU" sz="1800" dirty="0">
                        <a:effectLst/>
                      </a:endParaRPr>
                    </a:p>
                    <a:p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cxnSp>
        <p:nvCxnSpPr>
          <p:cNvPr id="14" name="Прямая соединительная линия 13"/>
          <p:cNvCxnSpPr/>
          <p:nvPr/>
        </p:nvCxnSpPr>
        <p:spPr>
          <a:xfrm>
            <a:off x="539552" y="1124744"/>
            <a:ext cx="8064896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843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8" y="188640"/>
            <a:ext cx="4614217" cy="65253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53705"/>
            <a:ext cx="4302611" cy="6084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926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2220"/>
            <a:ext cx="4728979" cy="66876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635" y="869810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Текстовыделитель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1997" y="3299563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«Лингвистическая сказка»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21" y="4653136"/>
            <a:ext cx="3532410" cy="18656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98256">
            <a:off x="1118895" y="1129293"/>
            <a:ext cx="2775214" cy="2775214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81996" y="1708111"/>
            <a:ext cx="3561433" cy="123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16958" y="4108785"/>
            <a:ext cx="3532690" cy="12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2097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/>
          <a:stretch/>
        </p:blipFill>
        <p:spPr>
          <a:xfrm>
            <a:off x="683568" y="644217"/>
            <a:ext cx="7704856" cy="5637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867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72376"/>
          <a:stretch/>
        </p:blipFill>
        <p:spPr>
          <a:xfrm>
            <a:off x="755576" y="1628800"/>
            <a:ext cx="7992888" cy="3628999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38486"/>
            <a:ext cx="8273826" cy="141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801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41"/>
          <a:stretch/>
        </p:blipFill>
        <p:spPr>
          <a:xfrm>
            <a:off x="2915816" y="34032"/>
            <a:ext cx="5953115" cy="66726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548680"/>
            <a:ext cx="2736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«Реставратор»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51520" y="1502785"/>
            <a:ext cx="2577149" cy="178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5260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96"/>
          <a:stretch/>
        </p:blipFill>
        <p:spPr>
          <a:xfrm>
            <a:off x="467544" y="1654534"/>
            <a:ext cx="8280920" cy="50148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544" y="422842"/>
            <a:ext cx="7704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«Интерпретация»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38486"/>
            <a:ext cx="8273826" cy="141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063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554" b="25640"/>
          <a:stretch/>
        </p:blipFill>
        <p:spPr>
          <a:xfrm>
            <a:off x="5292080" y="-4613"/>
            <a:ext cx="3312368" cy="6862613"/>
          </a:xfrm>
        </p:spPr>
      </p:pic>
      <p:sp>
        <p:nvSpPr>
          <p:cNvPr id="5" name="TextBox 4"/>
          <p:cNvSpPr txBox="1"/>
          <p:nvPr/>
        </p:nvSpPr>
        <p:spPr>
          <a:xfrm>
            <a:off x="827584" y="1418055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Прием «Поиск»</a:t>
            </a:r>
            <a:endParaRPr lang="ru-RU" sz="36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04318" y="2010458"/>
            <a:ext cx="3889207" cy="134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1141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176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Открытый урок русского языка с приемами формирования читательской грамотности и креативного мышления</vt:lpstr>
      <vt:lpstr>Прием толстых и «тонких вопросов»</vt:lpstr>
      <vt:lpstr>Презентация PowerPoint</vt:lpstr>
      <vt:lpstr>Презентация PowerPoint</vt:lpstr>
      <vt:lpstr>Презентация PowerPoint</vt:lpstr>
      <vt:lpstr>Прием «Синквейн»</vt:lpstr>
      <vt:lpstr>Презентация PowerPoint</vt:lpstr>
      <vt:lpstr>Презентация PowerPoint</vt:lpstr>
      <vt:lpstr>Презентация PowerPoint</vt:lpstr>
      <vt:lpstr>Рефлексия</vt:lpstr>
      <vt:lpstr>Групповая оценка активности на уроке</vt:lpstr>
      <vt:lpstr>Презентация PowerPoint</vt:lpstr>
      <vt:lpstr>Креативное мышление на физкультминутке</vt:lpstr>
      <vt:lpstr>Креативное домашнее задание Нарисовать рекламный плакат для наречия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русского языка с приемами формирования читательской грамотности и креативного мышления</dc:title>
  <dc:creator>Экзамен</dc:creator>
  <cp:lastModifiedBy>Экзамен</cp:lastModifiedBy>
  <cp:revision>14</cp:revision>
  <dcterms:created xsi:type="dcterms:W3CDTF">2022-12-15T08:50:35Z</dcterms:created>
  <dcterms:modified xsi:type="dcterms:W3CDTF">2023-11-10T06:54:53Z</dcterms:modified>
</cp:coreProperties>
</file>