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DB66A4-7563-4817-9D22-B39C41DCB7EF}" v="419" dt="2023-11-09T17:43:53.961"/>
    <p1510:client id="{F61BF967-F1F9-45A3-85A2-B5BB5A67C56E}" v="73" dt="2023-11-13T21:12:47.529"/>
    <p1510:client id="{F99C7865-2EAC-44E6-B8E2-10046461724A}" v="1" dt="2023-11-13T20:41:47.6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89" d="100"/>
          <a:sy n="89" d="100"/>
        </p:scale>
        <p:origin x="8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13.11.2023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13.11.2023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13.11.2023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2FFB779-270B-4192-84BA-A697F48306DC}" type="datetimeFigureOut">
              <a:rPr lang="ru-RU" smtClean="0"/>
              <a:t>13.11.2023</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1794379" y="3084760"/>
            <a:ext cx="6858000" cy="854869"/>
          </a:xfrm>
        </p:spPr>
        <p:txBody>
          <a:bodyPr vert="horz" lIns="68580" tIns="34290" rIns="68580" bIns="34290" rtlCol="0" anchor="t">
            <a:normAutofit/>
          </a:bodyPr>
          <a:lstStyle/>
          <a:p>
            <a:r>
              <a:rPr lang="ru-RU" sz="4500" dirty="0">
                <a:latin typeface="Calibri Light"/>
                <a:ea typeface="Calibri Light"/>
                <a:cs typeface="Calibri Light"/>
              </a:rPr>
              <a:t>The </a:t>
            </a:r>
            <a:r>
              <a:rPr lang="ru-RU" sz="4500" dirty="0" err="1">
                <a:latin typeface="Calibri Light"/>
                <a:ea typeface="Calibri Light"/>
                <a:cs typeface="Calibri Light"/>
              </a:rPr>
              <a:t>Last</a:t>
            </a:r>
            <a:r>
              <a:rPr lang="ru-RU" sz="4500" dirty="0">
                <a:latin typeface="Calibri Light"/>
                <a:ea typeface="Calibri Light"/>
                <a:cs typeface="Calibri Light"/>
              </a:rPr>
              <a:t> </a:t>
            </a:r>
            <a:r>
              <a:rPr lang="ru-RU" sz="4500" dirty="0" err="1">
                <a:latin typeface="Calibri Light"/>
                <a:ea typeface="Calibri Light"/>
                <a:cs typeface="Calibri Light"/>
              </a:rPr>
              <a:t>Tsar</a:t>
            </a:r>
            <a:r>
              <a:rPr lang="ru-RU" sz="4500" dirty="0">
                <a:latin typeface="Calibri Light"/>
                <a:ea typeface="Calibri Light"/>
                <a:cs typeface="Calibri Light"/>
              </a:rPr>
              <a:t> </a:t>
            </a:r>
            <a:r>
              <a:rPr lang="ru-RU" sz="4500" dirty="0" err="1">
                <a:latin typeface="Calibri Light"/>
                <a:ea typeface="Calibri Light"/>
                <a:cs typeface="Calibri Light"/>
              </a:rPr>
              <a:t>of</a:t>
            </a:r>
            <a:r>
              <a:rPr lang="ru-RU" sz="4500" dirty="0">
                <a:latin typeface="Calibri Light"/>
                <a:ea typeface="Calibri Light"/>
                <a:cs typeface="Calibri Light"/>
              </a:rPr>
              <a:t> Russia</a:t>
            </a:r>
          </a:p>
          <a:p>
            <a:endParaRPr lang="ru-RU" dirty="0">
              <a:ea typeface="Calibri"/>
              <a:cs typeface="Calibri"/>
            </a:endParaRPr>
          </a:p>
        </p:txBody>
      </p:sp>
      <p:sp>
        <p:nvSpPr>
          <p:cNvPr id="4" name="TextBox 3">
            <a:extLst>
              <a:ext uri="{FF2B5EF4-FFF2-40B4-BE49-F238E27FC236}">
                <a16:creationId xmlns:a16="http://schemas.microsoft.com/office/drawing/2014/main" id="{914746FB-9213-D7B6-6C56-430370E13EC3}"/>
              </a:ext>
            </a:extLst>
          </p:cNvPr>
          <p:cNvSpPr txBox="1"/>
          <p:nvPr/>
        </p:nvSpPr>
        <p:spPr>
          <a:xfrm>
            <a:off x="2809231" y="2430805"/>
            <a:ext cx="231689" cy="1254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a:endParaRPr lang="ru-RU" sz="1350"/>
          </a:p>
        </p:txBody>
      </p:sp>
      <p:sp>
        <p:nvSpPr>
          <p:cNvPr id="5" name="TextBox 4">
            <a:extLst>
              <a:ext uri="{FF2B5EF4-FFF2-40B4-BE49-F238E27FC236}">
                <a16:creationId xmlns:a16="http://schemas.microsoft.com/office/drawing/2014/main" id="{D73F514F-A6E9-9D6F-2C17-C40785ACB7E5}"/>
              </a:ext>
            </a:extLst>
          </p:cNvPr>
          <p:cNvSpPr txBox="1"/>
          <p:nvPr/>
        </p:nvSpPr>
        <p:spPr>
          <a:xfrm>
            <a:off x="1799454" y="4010797"/>
            <a:ext cx="644868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3600" b="1" i="1" dirty="0" err="1">
                <a:latin typeface="Arial"/>
                <a:ea typeface="Calibri"/>
                <a:cs typeface="Arial"/>
              </a:rPr>
              <a:t>Years</a:t>
            </a:r>
            <a:r>
              <a:rPr lang="ru-RU" sz="3600" b="1" i="1" dirty="0">
                <a:latin typeface="Arial"/>
                <a:ea typeface="Calibri"/>
                <a:cs typeface="Arial"/>
              </a:rPr>
              <a:t> </a:t>
            </a:r>
            <a:r>
              <a:rPr lang="ru-RU" sz="3600" b="1" i="1" dirty="0" err="1">
                <a:latin typeface="Arial"/>
                <a:ea typeface="Calibri"/>
                <a:cs typeface="Arial"/>
              </a:rPr>
              <a:t>of</a:t>
            </a:r>
            <a:r>
              <a:rPr lang="ru-RU" sz="3600" b="1" i="1" dirty="0">
                <a:latin typeface="Arial"/>
                <a:ea typeface="Calibri"/>
                <a:cs typeface="Arial"/>
              </a:rPr>
              <a:t> </a:t>
            </a:r>
            <a:r>
              <a:rPr lang="ru-RU" sz="3600" b="1" i="1" dirty="0" err="1">
                <a:latin typeface="Arial"/>
                <a:ea typeface="Calibri"/>
                <a:cs typeface="Arial"/>
              </a:rPr>
              <a:t>goverment</a:t>
            </a:r>
            <a:r>
              <a:rPr lang="ru-RU" sz="3600" b="1" i="1" dirty="0">
                <a:latin typeface="Arial"/>
                <a:ea typeface="Calibri"/>
                <a:cs typeface="Arial"/>
              </a:rPr>
              <a:t>:</a:t>
            </a:r>
            <a:r>
              <a:rPr lang="ru-RU" dirty="0">
                <a:latin typeface="Arial"/>
                <a:ea typeface="Calibri"/>
                <a:cs typeface="Arial"/>
              </a:rPr>
              <a:t> </a:t>
            </a:r>
            <a:endParaRPr lang="ru-RU" dirty="0">
              <a:ea typeface="Calibri" panose="020F0502020204030204"/>
              <a:cs typeface="Calibri" panose="020F0502020204030204"/>
            </a:endParaRPr>
          </a:p>
          <a:p>
            <a:pPr algn="ctr"/>
            <a:r>
              <a:rPr lang="ru-RU" u="sng" dirty="0">
                <a:ea typeface="Calibri"/>
                <a:cs typeface="Calibri"/>
              </a:rPr>
              <a:t>1894-1917</a:t>
            </a:r>
          </a:p>
        </p:txBody>
      </p:sp>
      <p:sp>
        <p:nvSpPr>
          <p:cNvPr id="6" name="TextBox 5">
            <a:extLst>
              <a:ext uri="{FF2B5EF4-FFF2-40B4-BE49-F238E27FC236}">
                <a16:creationId xmlns:a16="http://schemas.microsoft.com/office/drawing/2014/main" id="{DD283621-CC27-05FA-4A04-136C6DB14276}"/>
              </a:ext>
            </a:extLst>
          </p:cNvPr>
          <p:cNvSpPr txBox="1"/>
          <p:nvPr/>
        </p:nvSpPr>
        <p:spPr>
          <a:xfrm>
            <a:off x="1393680" y="5186146"/>
            <a:ext cx="7002162"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4000" b="1" dirty="0" err="1">
                <a:latin typeface="Arial"/>
                <a:cs typeface="Arial"/>
              </a:rPr>
              <a:t>Years</a:t>
            </a:r>
            <a:r>
              <a:rPr lang="ru-RU" sz="4000" b="1" dirty="0">
                <a:latin typeface="Arial"/>
                <a:cs typeface="Arial"/>
              </a:rPr>
              <a:t> </a:t>
            </a:r>
            <a:r>
              <a:rPr lang="ru-RU" sz="4000" b="1" dirty="0" err="1">
                <a:latin typeface="Arial"/>
                <a:cs typeface="Arial"/>
              </a:rPr>
              <a:t>of</a:t>
            </a:r>
            <a:r>
              <a:rPr lang="ru-RU" sz="4000" b="1" dirty="0">
                <a:latin typeface="Arial"/>
                <a:cs typeface="Arial"/>
              </a:rPr>
              <a:t> </a:t>
            </a:r>
            <a:r>
              <a:rPr lang="ru-RU" sz="4000" b="1" dirty="0" err="1">
                <a:latin typeface="Arial"/>
                <a:cs typeface="Arial"/>
              </a:rPr>
              <a:t>life</a:t>
            </a:r>
            <a:endParaRPr lang="ru-RU" sz="4000" b="1" dirty="0">
              <a:latin typeface="Arial"/>
              <a:cs typeface="Arial"/>
            </a:endParaRPr>
          </a:p>
          <a:p>
            <a:pPr algn="ctr"/>
            <a:r>
              <a:rPr lang="ru-RU" sz="2400" i="1" u="sng" dirty="0">
                <a:latin typeface="Arial"/>
                <a:ea typeface="Calibri"/>
                <a:cs typeface="Arial"/>
              </a:rPr>
              <a:t>1868-1918</a:t>
            </a:r>
          </a:p>
        </p:txBody>
      </p:sp>
      <p:pic>
        <p:nvPicPr>
          <p:cNvPr id="7" name="Рисунок 6" descr="Изображение выглядит как одежда, Человеческое лицо, человек, картина&#10;&#10;Автоматически созданное описание">
            <a:extLst>
              <a:ext uri="{FF2B5EF4-FFF2-40B4-BE49-F238E27FC236}">
                <a16:creationId xmlns:a16="http://schemas.microsoft.com/office/drawing/2014/main" id="{7A7E8B29-E668-9ABB-A7B9-97C1CA1ABB21}"/>
              </a:ext>
            </a:extLst>
          </p:cNvPr>
          <p:cNvPicPr>
            <a:picLocks noChangeAspect="1"/>
          </p:cNvPicPr>
          <p:nvPr/>
        </p:nvPicPr>
        <p:blipFill>
          <a:blip r:embed="rId2"/>
          <a:stretch>
            <a:fillRect/>
          </a:stretch>
        </p:blipFill>
        <p:spPr>
          <a:xfrm>
            <a:off x="3998383" y="802675"/>
            <a:ext cx="1723884" cy="2137720"/>
          </a:xfrm>
          <a:prstGeom prst="rect">
            <a:avLst/>
          </a:prstGeom>
        </p:spPr>
      </p:pic>
      <p:sp>
        <p:nvSpPr>
          <p:cNvPr id="2" name="Заголовок 1"/>
          <p:cNvSpPr>
            <a:spLocks noGrp="1"/>
          </p:cNvSpPr>
          <p:nvPr>
            <p:ph type="title"/>
          </p:nvPr>
        </p:nvSpPr>
        <p:spPr>
          <a:xfrm>
            <a:off x="1081731" y="-139441"/>
            <a:ext cx="7886700" cy="1325563"/>
          </a:xfrm>
        </p:spPr>
        <p:txBody>
          <a:bodyPr vert="horz" lIns="68580" tIns="34290" rIns="68580" bIns="34290" rtlCol="0" anchor="ctr">
            <a:normAutofit/>
          </a:bodyPr>
          <a:lstStyle/>
          <a:p>
            <a:pPr algn="ctr"/>
            <a:r>
              <a:rPr lang="ru-RU" sz="4500" err="1">
                <a:ea typeface="+mj-lt"/>
                <a:cs typeface="+mj-lt"/>
              </a:rPr>
              <a:t>Nicholas</a:t>
            </a:r>
            <a:r>
              <a:rPr lang="ru-RU" sz="4500" dirty="0">
                <a:ea typeface="+mj-lt"/>
                <a:cs typeface="+mj-lt"/>
              </a:rPr>
              <a:t> II  </a:t>
            </a:r>
            <a:endParaRPr lang="ru-RU" sz="4500" dirty="0">
              <a:ea typeface="Calibri Light" panose="020F0302020204030204"/>
              <a:cs typeface="Calibri Light" panose="020F0302020204030204"/>
            </a:endParaRPr>
          </a:p>
        </p:txBody>
      </p:sp>
    </p:spTree>
    <p:extLst>
      <p:ext uri="{BB962C8B-B14F-4D97-AF65-F5344CB8AC3E}">
        <p14:creationId xmlns:p14="http://schemas.microsoft.com/office/powerpoint/2010/main" val="135165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Человеческое лицо, одежда, человек, портрет&#10;&#10;Автоматически созданное описание">
            <a:extLst>
              <a:ext uri="{FF2B5EF4-FFF2-40B4-BE49-F238E27FC236}">
                <a16:creationId xmlns:a16="http://schemas.microsoft.com/office/drawing/2014/main" id="{1D140934-EC15-E35D-9796-1381C4621BF8}"/>
              </a:ext>
            </a:extLst>
          </p:cNvPr>
          <p:cNvPicPr>
            <a:picLocks noChangeAspect="1"/>
          </p:cNvPicPr>
          <p:nvPr/>
        </p:nvPicPr>
        <p:blipFill rotWithShape="1">
          <a:blip r:embed="rId2"/>
          <a:srcRect r="2" b="17022"/>
          <a:stretch/>
        </p:blipFill>
        <p:spPr>
          <a:xfrm>
            <a:off x="20" y="10"/>
            <a:ext cx="7252212" cy="6857990"/>
          </a:xfrm>
          <a:prstGeom prst="rect">
            <a:avLst/>
          </a:prstGeom>
        </p:spPr>
      </p:pic>
      <p:sp>
        <p:nvSpPr>
          <p:cNvPr id="19"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3F075D89-A9FD-3C9F-95A6-2B22118AD710}"/>
              </a:ext>
            </a:extLst>
          </p:cNvPr>
          <p:cNvSpPr txBox="1"/>
          <p:nvPr/>
        </p:nvSpPr>
        <p:spPr>
          <a:xfrm>
            <a:off x="5648707" y="2434201"/>
            <a:ext cx="2866642" cy="3742762"/>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indent="-228600">
              <a:lnSpc>
                <a:spcPct val="90000"/>
              </a:lnSpc>
              <a:spcAft>
                <a:spcPts val="600"/>
              </a:spcAft>
              <a:buFont typeface="Arial" panose="020B0604020202020204" pitchFamily="34" charset="0"/>
              <a:buChar char="•"/>
            </a:pPr>
            <a:r>
              <a:rPr lang="en-US" sz="1700" dirty="0"/>
              <a:t>Today, I am going to present a report on the </a:t>
            </a:r>
            <a:r>
              <a:rPr lang="en-US" sz="1700" i="1" u="sng" dirty="0"/>
              <a:t>life and reign</a:t>
            </a:r>
            <a:r>
              <a:rPr lang="en-US" sz="1700" dirty="0"/>
              <a:t> of </a:t>
            </a:r>
            <a:r>
              <a:rPr lang="en-US" sz="1700" b="1" dirty="0"/>
              <a:t>Nicholas II</a:t>
            </a:r>
            <a:r>
              <a:rPr lang="en-US" sz="1700" dirty="0"/>
              <a:t>, the last Tsar of Russia. Nicholas II's rule marked the end of a 300-year-long Romanov dynasty and had significant consequences that shaped the course of Russian history. Let's delve into his life and explore the key events that defined his reign.</a:t>
            </a:r>
          </a:p>
        </p:txBody>
      </p:sp>
    </p:spTree>
    <p:extLst>
      <p:ext uri="{BB962C8B-B14F-4D97-AF65-F5344CB8AC3E}">
        <p14:creationId xmlns:p14="http://schemas.microsoft.com/office/powerpoint/2010/main" val="2956542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3" descr="Изображение выглядит как Человеческое лицо, одежда, портрет, человек&#10;&#10;Автоматически созданное описание">
            <a:extLst>
              <a:ext uri="{FF2B5EF4-FFF2-40B4-BE49-F238E27FC236}">
                <a16:creationId xmlns:a16="http://schemas.microsoft.com/office/drawing/2014/main" id="{BD37CA2B-9782-13D2-AB04-A5FF3CE16EF7}"/>
              </a:ext>
            </a:extLst>
          </p:cNvPr>
          <p:cNvPicPr>
            <a:picLocks noChangeAspect="1"/>
          </p:cNvPicPr>
          <p:nvPr/>
        </p:nvPicPr>
        <p:blipFill rotWithShape="1">
          <a:blip r:embed="rId2"/>
          <a:srcRect l="5118" r="15367" b="-1"/>
          <a:stretch/>
        </p:blipFill>
        <p:spPr>
          <a:xfrm>
            <a:off x="3076684" y="10"/>
            <a:ext cx="6232072" cy="6857990"/>
          </a:xfrm>
          <a:custGeom>
            <a:avLst/>
            <a:gdLst/>
            <a:ahLst/>
            <a:cxnLst/>
            <a:rect l="l" t="t" r="r" b="b"/>
            <a:pathLst>
              <a:path w="12192000" h="6858000">
                <a:moveTo>
                  <a:pt x="0" y="0"/>
                </a:moveTo>
                <a:lnTo>
                  <a:pt x="12192000" y="0"/>
                </a:lnTo>
                <a:lnTo>
                  <a:pt x="12192000" y="6858000"/>
                </a:lnTo>
                <a:lnTo>
                  <a:pt x="0" y="6858000"/>
                </a:lnTo>
                <a:close/>
              </a:path>
            </a:pathLst>
          </a:custGeom>
        </p:spPr>
      </p:pic>
      <p:grpSp>
        <p:nvGrpSpPr>
          <p:cNvPr id="10" name="Group 9">
            <a:extLst>
              <a:ext uri="{FF2B5EF4-FFF2-40B4-BE49-F238E27FC236}">
                <a16:creationId xmlns:a16="http://schemas.microsoft.com/office/drawing/2014/main" id="{63737881-458F-40AD-B72B-B57D267DC4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3436144" cy="6858002"/>
            <a:chOff x="-2" y="-1"/>
            <a:chExt cx="4581527" cy="6858002"/>
          </a:xfrm>
          <a:effectLst>
            <a:outerShdw blurRad="381000" dist="50800" algn="ctr" rotWithShape="0">
              <a:srgbClr val="000000">
                <a:alpha val="10000"/>
              </a:srgbClr>
            </a:outerShdw>
          </a:effectLst>
        </p:grpSpPr>
        <p:sp>
          <p:nvSpPr>
            <p:cNvPr id="11" name="Freeform: Shape 10">
              <a:extLst>
                <a:ext uri="{FF2B5EF4-FFF2-40B4-BE49-F238E27FC236}">
                  <a16:creationId xmlns:a16="http://schemas.microsoft.com/office/drawing/2014/main" id="{C2967126-346F-41EA-982D-63D8EBB60D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1BCD9601-1F44-4E40-998C-1B256DAE946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3" name="Group 12">
                <a:extLst>
                  <a:ext uri="{FF2B5EF4-FFF2-40B4-BE49-F238E27FC236}">
                    <a16:creationId xmlns:a16="http://schemas.microsoft.com/office/drawing/2014/main" id="{1A1CA4E9-12FA-47EB-8471-25E8D55152C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7" name="Freeform: Shape 16">
                  <a:extLst>
                    <a:ext uri="{FF2B5EF4-FFF2-40B4-BE49-F238E27FC236}">
                      <a16:creationId xmlns:a16="http://schemas.microsoft.com/office/drawing/2014/main" id="{E13A9BF0-334C-4457-A635-9CA4877EA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FF05821A-8598-44E4-A18C-538D5331E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8A4ECC81-E17F-4F87-9A0B-398363A864A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3">
                  <a:alphaModFix amt="57000"/>
                </a:blip>
                <a:tile tx="0" ty="0" sx="100000" sy="100000" flip="none" algn="tl"/>
              </a:blipFill>
              <a:effectLst/>
            </p:grpSpPr>
            <p:sp>
              <p:nvSpPr>
                <p:cNvPr id="15" name="Freeform: Shape 14">
                  <a:extLst>
                    <a:ext uri="{FF2B5EF4-FFF2-40B4-BE49-F238E27FC236}">
                      <a16:creationId xmlns:a16="http://schemas.microsoft.com/office/drawing/2014/main" id="{1FBBD7D8-A895-40D0-A53D-DEDF495B2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BA602493-BC70-48CF-BDBA-88A866227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5" name="TextBox 4">
            <a:extLst>
              <a:ext uri="{FF2B5EF4-FFF2-40B4-BE49-F238E27FC236}">
                <a16:creationId xmlns:a16="http://schemas.microsoft.com/office/drawing/2014/main" id="{4AB53BE8-5334-375C-D51B-941E4527401A}"/>
              </a:ext>
            </a:extLst>
          </p:cNvPr>
          <p:cNvSpPr txBox="1"/>
          <p:nvPr/>
        </p:nvSpPr>
        <p:spPr>
          <a:xfrm>
            <a:off x="146735" y="553480"/>
            <a:ext cx="2520263"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af-ZA" b="1" err="1">
                <a:solidFill>
                  <a:schemeClr val="bg1"/>
                </a:solidFill>
              </a:rPr>
              <a:t>Early</a:t>
            </a:r>
            <a:r>
              <a:rPr lang="af-ZA" b="1" dirty="0">
                <a:solidFill>
                  <a:schemeClr val="bg1"/>
                </a:solidFill>
              </a:rPr>
              <a:t> </a:t>
            </a:r>
            <a:r>
              <a:rPr lang="af-ZA" b="1" err="1">
                <a:solidFill>
                  <a:schemeClr val="bg1"/>
                </a:solidFill>
              </a:rPr>
              <a:t>Life</a:t>
            </a:r>
            <a:r>
              <a:rPr lang="af-ZA" b="1" dirty="0">
                <a:solidFill>
                  <a:schemeClr val="bg1"/>
                </a:solidFill>
              </a:rPr>
              <a:t> </a:t>
            </a:r>
            <a:r>
              <a:rPr lang="af-ZA" b="1" err="1">
                <a:solidFill>
                  <a:schemeClr val="bg1"/>
                </a:solidFill>
              </a:rPr>
              <a:t>and</a:t>
            </a:r>
            <a:r>
              <a:rPr lang="af-ZA" b="1" dirty="0">
                <a:solidFill>
                  <a:schemeClr val="bg1"/>
                </a:solidFill>
              </a:rPr>
              <a:t> </a:t>
            </a:r>
            <a:r>
              <a:rPr lang="af-ZA" b="1" err="1">
                <a:solidFill>
                  <a:schemeClr val="bg1"/>
                </a:solidFill>
              </a:rPr>
              <a:t>Ascension</a:t>
            </a:r>
            <a:r>
              <a:rPr lang="af-ZA" b="1" dirty="0">
                <a:solidFill>
                  <a:schemeClr val="bg1"/>
                </a:solidFill>
              </a:rPr>
              <a:t>:</a:t>
            </a:r>
            <a:endParaRPr lang="af-ZA" b="1">
              <a:solidFill>
                <a:schemeClr val="bg1"/>
              </a:solidFill>
              <a:ea typeface="Calibri"/>
              <a:cs typeface="Calibri"/>
            </a:endParaRPr>
          </a:p>
          <a:p>
            <a:r>
              <a:rPr lang="af-ZA" dirty="0">
                <a:solidFill>
                  <a:schemeClr val="bg1"/>
                </a:solidFill>
              </a:rPr>
              <a:t>Nicholas </a:t>
            </a:r>
            <a:r>
              <a:rPr lang="af-ZA" err="1">
                <a:solidFill>
                  <a:schemeClr val="bg1"/>
                </a:solidFill>
              </a:rPr>
              <a:t>Alexandrovich</a:t>
            </a:r>
            <a:r>
              <a:rPr lang="af-ZA" dirty="0">
                <a:solidFill>
                  <a:schemeClr val="bg1"/>
                </a:solidFill>
              </a:rPr>
              <a:t> </a:t>
            </a:r>
            <a:r>
              <a:rPr lang="af-ZA" err="1">
                <a:solidFill>
                  <a:schemeClr val="bg1"/>
                </a:solidFill>
              </a:rPr>
              <a:t>Romanov</a:t>
            </a:r>
            <a:r>
              <a:rPr lang="af-ZA" dirty="0">
                <a:solidFill>
                  <a:schemeClr val="bg1"/>
                </a:solidFill>
              </a:rPr>
              <a:t> was </a:t>
            </a:r>
            <a:r>
              <a:rPr lang="af-ZA" err="1">
                <a:solidFill>
                  <a:schemeClr val="bg1"/>
                </a:solidFill>
              </a:rPr>
              <a:t>born</a:t>
            </a:r>
            <a:r>
              <a:rPr lang="af-ZA" dirty="0">
                <a:solidFill>
                  <a:schemeClr val="bg1"/>
                </a:solidFill>
              </a:rPr>
              <a:t> </a:t>
            </a:r>
            <a:r>
              <a:rPr lang="af-ZA" err="1">
                <a:solidFill>
                  <a:schemeClr val="bg1"/>
                </a:solidFill>
              </a:rPr>
              <a:t>on</a:t>
            </a:r>
            <a:r>
              <a:rPr lang="af-ZA" dirty="0">
                <a:solidFill>
                  <a:schemeClr val="bg1"/>
                </a:solidFill>
              </a:rPr>
              <a:t> May 18, 1868, in </a:t>
            </a:r>
            <a:r>
              <a:rPr lang="af-ZA" err="1">
                <a:solidFill>
                  <a:schemeClr val="bg1"/>
                </a:solidFill>
              </a:rPr>
              <a:t>Tsarskoye</a:t>
            </a:r>
            <a:r>
              <a:rPr lang="af-ZA" dirty="0">
                <a:solidFill>
                  <a:schemeClr val="bg1"/>
                </a:solidFill>
              </a:rPr>
              <a:t> </a:t>
            </a:r>
            <a:r>
              <a:rPr lang="af-ZA" err="1">
                <a:solidFill>
                  <a:schemeClr val="bg1"/>
                </a:solidFill>
              </a:rPr>
              <a:t>Selo</a:t>
            </a:r>
            <a:r>
              <a:rPr lang="af-ZA" dirty="0">
                <a:solidFill>
                  <a:schemeClr val="bg1"/>
                </a:solidFill>
              </a:rPr>
              <a:t>, </a:t>
            </a:r>
            <a:r>
              <a:rPr lang="af-ZA" err="1">
                <a:solidFill>
                  <a:schemeClr val="bg1"/>
                </a:solidFill>
              </a:rPr>
              <a:t>Russia</a:t>
            </a:r>
            <a:r>
              <a:rPr lang="af-ZA" dirty="0">
                <a:solidFill>
                  <a:schemeClr val="bg1"/>
                </a:solidFill>
              </a:rPr>
              <a:t>, </a:t>
            </a:r>
            <a:r>
              <a:rPr lang="af-ZA" err="1">
                <a:solidFill>
                  <a:schemeClr val="bg1"/>
                </a:solidFill>
              </a:rPr>
              <a:t>into</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Romanov</a:t>
            </a:r>
            <a:r>
              <a:rPr lang="af-ZA" dirty="0">
                <a:solidFill>
                  <a:schemeClr val="bg1"/>
                </a:solidFill>
              </a:rPr>
              <a:t> </a:t>
            </a:r>
            <a:r>
              <a:rPr lang="af-ZA" err="1">
                <a:solidFill>
                  <a:schemeClr val="bg1"/>
                </a:solidFill>
              </a:rPr>
              <a:t>family</a:t>
            </a:r>
            <a:r>
              <a:rPr lang="af-ZA" dirty="0">
                <a:solidFill>
                  <a:schemeClr val="bg1"/>
                </a:solidFill>
              </a:rPr>
              <a:t>. </a:t>
            </a:r>
            <a:r>
              <a:rPr lang="af-ZA" i="1" u="sng" err="1">
                <a:solidFill>
                  <a:schemeClr val="bg1"/>
                </a:solidFill>
              </a:rPr>
              <a:t>His</a:t>
            </a:r>
            <a:r>
              <a:rPr lang="af-ZA" i="1" u="sng" dirty="0">
                <a:solidFill>
                  <a:schemeClr val="bg1"/>
                </a:solidFill>
              </a:rPr>
              <a:t> </a:t>
            </a:r>
            <a:r>
              <a:rPr lang="af-ZA" i="1" u="sng" err="1">
                <a:solidFill>
                  <a:schemeClr val="bg1"/>
                </a:solidFill>
              </a:rPr>
              <a:t>father</a:t>
            </a:r>
            <a:r>
              <a:rPr lang="af-ZA" i="1" u="sng" dirty="0">
                <a:solidFill>
                  <a:schemeClr val="bg1"/>
                </a:solidFill>
              </a:rPr>
              <a:t>, Alexander III</a:t>
            </a:r>
            <a:r>
              <a:rPr lang="af-ZA" dirty="0">
                <a:solidFill>
                  <a:schemeClr val="bg1"/>
                </a:solidFill>
              </a:rPr>
              <a:t>, was </a:t>
            </a:r>
            <a:r>
              <a:rPr lang="af-ZA" err="1">
                <a:solidFill>
                  <a:schemeClr val="bg1"/>
                </a:solidFill>
              </a:rPr>
              <a:t>the</a:t>
            </a:r>
            <a:r>
              <a:rPr lang="af-ZA" dirty="0">
                <a:solidFill>
                  <a:schemeClr val="bg1"/>
                </a:solidFill>
              </a:rPr>
              <a:t> </a:t>
            </a:r>
            <a:r>
              <a:rPr lang="af-ZA" err="1">
                <a:solidFill>
                  <a:schemeClr val="bg1"/>
                </a:solidFill>
              </a:rPr>
              <a:t>Tsar</a:t>
            </a:r>
            <a:r>
              <a:rPr lang="af-ZA" dirty="0">
                <a:solidFill>
                  <a:schemeClr val="bg1"/>
                </a:solidFill>
              </a:rPr>
              <a:t> </a:t>
            </a:r>
            <a:r>
              <a:rPr lang="af-ZA" err="1">
                <a:solidFill>
                  <a:schemeClr val="bg1"/>
                </a:solidFill>
              </a:rPr>
              <a:t>at</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time</a:t>
            </a:r>
            <a:r>
              <a:rPr lang="af-ZA" dirty="0">
                <a:solidFill>
                  <a:schemeClr val="bg1"/>
                </a:solidFill>
              </a:rPr>
              <a:t>. Nicholas </a:t>
            </a:r>
            <a:r>
              <a:rPr lang="af-ZA" err="1">
                <a:solidFill>
                  <a:schemeClr val="bg1"/>
                </a:solidFill>
              </a:rPr>
              <a:t>received</a:t>
            </a:r>
            <a:r>
              <a:rPr lang="af-ZA" dirty="0">
                <a:solidFill>
                  <a:schemeClr val="bg1"/>
                </a:solidFill>
              </a:rPr>
              <a:t> a private </a:t>
            </a:r>
            <a:r>
              <a:rPr lang="af-ZA" err="1">
                <a:solidFill>
                  <a:schemeClr val="bg1"/>
                </a:solidFill>
              </a:rPr>
              <a:t>education</a:t>
            </a:r>
            <a:r>
              <a:rPr lang="af-ZA" dirty="0">
                <a:solidFill>
                  <a:schemeClr val="bg1"/>
                </a:solidFill>
              </a:rPr>
              <a:t> </a:t>
            </a:r>
            <a:r>
              <a:rPr lang="af-ZA" err="1">
                <a:solidFill>
                  <a:schemeClr val="bg1"/>
                </a:solidFill>
              </a:rPr>
              <a:t>and</a:t>
            </a:r>
            <a:r>
              <a:rPr lang="af-ZA" dirty="0">
                <a:solidFill>
                  <a:schemeClr val="bg1"/>
                </a:solidFill>
              </a:rPr>
              <a:t> </a:t>
            </a:r>
            <a:r>
              <a:rPr lang="af-ZA" err="1">
                <a:solidFill>
                  <a:schemeClr val="bg1"/>
                </a:solidFill>
              </a:rPr>
              <a:t>grew</a:t>
            </a:r>
            <a:r>
              <a:rPr lang="af-ZA" dirty="0">
                <a:solidFill>
                  <a:schemeClr val="bg1"/>
                </a:solidFill>
              </a:rPr>
              <a:t> </a:t>
            </a:r>
            <a:r>
              <a:rPr lang="af-ZA" err="1">
                <a:solidFill>
                  <a:schemeClr val="bg1"/>
                </a:solidFill>
              </a:rPr>
              <a:t>up</a:t>
            </a:r>
            <a:r>
              <a:rPr lang="af-ZA" dirty="0">
                <a:solidFill>
                  <a:schemeClr val="bg1"/>
                </a:solidFill>
              </a:rPr>
              <a:t> </a:t>
            </a:r>
            <a:r>
              <a:rPr lang="af-ZA" err="1">
                <a:solidFill>
                  <a:schemeClr val="bg1"/>
                </a:solidFill>
              </a:rPr>
              <a:t>with</a:t>
            </a:r>
            <a:r>
              <a:rPr lang="af-ZA" dirty="0">
                <a:solidFill>
                  <a:schemeClr val="bg1"/>
                </a:solidFill>
              </a:rPr>
              <a:t> </a:t>
            </a:r>
            <a:r>
              <a:rPr lang="af-ZA" err="1">
                <a:solidFill>
                  <a:schemeClr val="bg1"/>
                </a:solidFill>
              </a:rPr>
              <a:t>conservative</a:t>
            </a:r>
            <a:r>
              <a:rPr lang="af-ZA" dirty="0">
                <a:solidFill>
                  <a:schemeClr val="bg1"/>
                </a:solidFill>
              </a:rPr>
              <a:t> </a:t>
            </a:r>
            <a:r>
              <a:rPr lang="af-ZA" err="1">
                <a:solidFill>
                  <a:schemeClr val="bg1"/>
                </a:solidFill>
              </a:rPr>
              <a:t>and</a:t>
            </a:r>
            <a:r>
              <a:rPr lang="af-ZA" dirty="0">
                <a:solidFill>
                  <a:schemeClr val="bg1"/>
                </a:solidFill>
              </a:rPr>
              <a:t> </a:t>
            </a:r>
            <a:r>
              <a:rPr lang="af-ZA" err="1">
                <a:solidFill>
                  <a:schemeClr val="bg1"/>
                </a:solidFill>
              </a:rPr>
              <a:t>autocratic</a:t>
            </a:r>
            <a:r>
              <a:rPr lang="af-ZA" dirty="0">
                <a:solidFill>
                  <a:schemeClr val="bg1"/>
                </a:solidFill>
              </a:rPr>
              <a:t> </a:t>
            </a:r>
            <a:r>
              <a:rPr lang="af-ZA" err="1">
                <a:solidFill>
                  <a:schemeClr val="bg1"/>
                </a:solidFill>
              </a:rPr>
              <a:t>values</a:t>
            </a:r>
            <a:r>
              <a:rPr lang="af-ZA" dirty="0">
                <a:solidFill>
                  <a:schemeClr val="bg1"/>
                </a:solidFill>
              </a:rPr>
              <a:t>, </a:t>
            </a:r>
            <a:r>
              <a:rPr lang="af-ZA" err="1">
                <a:solidFill>
                  <a:schemeClr val="bg1"/>
                </a:solidFill>
              </a:rPr>
              <a:t>which</a:t>
            </a:r>
            <a:r>
              <a:rPr lang="af-ZA" dirty="0">
                <a:solidFill>
                  <a:schemeClr val="bg1"/>
                </a:solidFill>
              </a:rPr>
              <a:t> </a:t>
            </a:r>
            <a:r>
              <a:rPr lang="af-ZA" err="1">
                <a:solidFill>
                  <a:schemeClr val="bg1"/>
                </a:solidFill>
              </a:rPr>
              <a:t>heavily</a:t>
            </a:r>
            <a:r>
              <a:rPr lang="af-ZA" dirty="0">
                <a:solidFill>
                  <a:schemeClr val="bg1"/>
                </a:solidFill>
              </a:rPr>
              <a:t> </a:t>
            </a:r>
            <a:r>
              <a:rPr lang="af-ZA" err="1">
                <a:solidFill>
                  <a:schemeClr val="bg1"/>
                </a:solidFill>
              </a:rPr>
              <a:t>influenced</a:t>
            </a:r>
            <a:r>
              <a:rPr lang="af-ZA" dirty="0">
                <a:solidFill>
                  <a:schemeClr val="bg1"/>
                </a:solidFill>
              </a:rPr>
              <a:t> </a:t>
            </a:r>
            <a:r>
              <a:rPr lang="af-ZA" err="1">
                <a:solidFill>
                  <a:schemeClr val="bg1"/>
                </a:solidFill>
              </a:rPr>
              <a:t>his</a:t>
            </a:r>
            <a:r>
              <a:rPr lang="af-ZA" dirty="0">
                <a:solidFill>
                  <a:schemeClr val="bg1"/>
                </a:solidFill>
              </a:rPr>
              <a:t> </a:t>
            </a:r>
            <a:r>
              <a:rPr lang="af-ZA" err="1">
                <a:solidFill>
                  <a:schemeClr val="bg1"/>
                </a:solidFill>
              </a:rPr>
              <a:t>ruling</a:t>
            </a:r>
            <a:r>
              <a:rPr lang="af-ZA" dirty="0">
                <a:solidFill>
                  <a:schemeClr val="bg1"/>
                </a:solidFill>
              </a:rPr>
              <a:t> style later in </a:t>
            </a:r>
            <a:r>
              <a:rPr lang="af-ZA" err="1">
                <a:solidFill>
                  <a:schemeClr val="bg1"/>
                </a:solidFill>
              </a:rPr>
              <a:t>life</a:t>
            </a:r>
            <a:r>
              <a:rPr lang="af-ZA" dirty="0">
                <a:solidFill>
                  <a:schemeClr val="bg1"/>
                </a:solidFill>
              </a:rPr>
              <a:t>.</a:t>
            </a:r>
            <a:endParaRPr lang="ru-RU" dirty="0">
              <a:solidFill>
                <a:schemeClr val="bg1"/>
              </a:solidFill>
              <a:ea typeface="Calibri"/>
              <a:cs typeface="Calibri"/>
            </a:endParaRPr>
          </a:p>
        </p:txBody>
      </p:sp>
    </p:spTree>
    <p:extLst>
      <p:ext uri="{BB962C8B-B14F-4D97-AF65-F5344CB8AC3E}">
        <p14:creationId xmlns:p14="http://schemas.microsoft.com/office/powerpoint/2010/main" val="3895851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Рисунок 3" descr="Изображение выглядит как Человеческое лицо, одежда, человек, портрет&#10;&#10;Автоматически созданное описание">
            <a:extLst>
              <a:ext uri="{FF2B5EF4-FFF2-40B4-BE49-F238E27FC236}">
                <a16:creationId xmlns:a16="http://schemas.microsoft.com/office/drawing/2014/main" id="{DA6B6822-432F-96E0-5CDD-2FF6928A42CB}"/>
              </a:ext>
            </a:extLst>
          </p:cNvPr>
          <p:cNvPicPr>
            <a:picLocks noChangeAspect="1"/>
          </p:cNvPicPr>
          <p:nvPr/>
        </p:nvPicPr>
        <p:blipFill rotWithShape="1">
          <a:blip r:embed="rId2"/>
          <a:srcRect l="11618" r="13367" b="-1"/>
          <a:stretch/>
        </p:blipFill>
        <p:spPr>
          <a:xfrm>
            <a:off x="20" y="1282"/>
            <a:ext cx="9143980" cy="6856718"/>
          </a:xfrm>
          <a:prstGeom prst="rect">
            <a:avLst/>
          </a:prstGeom>
        </p:spPr>
      </p:pic>
      <p:sp>
        <p:nvSpPr>
          <p:cNvPr id="6" name="TextBox 5">
            <a:extLst>
              <a:ext uri="{FF2B5EF4-FFF2-40B4-BE49-F238E27FC236}">
                <a16:creationId xmlns:a16="http://schemas.microsoft.com/office/drawing/2014/main" id="{BEF1C1ED-B5D4-FDCF-9D93-C0716C458356}"/>
              </a:ext>
            </a:extLst>
          </p:cNvPr>
          <p:cNvSpPr txBox="1"/>
          <p:nvPr/>
        </p:nvSpPr>
        <p:spPr>
          <a:xfrm>
            <a:off x="6191249" y="604966"/>
            <a:ext cx="2780269"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af-ZA" err="1">
                <a:solidFill>
                  <a:schemeClr val="bg1"/>
                </a:solidFill>
              </a:rPr>
              <a:t>The</a:t>
            </a:r>
            <a:r>
              <a:rPr lang="af-ZA" dirty="0">
                <a:solidFill>
                  <a:schemeClr val="bg1"/>
                </a:solidFill>
              </a:rPr>
              <a:t> </a:t>
            </a:r>
            <a:r>
              <a:rPr lang="af-ZA" err="1">
                <a:solidFill>
                  <a:schemeClr val="bg1"/>
                </a:solidFill>
              </a:rPr>
              <a:t>main</a:t>
            </a:r>
            <a:r>
              <a:rPr lang="af-ZA" dirty="0">
                <a:solidFill>
                  <a:schemeClr val="bg1"/>
                </a:solidFill>
              </a:rPr>
              <a:t> </a:t>
            </a:r>
            <a:r>
              <a:rPr lang="af-ZA" err="1">
                <a:solidFill>
                  <a:schemeClr val="bg1"/>
                </a:solidFill>
              </a:rPr>
              <a:t>achievements</a:t>
            </a:r>
            <a:r>
              <a:rPr lang="af-ZA" dirty="0">
                <a:solidFill>
                  <a:schemeClr val="bg1"/>
                </a:solidFill>
              </a:rPr>
              <a:t> of </a:t>
            </a:r>
            <a:r>
              <a:rPr lang="af-ZA" b="1" dirty="0">
                <a:solidFill>
                  <a:schemeClr val="bg1"/>
                </a:solidFill>
              </a:rPr>
              <a:t>Nicholas 2</a:t>
            </a:r>
            <a:r>
              <a:rPr lang="af-ZA" dirty="0">
                <a:solidFill>
                  <a:schemeClr val="bg1"/>
                </a:solidFill>
              </a:rPr>
              <a:t> are </a:t>
            </a:r>
            <a:r>
              <a:rPr lang="af-ZA" err="1">
                <a:solidFill>
                  <a:schemeClr val="bg1"/>
                </a:solidFill>
              </a:rPr>
              <a:t>considered</a:t>
            </a:r>
            <a:r>
              <a:rPr lang="af-ZA" dirty="0">
                <a:solidFill>
                  <a:schemeClr val="bg1"/>
                </a:solidFill>
              </a:rPr>
              <a:t> </a:t>
            </a:r>
            <a:r>
              <a:rPr lang="af-ZA" err="1">
                <a:solidFill>
                  <a:schemeClr val="bg1"/>
                </a:solidFill>
              </a:rPr>
              <a:t>to</a:t>
            </a:r>
            <a:r>
              <a:rPr lang="af-ZA" dirty="0">
                <a:solidFill>
                  <a:schemeClr val="bg1"/>
                </a:solidFill>
              </a:rPr>
              <a:t> </a:t>
            </a:r>
            <a:r>
              <a:rPr lang="af-ZA" err="1">
                <a:solidFill>
                  <a:schemeClr val="bg1"/>
                </a:solidFill>
              </a:rPr>
              <a:t>be</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implementation</a:t>
            </a:r>
            <a:r>
              <a:rPr lang="af-ZA" dirty="0">
                <a:solidFill>
                  <a:schemeClr val="bg1"/>
                </a:solidFill>
              </a:rPr>
              <a:t> of </a:t>
            </a:r>
            <a:r>
              <a:rPr lang="af-ZA" err="1">
                <a:solidFill>
                  <a:schemeClr val="bg1"/>
                </a:solidFill>
              </a:rPr>
              <a:t>reforms</a:t>
            </a:r>
            <a:r>
              <a:rPr lang="af-ZA" dirty="0">
                <a:solidFill>
                  <a:schemeClr val="bg1"/>
                </a:solidFill>
              </a:rPr>
              <a:t> in </a:t>
            </a:r>
            <a:r>
              <a:rPr lang="af-ZA" err="1">
                <a:solidFill>
                  <a:schemeClr val="bg1"/>
                </a:solidFill>
              </a:rPr>
              <a:t>education</a:t>
            </a:r>
            <a:r>
              <a:rPr lang="af-ZA" dirty="0">
                <a:solidFill>
                  <a:schemeClr val="bg1"/>
                </a:solidFill>
              </a:rPr>
              <a:t> </a:t>
            </a:r>
            <a:r>
              <a:rPr lang="af-ZA" err="1">
                <a:solidFill>
                  <a:schemeClr val="bg1"/>
                </a:solidFill>
              </a:rPr>
              <a:t>and</a:t>
            </a:r>
            <a:r>
              <a:rPr lang="af-ZA" dirty="0">
                <a:solidFill>
                  <a:schemeClr val="bg1"/>
                </a:solidFill>
              </a:rPr>
              <a:t> </a:t>
            </a:r>
            <a:r>
              <a:rPr lang="af-ZA" err="1">
                <a:solidFill>
                  <a:schemeClr val="bg1"/>
                </a:solidFill>
              </a:rPr>
              <a:t>science</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growth</a:t>
            </a:r>
            <a:r>
              <a:rPr lang="af-ZA" dirty="0">
                <a:solidFill>
                  <a:schemeClr val="bg1"/>
                </a:solidFill>
              </a:rPr>
              <a:t> of </a:t>
            </a:r>
            <a:r>
              <a:rPr lang="af-ZA" err="1">
                <a:solidFill>
                  <a:schemeClr val="bg1"/>
                </a:solidFill>
              </a:rPr>
              <a:t>the</a:t>
            </a:r>
            <a:r>
              <a:rPr lang="af-ZA" dirty="0">
                <a:solidFill>
                  <a:schemeClr val="bg1"/>
                </a:solidFill>
              </a:rPr>
              <a:t> </a:t>
            </a:r>
            <a:r>
              <a:rPr lang="af-ZA" b="1" err="1">
                <a:solidFill>
                  <a:schemeClr val="bg1"/>
                </a:solidFill>
              </a:rPr>
              <a:t>Russian</a:t>
            </a:r>
            <a:r>
              <a:rPr lang="af-ZA" dirty="0">
                <a:solidFill>
                  <a:schemeClr val="bg1"/>
                </a:solidFill>
              </a:rPr>
              <a:t> </a:t>
            </a:r>
            <a:r>
              <a:rPr lang="af-ZA" err="1">
                <a:solidFill>
                  <a:schemeClr val="bg1"/>
                </a:solidFill>
              </a:rPr>
              <a:t>economy</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implementation</a:t>
            </a:r>
            <a:r>
              <a:rPr lang="af-ZA" dirty="0">
                <a:solidFill>
                  <a:schemeClr val="bg1"/>
                </a:solidFill>
              </a:rPr>
              <a:t> of </a:t>
            </a:r>
            <a:r>
              <a:rPr lang="af-ZA" err="1">
                <a:solidFill>
                  <a:schemeClr val="bg1"/>
                </a:solidFill>
              </a:rPr>
              <a:t>the</a:t>
            </a:r>
            <a:r>
              <a:rPr lang="af-ZA" dirty="0">
                <a:solidFill>
                  <a:schemeClr val="bg1"/>
                </a:solidFill>
              </a:rPr>
              <a:t> </a:t>
            </a:r>
            <a:r>
              <a:rPr lang="af-ZA" err="1">
                <a:solidFill>
                  <a:schemeClr val="bg1"/>
                </a:solidFill>
              </a:rPr>
              <a:t>project</a:t>
            </a:r>
            <a:r>
              <a:rPr lang="af-ZA" dirty="0">
                <a:solidFill>
                  <a:schemeClr val="bg1"/>
                </a:solidFill>
              </a:rPr>
              <a:t> </a:t>
            </a:r>
            <a:r>
              <a:rPr lang="af-ZA" err="1">
                <a:solidFill>
                  <a:schemeClr val="bg1"/>
                </a:solidFill>
              </a:rPr>
              <a:t>for</a:t>
            </a:r>
            <a:r>
              <a:rPr lang="af-ZA" dirty="0">
                <a:solidFill>
                  <a:schemeClr val="bg1"/>
                </a:solidFill>
              </a:rPr>
              <a:t> </a:t>
            </a:r>
            <a:r>
              <a:rPr lang="af-ZA" err="1">
                <a:solidFill>
                  <a:schemeClr val="bg1"/>
                </a:solidFill>
              </a:rPr>
              <a:t>the</a:t>
            </a:r>
            <a:r>
              <a:rPr lang="af-ZA" dirty="0">
                <a:solidFill>
                  <a:schemeClr val="bg1"/>
                </a:solidFill>
              </a:rPr>
              <a:t> </a:t>
            </a:r>
            <a:r>
              <a:rPr lang="af-ZA" err="1">
                <a:solidFill>
                  <a:schemeClr val="bg1"/>
                </a:solidFill>
              </a:rPr>
              <a:t>construction</a:t>
            </a:r>
            <a:r>
              <a:rPr lang="af-ZA" dirty="0">
                <a:solidFill>
                  <a:schemeClr val="bg1"/>
                </a:solidFill>
              </a:rPr>
              <a:t> of </a:t>
            </a:r>
            <a:r>
              <a:rPr lang="af-ZA" err="1">
                <a:solidFill>
                  <a:schemeClr val="bg1"/>
                </a:solidFill>
              </a:rPr>
              <a:t>the</a:t>
            </a:r>
            <a:r>
              <a:rPr lang="af-ZA" dirty="0">
                <a:solidFill>
                  <a:schemeClr val="bg1"/>
                </a:solidFill>
              </a:rPr>
              <a:t> Trans-</a:t>
            </a:r>
            <a:r>
              <a:rPr lang="af-ZA" err="1">
                <a:solidFill>
                  <a:schemeClr val="bg1"/>
                </a:solidFill>
              </a:rPr>
              <a:t>Siberian</a:t>
            </a:r>
            <a:r>
              <a:rPr lang="af-ZA" dirty="0">
                <a:solidFill>
                  <a:schemeClr val="bg1"/>
                </a:solidFill>
              </a:rPr>
              <a:t> </a:t>
            </a:r>
            <a:r>
              <a:rPr lang="af-ZA" err="1">
                <a:solidFill>
                  <a:schemeClr val="bg1"/>
                </a:solidFill>
              </a:rPr>
              <a:t>railway</a:t>
            </a:r>
            <a:r>
              <a:rPr lang="af-ZA" dirty="0">
                <a:solidFill>
                  <a:schemeClr val="bg1"/>
                </a:solidFill>
              </a:rPr>
              <a:t>, as </a:t>
            </a:r>
            <a:r>
              <a:rPr lang="af-ZA" err="1">
                <a:solidFill>
                  <a:schemeClr val="bg1"/>
                </a:solidFill>
              </a:rPr>
              <a:t>well</a:t>
            </a:r>
            <a:r>
              <a:rPr lang="af-ZA" dirty="0">
                <a:solidFill>
                  <a:schemeClr val="bg1"/>
                </a:solidFill>
              </a:rPr>
              <a:t> as </a:t>
            </a:r>
            <a:r>
              <a:rPr lang="af-ZA" b="1" err="1">
                <a:solidFill>
                  <a:schemeClr val="bg1"/>
                </a:solidFill>
              </a:rPr>
              <a:t>Russia's</a:t>
            </a:r>
            <a:r>
              <a:rPr lang="af-ZA" dirty="0">
                <a:solidFill>
                  <a:schemeClr val="bg1"/>
                </a:solidFill>
              </a:rPr>
              <a:t> </a:t>
            </a:r>
            <a:r>
              <a:rPr lang="af-ZA" err="1">
                <a:solidFill>
                  <a:schemeClr val="bg1"/>
                </a:solidFill>
              </a:rPr>
              <a:t>participation</a:t>
            </a:r>
            <a:r>
              <a:rPr lang="af-ZA" dirty="0">
                <a:solidFill>
                  <a:schemeClr val="bg1"/>
                </a:solidFill>
              </a:rPr>
              <a:t> in </a:t>
            </a:r>
            <a:r>
              <a:rPr lang="af-ZA" err="1">
                <a:solidFill>
                  <a:schemeClr val="bg1"/>
                </a:solidFill>
              </a:rPr>
              <a:t>the</a:t>
            </a:r>
            <a:r>
              <a:rPr lang="af-ZA" dirty="0">
                <a:solidFill>
                  <a:schemeClr val="bg1"/>
                </a:solidFill>
              </a:rPr>
              <a:t> </a:t>
            </a:r>
            <a:r>
              <a:rPr lang="af-ZA" i="1" u="sng" err="1">
                <a:solidFill>
                  <a:schemeClr val="bg1"/>
                </a:solidFill>
              </a:rPr>
              <a:t>First</a:t>
            </a:r>
            <a:r>
              <a:rPr lang="af-ZA" i="1" u="sng" dirty="0">
                <a:solidFill>
                  <a:schemeClr val="bg1"/>
                </a:solidFill>
              </a:rPr>
              <a:t> </a:t>
            </a:r>
            <a:r>
              <a:rPr lang="af-ZA" i="1" u="sng" err="1">
                <a:solidFill>
                  <a:schemeClr val="bg1"/>
                </a:solidFill>
              </a:rPr>
              <a:t>World</a:t>
            </a:r>
            <a:r>
              <a:rPr lang="af-ZA" i="1" u="sng" dirty="0">
                <a:solidFill>
                  <a:schemeClr val="bg1"/>
                </a:solidFill>
              </a:rPr>
              <a:t> War.</a:t>
            </a:r>
            <a:endParaRPr lang="ru-RU" i="1" u="sng">
              <a:solidFill>
                <a:schemeClr val="bg1"/>
              </a:solidFill>
              <a:ea typeface="Calibri"/>
              <a:cs typeface="Calibri"/>
            </a:endParaRPr>
          </a:p>
        </p:txBody>
      </p:sp>
      <p:sp>
        <p:nvSpPr>
          <p:cNvPr id="7" name="TextBox 6">
            <a:extLst>
              <a:ext uri="{FF2B5EF4-FFF2-40B4-BE49-F238E27FC236}">
                <a16:creationId xmlns:a16="http://schemas.microsoft.com/office/drawing/2014/main" id="{ECF3A62D-35EA-85DB-85BA-D949F3F11D00}"/>
              </a:ext>
            </a:extLst>
          </p:cNvPr>
          <p:cNvSpPr txBox="1"/>
          <p:nvPr/>
        </p:nvSpPr>
        <p:spPr>
          <a:xfrm>
            <a:off x="507141" y="558628"/>
            <a:ext cx="2690168"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af-ZA" u="sng" dirty="0">
                <a:solidFill>
                  <a:srgbClr val="FFFFFF"/>
                </a:solidFill>
              </a:rPr>
              <a:t>In 1894</a:t>
            </a:r>
            <a:r>
              <a:rPr lang="af-ZA" dirty="0">
                <a:solidFill>
                  <a:srgbClr val="FFFFFF"/>
                </a:solidFill>
              </a:rPr>
              <a:t>, Nicholas </a:t>
            </a:r>
            <a:r>
              <a:rPr lang="af-ZA" err="1">
                <a:solidFill>
                  <a:srgbClr val="FFFFFF"/>
                </a:solidFill>
              </a:rPr>
              <a:t>assumed</a:t>
            </a:r>
            <a:r>
              <a:rPr lang="af-ZA" dirty="0">
                <a:solidFill>
                  <a:srgbClr val="FFFFFF"/>
                </a:solidFill>
              </a:rPr>
              <a:t> </a:t>
            </a:r>
            <a:r>
              <a:rPr lang="af-ZA" err="1">
                <a:solidFill>
                  <a:srgbClr val="FFFFFF"/>
                </a:solidFill>
              </a:rPr>
              <a:t>the</a:t>
            </a:r>
            <a:r>
              <a:rPr lang="af-ZA" dirty="0">
                <a:solidFill>
                  <a:srgbClr val="FFFFFF"/>
                </a:solidFill>
              </a:rPr>
              <a:t> </a:t>
            </a:r>
            <a:r>
              <a:rPr lang="af-ZA" err="1">
                <a:solidFill>
                  <a:srgbClr val="FFFFFF"/>
                </a:solidFill>
              </a:rPr>
              <a:t>throne</a:t>
            </a:r>
            <a:r>
              <a:rPr lang="af-ZA" dirty="0">
                <a:solidFill>
                  <a:srgbClr val="FFFFFF"/>
                </a:solidFill>
              </a:rPr>
              <a:t> </a:t>
            </a:r>
            <a:r>
              <a:rPr lang="af-ZA" err="1">
                <a:solidFill>
                  <a:srgbClr val="FFFFFF"/>
                </a:solidFill>
              </a:rPr>
              <a:t>at</a:t>
            </a:r>
            <a:r>
              <a:rPr lang="af-ZA" dirty="0">
                <a:solidFill>
                  <a:srgbClr val="FFFFFF"/>
                </a:solidFill>
              </a:rPr>
              <a:t> </a:t>
            </a:r>
            <a:r>
              <a:rPr lang="af-ZA" err="1">
                <a:solidFill>
                  <a:srgbClr val="FFFFFF"/>
                </a:solidFill>
              </a:rPr>
              <a:t>the</a:t>
            </a:r>
            <a:r>
              <a:rPr lang="af-ZA" dirty="0">
                <a:solidFill>
                  <a:srgbClr val="FFFFFF"/>
                </a:solidFill>
              </a:rPr>
              <a:t> </a:t>
            </a:r>
            <a:r>
              <a:rPr lang="af-ZA" err="1">
                <a:solidFill>
                  <a:srgbClr val="FFFFFF"/>
                </a:solidFill>
              </a:rPr>
              <a:t>young</a:t>
            </a:r>
            <a:r>
              <a:rPr lang="af-ZA" dirty="0">
                <a:solidFill>
                  <a:srgbClr val="FFFFFF"/>
                </a:solidFill>
              </a:rPr>
              <a:t> </a:t>
            </a:r>
            <a:r>
              <a:rPr lang="af-ZA" err="1">
                <a:solidFill>
                  <a:srgbClr val="FFFFFF"/>
                </a:solidFill>
              </a:rPr>
              <a:t>age</a:t>
            </a:r>
            <a:r>
              <a:rPr lang="af-ZA" dirty="0">
                <a:solidFill>
                  <a:srgbClr val="FFFFFF"/>
                </a:solidFill>
              </a:rPr>
              <a:t> of 26 </a:t>
            </a:r>
            <a:r>
              <a:rPr lang="af-ZA" err="1">
                <a:solidFill>
                  <a:srgbClr val="FFFFFF"/>
                </a:solidFill>
              </a:rPr>
              <a:t>following</a:t>
            </a:r>
            <a:r>
              <a:rPr lang="af-ZA" dirty="0">
                <a:solidFill>
                  <a:srgbClr val="FFFFFF"/>
                </a:solidFill>
              </a:rPr>
              <a:t> </a:t>
            </a:r>
            <a:r>
              <a:rPr lang="af-ZA" err="1">
                <a:solidFill>
                  <a:srgbClr val="FFFFFF"/>
                </a:solidFill>
              </a:rPr>
              <a:t>the</a:t>
            </a:r>
            <a:r>
              <a:rPr lang="af-ZA" dirty="0">
                <a:solidFill>
                  <a:srgbClr val="FFFFFF"/>
                </a:solidFill>
              </a:rPr>
              <a:t> </a:t>
            </a:r>
            <a:r>
              <a:rPr lang="af-ZA" err="1">
                <a:solidFill>
                  <a:srgbClr val="FFFFFF"/>
                </a:solidFill>
              </a:rPr>
              <a:t>death</a:t>
            </a:r>
            <a:r>
              <a:rPr lang="af-ZA" dirty="0">
                <a:solidFill>
                  <a:srgbClr val="FFFFFF"/>
                </a:solidFill>
              </a:rPr>
              <a:t> of </a:t>
            </a:r>
            <a:r>
              <a:rPr lang="af-ZA" err="1">
                <a:solidFill>
                  <a:srgbClr val="FFFFFF"/>
                </a:solidFill>
              </a:rPr>
              <a:t>his</a:t>
            </a:r>
            <a:r>
              <a:rPr lang="af-ZA" dirty="0">
                <a:solidFill>
                  <a:srgbClr val="FFFFFF"/>
                </a:solidFill>
              </a:rPr>
              <a:t> </a:t>
            </a:r>
            <a:r>
              <a:rPr lang="af-ZA" err="1">
                <a:solidFill>
                  <a:srgbClr val="FFFFFF"/>
                </a:solidFill>
              </a:rPr>
              <a:t>father</a:t>
            </a:r>
            <a:r>
              <a:rPr lang="af-ZA" dirty="0">
                <a:solidFill>
                  <a:srgbClr val="FFFFFF"/>
                </a:solidFill>
              </a:rPr>
              <a:t>. </a:t>
            </a:r>
            <a:r>
              <a:rPr lang="af-ZA" err="1">
                <a:solidFill>
                  <a:srgbClr val="FFFFFF"/>
                </a:solidFill>
              </a:rPr>
              <a:t>His</a:t>
            </a:r>
            <a:r>
              <a:rPr lang="af-ZA" dirty="0">
                <a:solidFill>
                  <a:srgbClr val="FFFFFF"/>
                </a:solidFill>
              </a:rPr>
              <a:t> </a:t>
            </a:r>
            <a:r>
              <a:rPr lang="af-ZA" err="1">
                <a:solidFill>
                  <a:srgbClr val="FFFFFF"/>
                </a:solidFill>
              </a:rPr>
              <a:t>reign</a:t>
            </a:r>
            <a:r>
              <a:rPr lang="af-ZA" dirty="0">
                <a:solidFill>
                  <a:srgbClr val="FFFFFF"/>
                </a:solidFill>
              </a:rPr>
              <a:t> was </a:t>
            </a:r>
            <a:r>
              <a:rPr lang="af-ZA" err="1">
                <a:solidFill>
                  <a:srgbClr val="FFFFFF"/>
                </a:solidFill>
              </a:rPr>
              <a:t>marked</a:t>
            </a:r>
            <a:r>
              <a:rPr lang="af-ZA" dirty="0">
                <a:solidFill>
                  <a:srgbClr val="FFFFFF"/>
                </a:solidFill>
              </a:rPr>
              <a:t> by a series of </a:t>
            </a:r>
            <a:r>
              <a:rPr lang="af-ZA" err="1">
                <a:solidFill>
                  <a:srgbClr val="FFFFFF"/>
                </a:solidFill>
              </a:rPr>
              <a:t>challenges</a:t>
            </a:r>
            <a:r>
              <a:rPr lang="af-ZA" dirty="0">
                <a:solidFill>
                  <a:srgbClr val="FFFFFF"/>
                </a:solidFill>
              </a:rPr>
              <a:t> </a:t>
            </a:r>
            <a:r>
              <a:rPr lang="af-ZA" err="1">
                <a:solidFill>
                  <a:srgbClr val="FFFFFF"/>
                </a:solidFill>
              </a:rPr>
              <a:t>that</a:t>
            </a:r>
            <a:r>
              <a:rPr lang="af-ZA" dirty="0">
                <a:solidFill>
                  <a:srgbClr val="FFFFFF"/>
                </a:solidFill>
              </a:rPr>
              <a:t> </a:t>
            </a:r>
            <a:r>
              <a:rPr lang="af-ZA" err="1">
                <a:solidFill>
                  <a:srgbClr val="FFFFFF"/>
                </a:solidFill>
              </a:rPr>
              <a:t>tested</a:t>
            </a:r>
            <a:r>
              <a:rPr lang="af-ZA" dirty="0">
                <a:solidFill>
                  <a:srgbClr val="FFFFFF"/>
                </a:solidFill>
              </a:rPr>
              <a:t> </a:t>
            </a:r>
            <a:r>
              <a:rPr lang="af-ZA" err="1">
                <a:solidFill>
                  <a:srgbClr val="FFFFFF"/>
                </a:solidFill>
              </a:rPr>
              <a:t>his</a:t>
            </a:r>
            <a:r>
              <a:rPr lang="af-ZA" dirty="0">
                <a:solidFill>
                  <a:srgbClr val="FFFFFF"/>
                </a:solidFill>
              </a:rPr>
              <a:t> </a:t>
            </a:r>
            <a:r>
              <a:rPr lang="af-ZA" err="1">
                <a:solidFill>
                  <a:srgbClr val="FFFFFF"/>
                </a:solidFill>
              </a:rPr>
              <a:t>leadership</a:t>
            </a:r>
            <a:r>
              <a:rPr lang="af-ZA" dirty="0">
                <a:solidFill>
                  <a:srgbClr val="FFFFFF"/>
                </a:solidFill>
              </a:rPr>
              <a:t> </a:t>
            </a:r>
            <a:r>
              <a:rPr lang="af-ZA" err="1">
                <a:solidFill>
                  <a:srgbClr val="FFFFFF"/>
                </a:solidFill>
              </a:rPr>
              <a:t>abilities</a:t>
            </a:r>
            <a:r>
              <a:rPr lang="af-ZA" dirty="0">
                <a:solidFill>
                  <a:srgbClr val="FFFFFF"/>
                </a:solidFill>
              </a:rPr>
              <a:t> </a:t>
            </a:r>
            <a:r>
              <a:rPr lang="af-ZA" err="1">
                <a:solidFill>
                  <a:srgbClr val="FFFFFF"/>
                </a:solidFill>
              </a:rPr>
              <a:t>and</a:t>
            </a:r>
            <a:r>
              <a:rPr lang="af-ZA" dirty="0">
                <a:solidFill>
                  <a:srgbClr val="FFFFFF"/>
                </a:solidFill>
              </a:rPr>
              <a:t> </a:t>
            </a:r>
            <a:r>
              <a:rPr lang="af-ZA" err="1">
                <a:solidFill>
                  <a:srgbClr val="FFFFFF"/>
                </a:solidFill>
              </a:rPr>
              <a:t>the</a:t>
            </a:r>
            <a:r>
              <a:rPr lang="af-ZA" dirty="0">
                <a:solidFill>
                  <a:srgbClr val="FFFFFF"/>
                </a:solidFill>
              </a:rPr>
              <a:t> </a:t>
            </a:r>
            <a:r>
              <a:rPr lang="af-ZA" err="1">
                <a:solidFill>
                  <a:srgbClr val="FFFFFF"/>
                </a:solidFill>
              </a:rPr>
              <a:t>stability</a:t>
            </a:r>
            <a:r>
              <a:rPr lang="af-ZA" dirty="0">
                <a:solidFill>
                  <a:srgbClr val="FFFFFF"/>
                </a:solidFill>
              </a:rPr>
              <a:t> of </a:t>
            </a:r>
            <a:r>
              <a:rPr lang="af-ZA" err="1">
                <a:solidFill>
                  <a:srgbClr val="FFFFFF"/>
                </a:solidFill>
              </a:rPr>
              <a:t>the</a:t>
            </a:r>
            <a:r>
              <a:rPr lang="af-ZA" dirty="0">
                <a:solidFill>
                  <a:srgbClr val="FFFFFF"/>
                </a:solidFill>
              </a:rPr>
              <a:t> </a:t>
            </a:r>
            <a:r>
              <a:rPr lang="af-ZA" err="1">
                <a:solidFill>
                  <a:srgbClr val="FFFFFF"/>
                </a:solidFill>
              </a:rPr>
              <a:t>Russian</a:t>
            </a:r>
            <a:r>
              <a:rPr lang="af-ZA" dirty="0">
                <a:solidFill>
                  <a:srgbClr val="FFFFFF"/>
                </a:solidFill>
              </a:rPr>
              <a:t> </a:t>
            </a:r>
            <a:r>
              <a:rPr lang="af-ZA" err="1">
                <a:solidFill>
                  <a:srgbClr val="FFFFFF"/>
                </a:solidFill>
              </a:rPr>
              <a:t>Empire</a:t>
            </a:r>
            <a:r>
              <a:rPr lang="af-ZA" dirty="0">
                <a:solidFill>
                  <a:srgbClr val="FFFFFF"/>
                </a:solidFill>
              </a:rPr>
              <a:t>.</a:t>
            </a:r>
            <a:endParaRPr lang="ru-RU" dirty="0">
              <a:solidFill>
                <a:srgbClr val="FFFFFF"/>
              </a:solidFill>
            </a:endParaRPr>
          </a:p>
        </p:txBody>
      </p:sp>
    </p:spTree>
    <p:extLst>
      <p:ext uri="{BB962C8B-B14F-4D97-AF65-F5344CB8AC3E}">
        <p14:creationId xmlns:p14="http://schemas.microsoft.com/office/powerpoint/2010/main" val="1008718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Изображение выглядит как одежда, человек, Человеческое лицо, в помещении&#10;&#10;Автоматически созданное описание">
            <a:extLst>
              <a:ext uri="{FF2B5EF4-FFF2-40B4-BE49-F238E27FC236}">
                <a16:creationId xmlns:a16="http://schemas.microsoft.com/office/drawing/2014/main" id="{8D2B0664-D009-D90C-3128-1AD8ABA37F4C}"/>
              </a:ext>
            </a:extLst>
          </p:cNvPr>
          <p:cNvPicPr>
            <a:picLocks noChangeAspect="1"/>
          </p:cNvPicPr>
          <p:nvPr/>
        </p:nvPicPr>
        <p:blipFill>
          <a:blip r:embed="rId2"/>
          <a:stretch>
            <a:fillRect/>
          </a:stretch>
        </p:blipFill>
        <p:spPr>
          <a:xfrm>
            <a:off x="1648" y="4634"/>
            <a:ext cx="2766678" cy="3455773"/>
          </a:xfrm>
          <a:prstGeom prst="rect">
            <a:avLst/>
          </a:prstGeom>
        </p:spPr>
      </p:pic>
      <p:pic>
        <p:nvPicPr>
          <p:cNvPr id="5" name="Рисунок 4" descr="Изображение выглядит как Человеческое лицо, человек, Борода человека, одежда&#10;&#10;Автоматически созданное описание">
            <a:extLst>
              <a:ext uri="{FF2B5EF4-FFF2-40B4-BE49-F238E27FC236}">
                <a16:creationId xmlns:a16="http://schemas.microsoft.com/office/drawing/2014/main" id="{7A0882A3-33C7-2D66-CDB5-F4DE10430556}"/>
              </a:ext>
            </a:extLst>
          </p:cNvPr>
          <p:cNvPicPr>
            <a:picLocks noChangeAspect="1"/>
          </p:cNvPicPr>
          <p:nvPr/>
        </p:nvPicPr>
        <p:blipFill>
          <a:blip r:embed="rId3"/>
          <a:stretch>
            <a:fillRect/>
          </a:stretch>
        </p:blipFill>
        <p:spPr>
          <a:xfrm>
            <a:off x="5539430" y="9781"/>
            <a:ext cx="3538152" cy="3527854"/>
          </a:xfrm>
          <a:prstGeom prst="rect">
            <a:avLst/>
          </a:prstGeom>
        </p:spPr>
      </p:pic>
      <p:pic>
        <p:nvPicPr>
          <p:cNvPr id="6" name="Рисунок 5" descr="Изображение выглядит как одежда, Человеческое лицо, человек, Борода человека&#10;&#10;Автоматически созданное описание">
            <a:extLst>
              <a:ext uri="{FF2B5EF4-FFF2-40B4-BE49-F238E27FC236}">
                <a16:creationId xmlns:a16="http://schemas.microsoft.com/office/drawing/2014/main" id="{32284C5E-11AC-50D7-045E-2569CB01A438}"/>
              </a:ext>
            </a:extLst>
          </p:cNvPr>
          <p:cNvPicPr>
            <a:picLocks noChangeAspect="1"/>
          </p:cNvPicPr>
          <p:nvPr/>
        </p:nvPicPr>
        <p:blipFill>
          <a:blip r:embed="rId4"/>
          <a:stretch>
            <a:fillRect/>
          </a:stretch>
        </p:blipFill>
        <p:spPr>
          <a:xfrm>
            <a:off x="2769045" y="12357"/>
            <a:ext cx="2715191" cy="3455773"/>
          </a:xfrm>
          <a:prstGeom prst="rect">
            <a:avLst/>
          </a:prstGeom>
        </p:spPr>
      </p:pic>
      <p:sp>
        <p:nvSpPr>
          <p:cNvPr id="7" name="TextBox 6">
            <a:extLst>
              <a:ext uri="{FF2B5EF4-FFF2-40B4-BE49-F238E27FC236}">
                <a16:creationId xmlns:a16="http://schemas.microsoft.com/office/drawing/2014/main" id="{599318DB-82D8-F1C2-834C-8D9342DD3F24}"/>
              </a:ext>
            </a:extLst>
          </p:cNvPr>
          <p:cNvSpPr txBox="1"/>
          <p:nvPr/>
        </p:nvSpPr>
        <p:spPr>
          <a:xfrm>
            <a:off x="1" y="3475337"/>
            <a:ext cx="8817060"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dirty="0" err="1">
                <a:ea typeface="+mn-lt"/>
                <a:cs typeface="+mn-lt"/>
              </a:rPr>
              <a:t>Nicholas</a:t>
            </a:r>
            <a:r>
              <a:rPr lang="ru-RU" dirty="0">
                <a:ea typeface="+mn-lt"/>
                <a:cs typeface="+mn-lt"/>
              </a:rPr>
              <a:t> II </a:t>
            </a:r>
            <a:r>
              <a:rPr lang="ru-RU" dirty="0" err="1">
                <a:ea typeface="+mn-lt"/>
                <a:cs typeface="+mn-lt"/>
              </a:rPr>
              <a:t>went</a:t>
            </a:r>
            <a:r>
              <a:rPr lang="ru-RU" dirty="0">
                <a:ea typeface="+mn-lt"/>
                <a:cs typeface="+mn-lt"/>
              </a:rPr>
              <a:t> </a:t>
            </a:r>
            <a:r>
              <a:rPr lang="ru-RU" dirty="0" err="1">
                <a:ea typeface="+mn-lt"/>
                <a:cs typeface="+mn-lt"/>
              </a:rPr>
              <a:t>down</a:t>
            </a:r>
            <a:r>
              <a:rPr lang="ru-RU" dirty="0">
                <a:ea typeface="+mn-lt"/>
                <a:cs typeface="+mn-lt"/>
              </a:rPr>
              <a:t> </a:t>
            </a:r>
            <a:r>
              <a:rPr lang="ru-RU" dirty="0" err="1">
                <a:ea typeface="+mn-lt"/>
                <a:cs typeface="+mn-lt"/>
              </a:rPr>
              <a:t>in</a:t>
            </a:r>
            <a:r>
              <a:rPr lang="ru-RU" dirty="0">
                <a:ea typeface="+mn-lt"/>
                <a:cs typeface="+mn-lt"/>
              </a:rPr>
              <a:t> </a:t>
            </a:r>
            <a:r>
              <a:rPr lang="ru-RU" dirty="0" err="1">
                <a:ea typeface="+mn-lt"/>
                <a:cs typeface="+mn-lt"/>
              </a:rPr>
              <a:t>history</a:t>
            </a:r>
            <a:r>
              <a:rPr lang="ru-RU" dirty="0">
                <a:ea typeface="+mn-lt"/>
                <a:cs typeface="+mn-lt"/>
              </a:rPr>
              <a:t> </a:t>
            </a:r>
            <a:r>
              <a:rPr lang="ru-RU" dirty="0" err="1">
                <a:ea typeface="+mn-lt"/>
                <a:cs typeface="+mn-lt"/>
              </a:rPr>
              <a:t>as</a:t>
            </a:r>
            <a:r>
              <a:rPr lang="ru-RU" dirty="0">
                <a:ea typeface="+mn-lt"/>
                <a:cs typeface="+mn-lt"/>
              </a:rPr>
              <a:t> a "</a:t>
            </a:r>
            <a:r>
              <a:rPr lang="ru-RU" dirty="0" err="1">
                <a:ea typeface="+mn-lt"/>
                <a:cs typeface="+mn-lt"/>
              </a:rPr>
              <a:t>weak-willed</a:t>
            </a:r>
            <a:r>
              <a:rPr lang="ru-RU" dirty="0">
                <a:ea typeface="+mn-lt"/>
                <a:cs typeface="+mn-lt"/>
              </a:rPr>
              <a:t> </a:t>
            </a:r>
            <a:r>
              <a:rPr lang="ru-RU" dirty="0" err="1">
                <a:ea typeface="+mn-lt"/>
                <a:cs typeface="+mn-lt"/>
              </a:rPr>
              <a:t>tsar</a:t>
            </a:r>
            <a:r>
              <a:rPr lang="ru-RU" dirty="0">
                <a:ea typeface="+mn-lt"/>
                <a:cs typeface="+mn-lt"/>
              </a:rPr>
              <a:t>".</a:t>
            </a:r>
            <a:endParaRPr lang="ru-RU" dirty="0"/>
          </a:p>
          <a:p>
            <a:r>
              <a:rPr lang="ru-RU" dirty="0" err="1">
                <a:ea typeface="+mn-lt"/>
                <a:cs typeface="+mn-lt"/>
              </a:rPr>
              <a:t>His</a:t>
            </a:r>
            <a:r>
              <a:rPr lang="ru-RU" dirty="0">
                <a:ea typeface="+mn-lt"/>
                <a:cs typeface="+mn-lt"/>
              </a:rPr>
              <a:t> </a:t>
            </a:r>
            <a:r>
              <a:rPr lang="ru-RU" dirty="0" err="1">
                <a:ea typeface="+mn-lt"/>
                <a:cs typeface="+mn-lt"/>
              </a:rPr>
              <a:t>adherents</a:t>
            </a:r>
            <a:r>
              <a:rPr lang="ru-RU" dirty="0">
                <a:ea typeface="+mn-lt"/>
                <a:cs typeface="+mn-lt"/>
              </a:rPr>
              <a:t> </a:t>
            </a:r>
            <a:r>
              <a:rPr lang="ru-RU" dirty="0" err="1">
                <a:ea typeface="+mn-lt"/>
                <a:cs typeface="+mn-lt"/>
              </a:rPr>
              <a:t>blame</a:t>
            </a:r>
            <a:r>
              <a:rPr lang="ru-RU" dirty="0">
                <a:ea typeface="+mn-lt"/>
                <a:cs typeface="+mn-lt"/>
              </a:rPr>
              <a:t> </a:t>
            </a:r>
            <a:r>
              <a:rPr lang="ru-RU" dirty="0" err="1">
                <a:ea typeface="+mn-lt"/>
                <a:cs typeface="+mn-lt"/>
              </a:rPr>
              <a:t>Nicholas</a:t>
            </a:r>
            <a:r>
              <a:rPr lang="ru-RU" dirty="0">
                <a:ea typeface="+mn-lt"/>
                <a:cs typeface="+mn-lt"/>
              </a:rPr>
              <a:t> </a:t>
            </a:r>
            <a:r>
              <a:rPr lang="ru-RU" dirty="0" err="1">
                <a:ea typeface="+mn-lt"/>
                <a:cs typeface="+mn-lt"/>
              </a:rPr>
              <a:t>for</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connivance</a:t>
            </a:r>
            <a:r>
              <a:rPr lang="ru-RU" dirty="0">
                <a:ea typeface="+mn-lt"/>
                <a:cs typeface="+mn-lt"/>
              </a:rPr>
              <a:t> </a:t>
            </a:r>
            <a:r>
              <a:rPr lang="ru-RU" dirty="0" err="1">
                <a:ea typeface="+mn-lt"/>
                <a:cs typeface="+mn-lt"/>
              </a:rPr>
              <a:t>that</a:t>
            </a:r>
            <a:r>
              <a:rPr lang="ru-RU" dirty="0">
                <a:ea typeface="+mn-lt"/>
                <a:cs typeface="+mn-lt"/>
              </a:rPr>
              <a:t> </a:t>
            </a:r>
            <a:r>
              <a:rPr lang="ru-RU" dirty="0" err="1">
                <a:ea typeface="+mn-lt"/>
                <a:cs typeface="+mn-lt"/>
              </a:rPr>
              <a:t>led</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Bolsheviks</a:t>
            </a:r>
            <a:r>
              <a:rPr lang="ru-RU" dirty="0">
                <a:ea typeface="+mn-lt"/>
                <a:cs typeface="+mn-lt"/>
              </a:rPr>
              <a:t> </a:t>
            </a:r>
            <a:r>
              <a:rPr lang="ru-RU" dirty="0" err="1">
                <a:ea typeface="+mn-lt"/>
                <a:cs typeface="+mn-lt"/>
              </a:rPr>
              <a:t>coming</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power</a:t>
            </a:r>
            <a:r>
              <a:rPr lang="ru-RU" dirty="0">
                <a:ea typeface="+mn-lt"/>
                <a:cs typeface="+mn-lt"/>
              </a:rPr>
              <a:t>.</a:t>
            </a:r>
            <a:endParaRPr lang="ru-RU" dirty="0"/>
          </a:p>
          <a:p>
            <a:r>
              <a:rPr lang="ru-RU" dirty="0" err="1">
                <a:ea typeface="+mn-lt"/>
                <a:cs typeface="+mn-lt"/>
              </a:rPr>
              <a:t>Nicholas</a:t>
            </a:r>
            <a:r>
              <a:rPr lang="ru-RU" dirty="0">
                <a:ea typeface="+mn-lt"/>
                <a:cs typeface="+mn-lt"/>
              </a:rPr>
              <a:t> II </a:t>
            </a:r>
            <a:r>
              <a:rPr lang="ru-RU" dirty="0" err="1">
                <a:ea typeface="+mn-lt"/>
                <a:cs typeface="+mn-lt"/>
              </a:rPr>
              <a:t>made</a:t>
            </a:r>
            <a:r>
              <a:rPr lang="ru-RU" dirty="0">
                <a:ea typeface="+mn-lt"/>
                <a:cs typeface="+mn-lt"/>
              </a:rPr>
              <a:t> a </a:t>
            </a:r>
            <a:r>
              <a:rPr lang="ru-RU" dirty="0" err="1">
                <a:ea typeface="+mn-lt"/>
                <a:cs typeface="+mn-lt"/>
              </a:rPr>
              <a:t>feasible</a:t>
            </a:r>
            <a:r>
              <a:rPr lang="ru-RU" dirty="0">
                <a:ea typeface="+mn-lt"/>
                <a:cs typeface="+mn-lt"/>
              </a:rPr>
              <a:t> </a:t>
            </a:r>
            <a:r>
              <a:rPr lang="ru-RU" dirty="0" err="1">
                <a:ea typeface="+mn-lt"/>
                <a:cs typeface="+mn-lt"/>
              </a:rPr>
              <a:t>contribution</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development</a:t>
            </a:r>
            <a:r>
              <a:rPr lang="ru-RU" dirty="0">
                <a:ea typeface="+mn-lt"/>
                <a:cs typeface="+mn-lt"/>
              </a:rPr>
              <a:t> </a:t>
            </a:r>
            <a:r>
              <a:rPr lang="ru-RU" dirty="0" err="1">
                <a:ea typeface="+mn-lt"/>
                <a:cs typeface="+mn-lt"/>
              </a:rPr>
              <a:t>of</a:t>
            </a:r>
            <a:r>
              <a:rPr lang="ru-RU" dirty="0">
                <a:ea typeface="+mn-lt"/>
                <a:cs typeface="+mn-lt"/>
              </a:rPr>
              <a:t> Russian </a:t>
            </a:r>
            <a:r>
              <a:rPr lang="ru-RU" dirty="0" err="1">
                <a:ea typeface="+mn-lt"/>
                <a:cs typeface="+mn-lt"/>
              </a:rPr>
              <a:t>industry</a:t>
            </a:r>
            <a:r>
              <a:rPr lang="ru-RU" dirty="0">
                <a:ea typeface="+mn-lt"/>
                <a:cs typeface="+mn-lt"/>
              </a:rPr>
              <a:t>, </a:t>
            </a:r>
            <a:r>
              <a:rPr lang="ru-RU" dirty="0" err="1">
                <a:ea typeface="+mn-lt"/>
                <a:cs typeface="+mn-lt"/>
              </a:rPr>
              <a:t>tried</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disarm</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planet</a:t>
            </a:r>
            <a:r>
              <a:rPr lang="ru-RU" dirty="0">
                <a:ea typeface="+mn-lt"/>
                <a:cs typeface="+mn-lt"/>
              </a:rPr>
              <a:t>, </a:t>
            </a:r>
            <a:r>
              <a:rPr lang="ru-RU" dirty="0" err="1">
                <a:ea typeface="+mn-lt"/>
                <a:cs typeface="+mn-lt"/>
              </a:rPr>
              <a:t>wanted</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move</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capital</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Yalta</a:t>
            </a:r>
            <a:r>
              <a:rPr lang="ru-RU" dirty="0">
                <a:ea typeface="+mn-lt"/>
                <a:cs typeface="+mn-lt"/>
              </a:rPr>
              <a:t> </a:t>
            </a:r>
            <a:r>
              <a:rPr lang="ru-RU" dirty="0" err="1">
                <a:ea typeface="+mn-lt"/>
                <a:cs typeface="+mn-lt"/>
              </a:rPr>
              <a:t>and</a:t>
            </a:r>
            <a:r>
              <a:rPr lang="ru-RU" dirty="0">
                <a:ea typeface="+mn-lt"/>
                <a:cs typeface="+mn-lt"/>
              </a:rPr>
              <a:t> </a:t>
            </a:r>
            <a:r>
              <a:rPr lang="ru-RU" dirty="0" err="1">
                <a:ea typeface="+mn-lt"/>
                <a:cs typeface="+mn-lt"/>
              </a:rPr>
              <a:t>raised</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stepson</a:t>
            </a:r>
            <a:r>
              <a:rPr lang="ru-RU" dirty="0">
                <a:ea typeface="+mn-lt"/>
                <a:cs typeface="+mn-lt"/>
              </a:rPr>
              <a:t>. The </a:t>
            </a:r>
            <a:r>
              <a:rPr lang="ru-RU" dirty="0" err="1">
                <a:ea typeface="+mn-lt"/>
                <a:cs typeface="+mn-lt"/>
              </a:rPr>
              <a:t>tsar</a:t>
            </a:r>
            <a:r>
              <a:rPr lang="ru-RU" dirty="0">
                <a:ea typeface="+mn-lt"/>
                <a:cs typeface="+mn-lt"/>
              </a:rPr>
              <a:t> </a:t>
            </a:r>
            <a:r>
              <a:rPr lang="ru-RU" dirty="0" err="1">
                <a:ea typeface="+mn-lt"/>
                <a:cs typeface="+mn-lt"/>
              </a:rPr>
              <a:t>also</a:t>
            </a:r>
            <a:r>
              <a:rPr lang="ru-RU" dirty="0">
                <a:ea typeface="+mn-lt"/>
                <a:cs typeface="+mn-lt"/>
              </a:rPr>
              <a:t> </a:t>
            </a:r>
            <a:r>
              <a:rPr lang="ru-RU" dirty="0" err="1">
                <a:ea typeface="+mn-lt"/>
                <a:cs typeface="+mn-lt"/>
              </a:rPr>
              <a:t>started</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first</a:t>
            </a:r>
            <a:r>
              <a:rPr lang="ru-RU" dirty="0">
                <a:ea typeface="+mn-lt"/>
                <a:cs typeface="+mn-lt"/>
              </a:rPr>
              <a:t> </a:t>
            </a:r>
            <a:r>
              <a:rPr lang="ru-RU" dirty="0" err="1">
                <a:ea typeface="+mn-lt"/>
                <a:cs typeface="+mn-lt"/>
              </a:rPr>
              <a:t>census</a:t>
            </a:r>
            <a:r>
              <a:rPr lang="ru-RU" dirty="0">
                <a:ea typeface="+mn-lt"/>
                <a:cs typeface="+mn-lt"/>
              </a:rPr>
              <a:t> </a:t>
            </a:r>
            <a:r>
              <a:rPr lang="ru-RU" dirty="0" err="1">
                <a:ea typeface="+mn-lt"/>
                <a:cs typeface="+mn-lt"/>
              </a:rPr>
              <a:t>of</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population</a:t>
            </a:r>
            <a:r>
              <a:rPr lang="ru-RU" dirty="0">
                <a:ea typeface="+mn-lt"/>
                <a:cs typeface="+mn-lt"/>
              </a:rPr>
              <a:t> </a:t>
            </a:r>
            <a:r>
              <a:rPr lang="ru-RU" dirty="0" err="1">
                <a:ea typeface="+mn-lt"/>
                <a:cs typeface="+mn-lt"/>
              </a:rPr>
              <a:t>of</a:t>
            </a:r>
            <a:r>
              <a:rPr lang="ru-RU" dirty="0">
                <a:ea typeface="+mn-lt"/>
                <a:cs typeface="+mn-lt"/>
              </a:rPr>
              <a:t> Russia </a:t>
            </a:r>
            <a:r>
              <a:rPr lang="ru-RU" dirty="0" err="1">
                <a:ea typeface="+mn-lt"/>
                <a:cs typeface="+mn-lt"/>
              </a:rPr>
              <a:t>and</a:t>
            </a:r>
            <a:r>
              <a:rPr lang="ru-RU" dirty="0">
                <a:ea typeface="+mn-lt"/>
                <a:cs typeface="+mn-lt"/>
              </a:rPr>
              <a:t> "</a:t>
            </a:r>
            <a:r>
              <a:rPr lang="ru-RU" dirty="0" err="1">
                <a:ea typeface="+mn-lt"/>
                <a:cs typeface="+mn-lt"/>
              </a:rPr>
              <a:t>modestly</a:t>
            </a:r>
            <a:r>
              <a:rPr lang="ru-RU" dirty="0">
                <a:ea typeface="+mn-lt"/>
                <a:cs typeface="+mn-lt"/>
              </a:rPr>
              <a:t>" </a:t>
            </a:r>
            <a:r>
              <a:rPr lang="ru-RU" dirty="0" err="1">
                <a:ea typeface="+mn-lt"/>
                <a:cs typeface="+mn-lt"/>
              </a:rPr>
              <a:t>called</a:t>
            </a:r>
            <a:r>
              <a:rPr lang="ru-RU" dirty="0">
                <a:ea typeface="+mn-lt"/>
                <a:cs typeface="+mn-lt"/>
              </a:rPr>
              <a:t> </a:t>
            </a:r>
            <a:r>
              <a:rPr lang="ru-RU" dirty="0" err="1">
                <a:ea typeface="+mn-lt"/>
                <a:cs typeface="+mn-lt"/>
              </a:rPr>
              <a:t>himself</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master</a:t>
            </a:r>
            <a:r>
              <a:rPr lang="ru-RU" dirty="0">
                <a:ea typeface="+mn-lt"/>
                <a:cs typeface="+mn-lt"/>
              </a:rPr>
              <a:t> </a:t>
            </a:r>
            <a:r>
              <a:rPr lang="ru-RU" dirty="0" err="1">
                <a:ea typeface="+mn-lt"/>
                <a:cs typeface="+mn-lt"/>
              </a:rPr>
              <a:t>of</a:t>
            </a:r>
            <a:r>
              <a:rPr lang="ru-RU" dirty="0">
                <a:ea typeface="+mn-lt"/>
                <a:cs typeface="+mn-lt"/>
              </a:rPr>
              <a:t> </a:t>
            </a:r>
            <a:r>
              <a:rPr lang="ru-RU" dirty="0" err="1">
                <a:ea typeface="+mn-lt"/>
                <a:cs typeface="+mn-lt"/>
              </a:rPr>
              <a:t>the</a:t>
            </a:r>
            <a:r>
              <a:rPr lang="ru-RU" dirty="0">
                <a:ea typeface="+mn-lt"/>
                <a:cs typeface="+mn-lt"/>
              </a:rPr>
              <a:t> Russian </a:t>
            </a:r>
            <a:r>
              <a:rPr lang="ru-RU" dirty="0" err="1">
                <a:ea typeface="+mn-lt"/>
                <a:cs typeface="+mn-lt"/>
              </a:rPr>
              <a:t>land</a:t>
            </a:r>
            <a:r>
              <a:rPr lang="ru-RU" dirty="0">
                <a:ea typeface="+mn-lt"/>
                <a:cs typeface="+mn-lt"/>
              </a:rPr>
              <a:t>."</a:t>
            </a:r>
            <a:endParaRPr lang="ru-RU" dirty="0"/>
          </a:p>
          <a:p>
            <a:r>
              <a:rPr lang="ru-RU" dirty="0" err="1">
                <a:ea typeface="+mn-lt"/>
                <a:cs typeface="+mn-lt"/>
              </a:rPr>
              <a:t>Nicholas</a:t>
            </a:r>
            <a:r>
              <a:rPr lang="ru-RU" dirty="0">
                <a:ea typeface="+mn-lt"/>
                <a:cs typeface="+mn-lt"/>
              </a:rPr>
              <a:t> </a:t>
            </a:r>
            <a:r>
              <a:rPr lang="ru-RU" dirty="0" err="1">
                <a:ea typeface="+mn-lt"/>
                <a:cs typeface="+mn-lt"/>
              </a:rPr>
              <a:t>was</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only</a:t>
            </a:r>
            <a:r>
              <a:rPr lang="ru-RU" dirty="0">
                <a:ea typeface="+mn-lt"/>
                <a:cs typeface="+mn-lt"/>
              </a:rPr>
              <a:t> </a:t>
            </a:r>
            <a:r>
              <a:rPr lang="ru-RU" dirty="0" err="1">
                <a:ea typeface="+mn-lt"/>
                <a:cs typeface="+mn-lt"/>
              </a:rPr>
              <a:t>heir</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throne</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parents</a:t>
            </a:r>
            <a:r>
              <a:rPr lang="ru-RU" dirty="0">
                <a:ea typeface="+mn-lt"/>
                <a:cs typeface="+mn-lt"/>
              </a:rPr>
              <a:t> </a:t>
            </a:r>
            <a:r>
              <a:rPr lang="ru-RU" dirty="0" err="1">
                <a:ea typeface="+mn-lt"/>
                <a:cs typeface="+mn-lt"/>
              </a:rPr>
              <a:t>spent</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entire</a:t>
            </a:r>
            <a:r>
              <a:rPr lang="ru-RU" dirty="0">
                <a:ea typeface="+mn-lt"/>
                <a:cs typeface="+mn-lt"/>
              </a:rPr>
              <a:t> </a:t>
            </a:r>
            <a:r>
              <a:rPr lang="ru-RU" dirty="0" err="1">
                <a:ea typeface="+mn-lt"/>
                <a:cs typeface="+mn-lt"/>
              </a:rPr>
              <a:t>childhood</a:t>
            </a:r>
            <a:r>
              <a:rPr lang="ru-RU" dirty="0">
                <a:ea typeface="+mn-lt"/>
                <a:cs typeface="+mn-lt"/>
              </a:rPr>
              <a:t> </a:t>
            </a:r>
            <a:r>
              <a:rPr lang="ru-RU" dirty="0" err="1">
                <a:ea typeface="+mn-lt"/>
                <a:cs typeface="+mn-lt"/>
              </a:rPr>
              <a:t>teaching</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son</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future</a:t>
            </a:r>
            <a:r>
              <a:rPr lang="ru-RU" dirty="0">
                <a:ea typeface="+mn-lt"/>
                <a:cs typeface="+mn-lt"/>
              </a:rPr>
              <a:t> </a:t>
            </a:r>
            <a:r>
              <a:rPr lang="ru-RU" dirty="0" err="1">
                <a:ea typeface="+mn-lt"/>
                <a:cs typeface="+mn-lt"/>
              </a:rPr>
              <a:t>life's</a:t>
            </a:r>
            <a:r>
              <a:rPr lang="ru-RU" dirty="0">
                <a:ea typeface="+mn-lt"/>
                <a:cs typeface="+mn-lt"/>
              </a:rPr>
              <a:t> </a:t>
            </a:r>
            <a:r>
              <a:rPr lang="ru-RU" dirty="0" err="1">
                <a:ea typeface="+mn-lt"/>
                <a:cs typeface="+mn-lt"/>
              </a:rPr>
              <a:t>work</a:t>
            </a:r>
            <a:r>
              <a:rPr lang="ru-RU" dirty="0">
                <a:ea typeface="+mn-lt"/>
                <a:cs typeface="+mn-lt"/>
              </a:rPr>
              <a:t>. </a:t>
            </a:r>
            <a:r>
              <a:rPr lang="ru-RU" dirty="0" err="1">
                <a:ea typeface="+mn-lt"/>
                <a:cs typeface="+mn-lt"/>
              </a:rPr>
              <a:t>Nikolai's</a:t>
            </a:r>
            <a:r>
              <a:rPr lang="ru-RU" dirty="0">
                <a:ea typeface="+mn-lt"/>
                <a:cs typeface="+mn-lt"/>
              </a:rPr>
              <a:t> </a:t>
            </a:r>
            <a:r>
              <a:rPr lang="ru-RU" dirty="0" err="1">
                <a:ea typeface="+mn-lt"/>
                <a:cs typeface="+mn-lt"/>
              </a:rPr>
              <a:t>parents</a:t>
            </a:r>
            <a:r>
              <a:rPr lang="ru-RU" dirty="0">
                <a:ea typeface="+mn-lt"/>
                <a:cs typeface="+mn-lt"/>
              </a:rPr>
              <a:t> </a:t>
            </a:r>
            <a:r>
              <a:rPr lang="ru-RU" dirty="0" err="1">
                <a:ea typeface="+mn-lt"/>
                <a:cs typeface="+mn-lt"/>
              </a:rPr>
              <a:t>made</a:t>
            </a:r>
            <a:r>
              <a:rPr lang="ru-RU" dirty="0">
                <a:ea typeface="+mn-lt"/>
                <a:cs typeface="+mn-lt"/>
              </a:rPr>
              <a:t> </a:t>
            </a:r>
            <a:r>
              <a:rPr lang="ru-RU" dirty="0" err="1">
                <a:ea typeface="+mn-lt"/>
                <a:cs typeface="+mn-lt"/>
              </a:rPr>
              <a:t>sure</a:t>
            </a:r>
            <a:r>
              <a:rPr lang="ru-RU" dirty="0">
                <a:ea typeface="+mn-lt"/>
                <a:cs typeface="+mn-lt"/>
              </a:rPr>
              <a:t> </a:t>
            </a:r>
            <a:r>
              <a:rPr lang="ru-RU" dirty="0" err="1">
                <a:ea typeface="+mn-lt"/>
                <a:cs typeface="+mn-lt"/>
              </a:rPr>
              <a:t>that</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boy</a:t>
            </a:r>
            <a:r>
              <a:rPr lang="ru-RU" dirty="0">
                <a:ea typeface="+mn-lt"/>
                <a:cs typeface="+mn-lt"/>
              </a:rPr>
              <a:t> </a:t>
            </a:r>
            <a:r>
              <a:rPr lang="ru-RU" dirty="0" err="1">
                <a:ea typeface="+mn-lt"/>
                <a:cs typeface="+mn-lt"/>
              </a:rPr>
              <a:t>was</a:t>
            </a:r>
            <a:r>
              <a:rPr lang="ru-RU" dirty="0">
                <a:ea typeface="+mn-lt"/>
                <a:cs typeface="+mn-lt"/>
              </a:rPr>
              <a:t> </a:t>
            </a:r>
            <a:r>
              <a:rPr lang="ru-RU" dirty="0" err="1">
                <a:ea typeface="+mn-lt"/>
                <a:cs typeface="+mn-lt"/>
              </a:rPr>
              <a:t>introduced</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foreign</a:t>
            </a:r>
            <a:r>
              <a:rPr lang="ru-RU" dirty="0">
                <a:ea typeface="+mn-lt"/>
                <a:cs typeface="+mn-lt"/>
              </a:rPr>
              <a:t> </a:t>
            </a:r>
            <a:r>
              <a:rPr lang="ru-RU" dirty="0" err="1">
                <a:ea typeface="+mn-lt"/>
                <a:cs typeface="+mn-lt"/>
              </a:rPr>
              <a:t>languages</a:t>
            </a:r>
            <a:r>
              <a:rPr lang="ru-RU" dirty="0">
                <a:ea typeface="+mn-lt"/>
                <a:cs typeface="+mn-lt"/>
              </a:rPr>
              <a:t> </a:t>
            </a:r>
            <a:r>
              <a:rPr lang="ru-RU" dirty="0" err="1">
                <a:ea typeface="+mn-lt"/>
                <a:cs typeface="+mn-lt"/>
              </a:rPr>
              <a:t>from</a:t>
            </a:r>
            <a:r>
              <a:rPr lang="ru-RU" dirty="0">
                <a:ea typeface="+mn-lt"/>
                <a:cs typeface="+mn-lt"/>
              </a:rPr>
              <a:t> </a:t>
            </a:r>
            <a:r>
              <a:rPr lang="ru-RU" dirty="0" err="1">
                <a:ea typeface="+mn-lt"/>
                <a:cs typeface="+mn-lt"/>
              </a:rPr>
              <a:t>childhood</a:t>
            </a:r>
            <a:r>
              <a:rPr lang="ru-RU" dirty="0">
                <a:ea typeface="+mn-lt"/>
                <a:cs typeface="+mn-lt"/>
              </a:rPr>
              <a:t>. </a:t>
            </a:r>
            <a:r>
              <a:rPr lang="ru-RU" dirty="0" err="1">
                <a:ea typeface="+mn-lt"/>
                <a:cs typeface="+mn-lt"/>
              </a:rPr>
              <a:t>Therefore</a:t>
            </a:r>
            <a:r>
              <a:rPr lang="ru-RU" dirty="0">
                <a:ea typeface="+mn-lt"/>
                <a:cs typeface="+mn-lt"/>
              </a:rPr>
              <a:t>, </a:t>
            </a:r>
            <a:r>
              <a:rPr lang="ru-RU" dirty="0" err="1">
                <a:ea typeface="+mn-lt"/>
                <a:cs typeface="+mn-lt"/>
              </a:rPr>
              <a:t>an</a:t>
            </a:r>
            <a:r>
              <a:rPr lang="ru-RU" dirty="0">
                <a:ea typeface="+mn-lt"/>
                <a:cs typeface="+mn-lt"/>
              </a:rPr>
              <a:t> </a:t>
            </a:r>
            <a:r>
              <a:rPr lang="ru-RU" dirty="0" err="1">
                <a:ea typeface="+mn-lt"/>
                <a:cs typeface="+mn-lt"/>
              </a:rPr>
              <a:t>Englishman</a:t>
            </a:r>
            <a:r>
              <a:rPr lang="ru-RU" dirty="0">
                <a:ea typeface="+mn-lt"/>
                <a:cs typeface="+mn-lt"/>
              </a:rPr>
              <a:t>, </a:t>
            </a:r>
            <a:r>
              <a:rPr lang="ru-RU" dirty="0" err="1">
                <a:ea typeface="+mn-lt"/>
                <a:cs typeface="+mn-lt"/>
              </a:rPr>
              <a:t>Karl</a:t>
            </a:r>
            <a:r>
              <a:rPr lang="ru-RU" dirty="0">
                <a:ea typeface="+mn-lt"/>
                <a:cs typeface="+mn-lt"/>
              </a:rPr>
              <a:t> </a:t>
            </a:r>
            <a:r>
              <a:rPr lang="ru-RU" dirty="0" err="1">
                <a:ea typeface="+mn-lt"/>
                <a:cs typeface="+mn-lt"/>
              </a:rPr>
              <a:t>Hisa</a:t>
            </a:r>
            <a:r>
              <a:rPr lang="ru-RU" dirty="0">
                <a:ea typeface="+mn-lt"/>
                <a:cs typeface="+mn-lt"/>
              </a:rPr>
              <a:t>, </a:t>
            </a:r>
            <a:r>
              <a:rPr lang="ru-RU" dirty="0" err="1">
                <a:ea typeface="+mn-lt"/>
                <a:cs typeface="+mn-lt"/>
              </a:rPr>
              <a:t>who</a:t>
            </a:r>
            <a:r>
              <a:rPr lang="ru-RU" dirty="0">
                <a:ea typeface="+mn-lt"/>
                <a:cs typeface="+mn-lt"/>
              </a:rPr>
              <a:t> </a:t>
            </a:r>
            <a:r>
              <a:rPr lang="ru-RU" dirty="0" err="1">
                <a:ea typeface="+mn-lt"/>
                <a:cs typeface="+mn-lt"/>
              </a:rPr>
              <a:t>was</a:t>
            </a:r>
            <a:r>
              <a:rPr lang="ru-RU" dirty="0">
                <a:ea typeface="+mn-lt"/>
                <a:cs typeface="+mn-lt"/>
              </a:rPr>
              <a:t> </a:t>
            </a:r>
            <a:r>
              <a:rPr lang="ru-RU" dirty="0" err="1">
                <a:ea typeface="+mn-lt"/>
                <a:cs typeface="+mn-lt"/>
              </a:rPr>
              <a:t>fluent</a:t>
            </a:r>
            <a:r>
              <a:rPr lang="ru-RU" dirty="0">
                <a:ea typeface="+mn-lt"/>
                <a:cs typeface="+mn-lt"/>
              </a:rPr>
              <a:t> </a:t>
            </a:r>
            <a:r>
              <a:rPr lang="ru-RU" dirty="0" err="1">
                <a:ea typeface="+mn-lt"/>
                <a:cs typeface="+mn-lt"/>
              </a:rPr>
              <a:t>in</a:t>
            </a:r>
            <a:r>
              <a:rPr lang="ru-RU" dirty="0">
                <a:ea typeface="+mn-lt"/>
                <a:cs typeface="+mn-lt"/>
              </a:rPr>
              <a:t> Russian </a:t>
            </a:r>
            <a:r>
              <a:rPr lang="ru-RU" dirty="0" err="1">
                <a:ea typeface="+mn-lt"/>
                <a:cs typeface="+mn-lt"/>
              </a:rPr>
              <a:t>and</a:t>
            </a:r>
            <a:r>
              <a:rPr lang="ru-RU" dirty="0">
                <a:ea typeface="+mn-lt"/>
                <a:cs typeface="+mn-lt"/>
              </a:rPr>
              <a:t> English, </a:t>
            </a:r>
            <a:r>
              <a:rPr lang="ru-RU" dirty="0" err="1">
                <a:ea typeface="+mn-lt"/>
                <a:cs typeface="+mn-lt"/>
              </a:rPr>
              <a:t>was</a:t>
            </a:r>
            <a:r>
              <a:rPr lang="ru-RU" dirty="0">
                <a:ea typeface="+mn-lt"/>
                <a:cs typeface="+mn-lt"/>
              </a:rPr>
              <a:t> </a:t>
            </a:r>
            <a:r>
              <a:rPr lang="ru-RU" dirty="0" err="1">
                <a:ea typeface="+mn-lt"/>
                <a:cs typeface="+mn-lt"/>
              </a:rPr>
              <a:t>hired</a:t>
            </a:r>
            <a:r>
              <a:rPr lang="ru-RU" dirty="0">
                <a:ea typeface="+mn-lt"/>
                <a:cs typeface="+mn-lt"/>
              </a:rPr>
              <a:t> </a:t>
            </a:r>
            <a:r>
              <a:rPr lang="ru-RU" dirty="0" err="1">
                <a:ea typeface="+mn-lt"/>
                <a:cs typeface="+mn-lt"/>
              </a:rPr>
              <a:t>specifically</a:t>
            </a:r>
            <a:r>
              <a:rPr lang="ru-RU" dirty="0">
                <a:ea typeface="+mn-lt"/>
                <a:cs typeface="+mn-lt"/>
              </a:rPr>
              <a:t> </a:t>
            </a:r>
            <a:r>
              <a:rPr lang="ru-RU" dirty="0" err="1">
                <a:ea typeface="+mn-lt"/>
                <a:cs typeface="+mn-lt"/>
              </a:rPr>
              <a:t>for</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upbringing</a:t>
            </a:r>
            <a:r>
              <a:rPr lang="ru-RU" dirty="0">
                <a:ea typeface="+mn-lt"/>
                <a:cs typeface="+mn-lt"/>
              </a:rPr>
              <a:t> </a:t>
            </a:r>
            <a:r>
              <a:rPr lang="ru-RU" dirty="0" err="1">
                <a:ea typeface="+mn-lt"/>
                <a:cs typeface="+mn-lt"/>
              </a:rPr>
              <a:t>and</a:t>
            </a:r>
            <a:r>
              <a:rPr lang="ru-RU" dirty="0">
                <a:ea typeface="+mn-lt"/>
                <a:cs typeface="+mn-lt"/>
              </a:rPr>
              <a:t> </a:t>
            </a:r>
            <a:r>
              <a:rPr lang="ru-RU" dirty="0" err="1">
                <a:ea typeface="+mn-lt"/>
                <a:cs typeface="+mn-lt"/>
              </a:rPr>
              <a:t>training</a:t>
            </a:r>
            <a:r>
              <a:rPr lang="ru-RU" dirty="0">
                <a:ea typeface="+mn-lt"/>
                <a:cs typeface="+mn-lt"/>
              </a:rPr>
              <a:t> </a:t>
            </a:r>
            <a:r>
              <a:rPr lang="ru-RU" dirty="0" err="1">
                <a:ea typeface="+mn-lt"/>
                <a:cs typeface="+mn-lt"/>
              </a:rPr>
              <a:t>of</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future</a:t>
            </a:r>
            <a:r>
              <a:rPr lang="ru-RU" dirty="0">
                <a:ea typeface="+mn-lt"/>
                <a:cs typeface="+mn-lt"/>
              </a:rPr>
              <a:t> </a:t>
            </a:r>
            <a:r>
              <a:rPr lang="ru-RU" dirty="0" err="1">
                <a:ea typeface="+mn-lt"/>
                <a:cs typeface="+mn-lt"/>
              </a:rPr>
              <a:t>tsar</a:t>
            </a:r>
            <a:r>
              <a:rPr lang="ru-RU" dirty="0">
                <a:ea typeface="+mn-lt"/>
                <a:cs typeface="+mn-lt"/>
              </a:rPr>
              <a:t>.</a:t>
            </a:r>
            <a:endParaRPr lang="ru-RU" dirty="0"/>
          </a:p>
          <a:p>
            <a:r>
              <a:rPr lang="ru-RU" dirty="0">
                <a:ea typeface="+mn-lt"/>
                <a:cs typeface="+mn-lt"/>
              </a:rPr>
              <a:t>The </a:t>
            </a:r>
            <a:r>
              <a:rPr lang="ru-RU" dirty="0" err="1">
                <a:ea typeface="+mn-lt"/>
                <a:cs typeface="+mn-lt"/>
              </a:rPr>
              <a:t>future</a:t>
            </a:r>
            <a:r>
              <a:rPr lang="ru-RU" dirty="0">
                <a:ea typeface="+mn-lt"/>
                <a:cs typeface="+mn-lt"/>
              </a:rPr>
              <a:t> </a:t>
            </a:r>
            <a:r>
              <a:rPr lang="ru-RU" dirty="0" err="1">
                <a:ea typeface="+mn-lt"/>
                <a:cs typeface="+mn-lt"/>
              </a:rPr>
              <a:t>heir</a:t>
            </a:r>
            <a:r>
              <a:rPr lang="ru-RU" dirty="0">
                <a:ea typeface="+mn-lt"/>
                <a:cs typeface="+mn-lt"/>
              </a:rPr>
              <a:t> </a:t>
            </a:r>
            <a:r>
              <a:rPr lang="ru-RU" dirty="0" err="1">
                <a:ea typeface="+mn-lt"/>
                <a:cs typeface="+mn-lt"/>
              </a:rPr>
              <a:t>to</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throne</a:t>
            </a:r>
            <a:r>
              <a:rPr lang="ru-RU" dirty="0">
                <a:ea typeface="+mn-lt"/>
                <a:cs typeface="+mn-lt"/>
              </a:rPr>
              <a:t> </a:t>
            </a:r>
            <a:r>
              <a:rPr lang="ru-RU" dirty="0" err="1">
                <a:ea typeface="+mn-lt"/>
                <a:cs typeface="+mn-lt"/>
              </a:rPr>
              <a:t>spent</a:t>
            </a:r>
            <a:r>
              <a:rPr lang="ru-RU" dirty="0">
                <a:ea typeface="+mn-lt"/>
                <a:cs typeface="+mn-lt"/>
              </a:rPr>
              <a:t> </a:t>
            </a:r>
            <a:r>
              <a:rPr lang="ru-RU" dirty="0" err="1">
                <a:ea typeface="+mn-lt"/>
                <a:cs typeface="+mn-lt"/>
              </a:rPr>
              <a:t>his</a:t>
            </a:r>
            <a:r>
              <a:rPr lang="ru-RU" dirty="0">
                <a:ea typeface="+mn-lt"/>
                <a:cs typeface="+mn-lt"/>
              </a:rPr>
              <a:t> </a:t>
            </a:r>
            <a:r>
              <a:rPr lang="ru-RU" dirty="0" err="1">
                <a:ea typeface="+mn-lt"/>
                <a:cs typeface="+mn-lt"/>
              </a:rPr>
              <a:t>childhood</a:t>
            </a:r>
            <a:r>
              <a:rPr lang="ru-RU" dirty="0">
                <a:ea typeface="+mn-lt"/>
                <a:cs typeface="+mn-lt"/>
              </a:rPr>
              <a:t> </a:t>
            </a:r>
            <a:r>
              <a:rPr lang="ru-RU" dirty="0" err="1">
                <a:ea typeface="+mn-lt"/>
                <a:cs typeface="+mn-lt"/>
              </a:rPr>
              <a:t>in</a:t>
            </a:r>
            <a:r>
              <a:rPr lang="ru-RU" dirty="0">
                <a:ea typeface="+mn-lt"/>
                <a:cs typeface="+mn-lt"/>
              </a:rPr>
              <a:t> </a:t>
            </a:r>
            <a:r>
              <a:rPr lang="ru-RU" dirty="0" err="1">
                <a:ea typeface="+mn-lt"/>
                <a:cs typeface="+mn-lt"/>
              </a:rPr>
              <a:t>the</a:t>
            </a:r>
            <a:r>
              <a:rPr lang="ru-RU" dirty="0">
                <a:ea typeface="+mn-lt"/>
                <a:cs typeface="+mn-lt"/>
              </a:rPr>
              <a:t> </a:t>
            </a:r>
            <a:r>
              <a:rPr lang="ru-RU" dirty="0" err="1">
                <a:ea typeface="+mn-lt"/>
                <a:cs typeface="+mn-lt"/>
              </a:rPr>
              <a:t>Gatchina</a:t>
            </a:r>
            <a:r>
              <a:rPr lang="ru-RU" dirty="0">
                <a:ea typeface="+mn-lt"/>
                <a:cs typeface="+mn-lt"/>
              </a:rPr>
              <a:t> Palace, Alexander III, </a:t>
            </a:r>
            <a:r>
              <a:rPr lang="ru-RU" dirty="0" err="1">
                <a:ea typeface="+mn-lt"/>
                <a:cs typeface="+mn-lt"/>
              </a:rPr>
              <a:t>Nicholas</a:t>
            </a:r>
            <a:r>
              <a:rPr lang="ru-RU" dirty="0">
                <a:ea typeface="+mn-lt"/>
                <a:cs typeface="+mn-lt"/>
              </a:rPr>
              <a:t>' </a:t>
            </a:r>
            <a:r>
              <a:rPr lang="ru-RU" dirty="0" err="1">
                <a:ea typeface="+mn-lt"/>
                <a:cs typeface="+mn-lt"/>
              </a:rPr>
              <a:t>father</a:t>
            </a:r>
            <a:r>
              <a:rPr lang="ru-RU" dirty="0">
                <a:ea typeface="+mn-lt"/>
                <a:cs typeface="+mn-lt"/>
              </a:rPr>
              <a:t>, </a:t>
            </a:r>
            <a:r>
              <a:rPr lang="ru-RU" dirty="0" err="1">
                <a:ea typeface="+mn-lt"/>
                <a:cs typeface="+mn-lt"/>
              </a:rPr>
              <a:t>was</a:t>
            </a:r>
            <a:r>
              <a:rPr lang="ru-RU" dirty="0">
                <a:ea typeface="+mn-lt"/>
                <a:cs typeface="+mn-lt"/>
              </a:rPr>
              <a:t> </a:t>
            </a:r>
            <a:r>
              <a:rPr lang="ru-RU" dirty="0" err="1">
                <a:ea typeface="+mn-lt"/>
                <a:cs typeface="+mn-lt"/>
              </a:rPr>
              <a:t>closely</a:t>
            </a:r>
            <a:r>
              <a:rPr lang="ru-RU" dirty="0">
                <a:ea typeface="+mn-lt"/>
                <a:cs typeface="+mn-lt"/>
              </a:rPr>
              <a:t> </a:t>
            </a:r>
            <a:r>
              <a:rPr lang="ru-RU" dirty="0" err="1">
                <a:ea typeface="+mn-lt"/>
                <a:cs typeface="+mn-lt"/>
              </a:rPr>
              <a:t>involved</a:t>
            </a:r>
            <a:r>
              <a:rPr lang="ru-RU" dirty="0">
                <a:ea typeface="+mn-lt"/>
                <a:cs typeface="+mn-lt"/>
              </a:rPr>
              <a:t> </a:t>
            </a:r>
            <a:r>
              <a:rPr lang="ru-RU" dirty="0" err="1">
                <a:ea typeface="+mn-lt"/>
                <a:cs typeface="+mn-lt"/>
              </a:rPr>
              <a:t>in</a:t>
            </a:r>
            <a:r>
              <a:rPr lang="ru-RU" dirty="0">
                <a:ea typeface="+mn-lt"/>
                <a:cs typeface="+mn-lt"/>
              </a:rPr>
              <a:t> </a:t>
            </a:r>
            <a:r>
              <a:rPr lang="ru-RU" dirty="0" err="1">
                <a:ea typeface="+mn-lt"/>
                <a:cs typeface="+mn-lt"/>
              </a:rPr>
              <a:t>education</a:t>
            </a:r>
            <a:r>
              <a:rPr lang="ru-RU" dirty="0">
                <a:ea typeface="+mn-lt"/>
                <a:cs typeface="+mn-lt"/>
              </a:rPr>
              <a:t>.</a:t>
            </a:r>
            <a:endParaRPr lang="ru-RU" dirty="0"/>
          </a:p>
        </p:txBody>
      </p:sp>
    </p:spTree>
    <p:extLst>
      <p:ext uri="{BB962C8B-B14F-4D97-AF65-F5344CB8AC3E}">
        <p14:creationId xmlns:p14="http://schemas.microsoft.com/office/powerpoint/2010/main" val="4090191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BDF1B34-E23B-2DE4-B903-B846FE7AAC53}"/>
              </a:ext>
            </a:extLst>
          </p:cNvPr>
          <p:cNvSpPr txBox="1"/>
          <p:nvPr/>
        </p:nvSpPr>
        <p:spPr>
          <a:xfrm>
            <a:off x="546272" y="1674270"/>
            <a:ext cx="3464715" cy="3843666"/>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indent="-228600">
              <a:lnSpc>
                <a:spcPct val="90000"/>
              </a:lnSpc>
              <a:spcAft>
                <a:spcPts val="600"/>
              </a:spcAft>
              <a:buFont typeface="Arial" panose="020B0604020202020204" pitchFamily="34" charset="0"/>
              <a:buChar char="•"/>
            </a:pPr>
            <a:r>
              <a:rPr lang="en-US" sz="1400"/>
              <a:t>The new tsar became famous for his tough domestic policy — it was conducted against any dissent in the country. One of the positive achievements of the new tsar is the monetary reform, which established the gold standard of the ruble. Nicholas II also conducted a population census, the first in the history of Russia. The rule of Nicholas II in Russia is associated with industrialization, an increase in yields from agricultural land, an increase in the level of oil and coal production.</a:t>
            </a:r>
          </a:p>
          <a:p>
            <a:pPr indent="-228600">
              <a:lnSpc>
                <a:spcPct val="90000"/>
              </a:lnSpc>
              <a:spcAft>
                <a:spcPts val="600"/>
              </a:spcAft>
              <a:buFont typeface="Arial" panose="020B0604020202020204" pitchFamily="34" charset="0"/>
              <a:buChar char="•"/>
            </a:pPr>
            <a:r>
              <a:rPr lang="en-US" sz="1400"/>
              <a:t>In 1913, the economy of the Russian Empire reached heights: the golden ruble was stronger than ever; the sale of Vologda butter to other countries brought more profit than the sale of gold; Russia became the world leader in grain trade.</a:t>
            </a:r>
          </a:p>
        </p:txBody>
      </p:sp>
      <p:pic>
        <p:nvPicPr>
          <p:cNvPr id="3" name="Рисунок 2" descr="Изображение выглядит как картина, рисунок, одежда, Человеческое лицо&#10;&#10;Автоматически созданное описание">
            <a:extLst>
              <a:ext uri="{FF2B5EF4-FFF2-40B4-BE49-F238E27FC236}">
                <a16:creationId xmlns:a16="http://schemas.microsoft.com/office/drawing/2014/main" id="{FBAC209F-E1AF-AE90-BDE0-D07A7F87A400}"/>
              </a:ext>
            </a:extLst>
          </p:cNvPr>
          <p:cNvPicPr>
            <a:picLocks noChangeAspect="1"/>
          </p:cNvPicPr>
          <p:nvPr/>
        </p:nvPicPr>
        <p:blipFill rotWithShape="1">
          <a:blip r:embed="rId2"/>
          <a:srcRect r="5149"/>
          <a:stretch/>
        </p:blipFill>
        <p:spPr>
          <a:xfrm>
            <a:off x="4671911" y="10"/>
            <a:ext cx="4472089"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2493292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Экран (4:3)</PresentationFormat>
  <Paragraphs>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Nicholas II  </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192</cp:revision>
  <dcterms:created xsi:type="dcterms:W3CDTF">2023-11-09T16:48:01Z</dcterms:created>
  <dcterms:modified xsi:type="dcterms:W3CDTF">2023-11-13T21:13:09Z</dcterms:modified>
</cp:coreProperties>
</file>