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1"/>
  </p:sldMasterIdLst>
  <p:notesMasterIdLst>
    <p:notesMasterId r:id="rId10"/>
  </p:notesMasterIdLst>
  <p:sldIdLst>
    <p:sldId id="256" r:id="rId2"/>
    <p:sldId id="257" r:id="rId3"/>
    <p:sldId id="335" r:id="rId4"/>
    <p:sldId id="258" r:id="rId5"/>
    <p:sldId id="296" r:id="rId6"/>
    <p:sldId id="293" r:id="rId7"/>
    <p:sldId id="294" r:id="rId8"/>
    <p:sldId id="336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2" autoAdjust="0"/>
    <p:restoredTop sz="94719" autoAdjust="0"/>
  </p:normalViewPr>
  <p:slideViewPr>
    <p:cSldViewPr>
      <p:cViewPr varScale="1">
        <p:scale>
          <a:sx n="70" d="100"/>
          <a:sy n="70" d="100"/>
        </p:scale>
        <p:origin x="-13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6676B7E-A329-41D8-B4E3-0F6A1B615D7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8865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01BA-9E24-40D0-A345-71A698071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7720F-41E4-42F0-9AE6-E5E9F9F03A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F9391-9B96-413A-BB9F-0FEE9A1920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D087342-9BFF-4BD5-B4CF-D6F4BA2FA46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CC484BA-77CE-437A-B674-2CF61BC5437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B6BA8-9D37-4DBC-9047-7342C58F4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425C-E238-46FA-B2EB-1D4D4D2A8F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8B908-EF45-451A-984A-5769BCD250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94C62-2088-4948-9100-5A00B6DBE1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E032-6315-42A3-B89B-55E8F93763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E3253-7560-46A6-A3CD-45EF490AEB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B4CA6C-839D-4620-89DC-779AD650B0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30841-4507-467C-B858-6B777F8169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663CAAC-FC9D-4640-9FAE-6141E6C86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2276872"/>
            <a:ext cx="7772400" cy="1143000"/>
          </a:xfrm>
          <a:solidFill>
            <a:srgbClr val="00B05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b="1" dirty="0"/>
              <a:t>ТАБЛИЧНЫЙ ПРОЦЕССОР </a:t>
            </a:r>
            <a:r>
              <a:rPr lang="en-US" b="1" dirty="0"/>
              <a:t>MICROSOFT EXCEL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9144000" cy="2852341"/>
          </a:xfrm>
        </p:spPr>
        <p:txBody>
          <a:bodyPr>
            <a:normAutofit fontScale="92500" lnSpcReduction="20000"/>
          </a:bodyPr>
          <a:lstStyle/>
          <a:p>
            <a:pPr marL="0" indent="179388" algn="just">
              <a:lnSpc>
                <a:spcPct val="110000"/>
              </a:lnSpc>
              <a:buFontTx/>
              <a:buNone/>
            </a:pPr>
            <a:endParaRPr lang="ru-RU" sz="2000" dirty="0"/>
          </a:p>
          <a:p>
            <a:pPr marL="0" indent="179388" algn="just">
              <a:buNone/>
            </a:pPr>
            <a:r>
              <a:rPr lang="ru-RU" sz="3200" i="1" dirty="0">
                <a:solidFill>
                  <a:srgbClr val="00B050"/>
                </a:solidFill>
              </a:rPr>
              <a:t>Электронная таблица </a:t>
            </a:r>
            <a:r>
              <a:rPr lang="ru-RU" sz="3200" b="0" i="1" dirty="0"/>
              <a:t>– это электронный эквивалент обычной таблицы, созданный в табличном процессоре. </a:t>
            </a:r>
          </a:p>
          <a:p>
            <a:pPr marL="0" indent="179388" algn="just">
              <a:buFontTx/>
              <a:buNone/>
            </a:pPr>
            <a:r>
              <a:rPr lang="ru-RU" sz="3200" i="1" dirty="0" smtClean="0">
                <a:solidFill>
                  <a:srgbClr val="00B050"/>
                </a:solidFill>
              </a:rPr>
              <a:t>Табличный процессор </a:t>
            </a:r>
            <a:r>
              <a:rPr lang="ru-RU" sz="3200" b="0" i="1" dirty="0" smtClean="0"/>
              <a:t>– это программа, обеспечивающая создание и автоматическую обработку электронной таблицы.</a:t>
            </a:r>
          </a:p>
        </p:txBody>
      </p:sp>
      <p:pic>
        <p:nvPicPr>
          <p:cNvPr id="79874" name="Picture 2" descr="C:\Users\Admin1031\Desktop\1 rhVn7ibhrxuXSc3eDQZp0w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144938"/>
            <a:ext cx="3096344" cy="1436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875" name="Picture 3" descr="C:\Users\Admin1031\Desktop\openoffic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740854"/>
            <a:ext cx="2128306" cy="2128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876" name="Picture 4" descr="C:\Users\Admin1031\Desktop\googledoc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140968"/>
            <a:ext cx="2745035" cy="1357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53" r="69890" b="47459"/>
          <a:stretch/>
        </p:blipFill>
        <p:spPr bwMode="auto">
          <a:xfrm>
            <a:off x="2699792" y="615149"/>
            <a:ext cx="3888432" cy="209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96336" y="1233232"/>
            <a:ext cx="141577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000" b="1" i="1" dirty="0">
                <a:solidFill>
                  <a:srgbClr val="00B050"/>
                </a:solidFill>
                <a:latin typeface="+mn-lt"/>
              </a:rPr>
              <a:t>Ячейки</a:t>
            </a:r>
            <a:endParaRPr lang="ru-RU" sz="3000" b="1" i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1920" y="-132970"/>
            <a:ext cx="157921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000" b="1" i="1" dirty="0">
                <a:solidFill>
                  <a:srgbClr val="00B050"/>
                </a:solidFill>
                <a:latin typeface="+mn-lt"/>
              </a:rPr>
              <a:t>Столбцы</a:t>
            </a:r>
            <a:endParaRPr lang="ru-RU" sz="3000" b="1" i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1233232"/>
            <a:ext cx="135812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000" b="1" i="1" dirty="0">
                <a:solidFill>
                  <a:srgbClr val="00B050"/>
                </a:solidFill>
                <a:latin typeface="+mn-lt"/>
              </a:rPr>
              <a:t>Строки</a:t>
            </a:r>
            <a:endParaRPr lang="ru-RU" sz="3000" b="1" i="1" dirty="0">
              <a:solidFill>
                <a:srgbClr val="00B050"/>
              </a:solidFill>
              <a:latin typeface="+mn-lt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V="1">
            <a:off x="1619672" y="1400312"/>
            <a:ext cx="1080120" cy="162972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1619672" y="1563284"/>
            <a:ext cx="1080120" cy="62133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3851920" y="339148"/>
            <a:ext cx="789608" cy="194121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641528" y="339148"/>
            <a:ext cx="938584" cy="194121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4" idx="1"/>
          </p:cNvCxnSpPr>
          <p:nvPr/>
        </p:nvCxnSpPr>
        <p:spPr>
          <a:xfrm flipH="1" flipV="1">
            <a:off x="6372200" y="1233233"/>
            <a:ext cx="1224136" cy="276998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4" idx="1"/>
          </p:cNvCxnSpPr>
          <p:nvPr/>
        </p:nvCxnSpPr>
        <p:spPr>
          <a:xfrm flipH="1">
            <a:off x="4499992" y="1510231"/>
            <a:ext cx="3096344" cy="276999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79512" y="2721114"/>
            <a:ext cx="8816566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400" b="1" i="1" dirty="0" smtClean="0">
                <a:solidFill>
                  <a:srgbClr val="00B050"/>
                </a:solidFill>
                <a:latin typeface="+mn-lt"/>
              </a:rPr>
              <a:t>Ячейка – </a:t>
            </a:r>
            <a:r>
              <a:rPr lang="ru-RU" sz="2400" i="1" dirty="0">
                <a:latin typeface="+mn-lt"/>
              </a:rPr>
              <a:t>наименьшая единица электронной таблицы, образованная на пересечениях столбцов и строк.</a:t>
            </a:r>
          </a:p>
          <a:p>
            <a:pPr indent="457200" algn="just"/>
            <a:r>
              <a:rPr lang="ru-RU" sz="2400" i="1" dirty="0">
                <a:latin typeface="+mn-lt"/>
              </a:rPr>
              <a:t>Электронная таблица, как и любая прямоугольная таблица, состоит из строк и столбцов. Количество строк и столбцов определяется возможностями табличного процессора и компьютера.</a:t>
            </a:r>
          </a:p>
          <a:p>
            <a:pPr algn="just"/>
            <a:endParaRPr lang="ru-RU" b="1" dirty="0" smtClean="0">
              <a:solidFill>
                <a:srgbClr val="00B050"/>
              </a:solidFill>
              <a:latin typeface="+mn-lt"/>
            </a:endParaRPr>
          </a:p>
          <a:p>
            <a:pPr algn="just"/>
            <a:endParaRPr lang="ru-RU" b="1" dirty="0">
              <a:solidFill>
                <a:srgbClr val="00B05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1913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6"/>
          <p:cNvSpPr>
            <a:spLocks noGrp="1" noChangeArrowheads="1"/>
          </p:cNvSpPr>
          <p:nvPr>
            <p:ph idx="1"/>
          </p:nvPr>
        </p:nvSpPr>
        <p:spPr>
          <a:xfrm>
            <a:off x="107504" y="332656"/>
            <a:ext cx="8928992" cy="6237312"/>
          </a:xfrm>
          <a:noFill/>
          <a:ln/>
        </p:spPr>
        <p:txBody>
          <a:bodyPr>
            <a:normAutofit/>
          </a:bodyPr>
          <a:lstStyle/>
          <a:p>
            <a:pPr marL="0" indent="179388" algn="ctr"/>
            <a:r>
              <a:rPr lang="ru-RU" sz="3200" dirty="0">
                <a:solidFill>
                  <a:srgbClr val="00B050"/>
                </a:solidFill>
              </a:rPr>
              <a:t>Табличные процессоры обеспечивают:</a:t>
            </a:r>
          </a:p>
          <a:p>
            <a:pPr algn="just">
              <a:buClr>
                <a:srgbClr val="00B050"/>
              </a:buClr>
              <a:buFont typeface="Wingdings" pitchFamily="2" charset="2"/>
              <a:buChar char="q"/>
            </a:pPr>
            <a:r>
              <a:rPr lang="ru-RU" sz="2400" b="0" i="1" dirty="0"/>
              <a:t>с</a:t>
            </a:r>
            <a:r>
              <a:rPr lang="ru-RU" sz="2400" b="0" i="1" dirty="0">
                <a:cs typeface="Times New Roman" pitchFamily="18" charset="0"/>
              </a:rPr>
              <a:t>оздание, редактирование, оформление и печать табличных </a:t>
            </a:r>
            <a:r>
              <a:rPr lang="ru-RU" sz="2400" b="0" i="1" dirty="0"/>
              <a:t> </a:t>
            </a:r>
            <a:r>
              <a:rPr lang="ru-RU" sz="2400" b="0" i="1" dirty="0">
                <a:cs typeface="Times New Roman" pitchFamily="18" charset="0"/>
              </a:rPr>
              <a:t>документов;</a:t>
            </a:r>
            <a:endParaRPr lang="ru-RU" sz="2400" b="0" i="1" dirty="0"/>
          </a:p>
          <a:p>
            <a:pPr algn="just">
              <a:buClr>
                <a:srgbClr val="00B050"/>
              </a:buClr>
              <a:buFont typeface="Wingdings" pitchFamily="2" charset="2"/>
              <a:buChar char="q"/>
            </a:pPr>
            <a:r>
              <a:rPr lang="ru-RU" sz="2400" b="0" i="1" dirty="0"/>
              <a:t>п</a:t>
            </a:r>
            <a:r>
              <a:rPr lang="ru-RU" sz="2400" b="0" i="1" dirty="0">
                <a:cs typeface="Times New Roman" pitchFamily="18" charset="0"/>
              </a:rPr>
              <a:t>роведение различных вычислений в табличных документах с использованием мощного аппарата функций и формул</a:t>
            </a:r>
            <a:r>
              <a:rPr lang="ru-RU" sz="2400" b="0" i="1" dirty="0"/>
              <a:t>;</a:t>
            </a:r>
          </a:p>
          <a:p>
            <a:pPr algn="just">
              <a:buClr>
                <a:srgbClr val="00B050"/>
              </a:buClr>
              <a:buFont typeface="Wingdings" pitchFamily="2" charset="2"/>
              <a:buChar char="q"/>
            </a:pPr>
            <a:r>
              <a:rPr lang="ru-RU" sz="2400" b="0" i="1" dirty="0" smtClean="0"/>
              <a:t>п</a:t>
            </a:r>
            <a:r>
              <a:rPr lang="ru-RU" sz="2400" b="0" i="1" dirty="0" smtClean="0">
                <a:cs typeface="Times New Roman" pitchFamily="18" charset="0"/>
              </a:rPr>
              <a:t>остроение </a:t>
            </a:r>
            <a:r>
              <a:rPr lang="ru-RU" sz="2400" b="0" i="1" dirty="0">
                <a:cs typeface="Times New Roman" pitchFamily="18" charset="0"/>
              </a:rPr>
              <a:t>диаграмм, графиков, линий тренда, их модификация и решение экономических задач графическими методами</a:t>
            </a:r>
            <a:r>
              <a:rPr lang="ru-RU" sz="2400" b="0" i="1" dirty="0"/>
              <a:t>;</a:t>
            </a:r>
          </a:p>
          <a:p>
            <a:pPr algn="just">
              <a:buClr>
                <a:srgbClr val="00B050"/>
              </a:buClr>
              <a:buFont typeface="Wingdings" pitchFamily="2" charset="2"/>
              <a:buChar char="q"/>
            </a:pPr>
            <a:r>
              <a:rPr lang="ru-RU" sz="2400" b="0" i="1" dirty="0"/>
              <a:t>с</a:t>
            </a:r>
            <a:r>
              <a:rPr lang="ru-RU" sz="2400" b="0" i="1" dirty="0">
                <a:cs typeface="Times New Roman" pitchFamily="18" charset="0"/>
              </a:rPr>
              <a:t>ортировка данных в таблицах, фильтрация и выборка данных по </a:t>
            </a:r>
            <a:r>
              <a:rPr lang="ru-RU" sz="2400" b="0" i="1" dirty="0"/>
              <a:t> </a:t>
            </a:r>
            <a:r>
              <a:rPr lang="ru-RU" sz="2400" b="0" i="1" dirty="0" smtClean="0">
                <a:cs typeface="Times New Roman" pitchFamily="18" charset="0"/>
              </a:rPr>
              <a:t>критериям</a:t>
            </a:r>
            <a:r>
              <a:rPr lang="ru-RU" sz="2400" b="0" i="1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5" name="Rectangle 7"/>
          <p:cNvSpPr>
            <a:spLocks noGrp="1" noChangeArrowheads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indent="457200" algn="just">
              <a:lnSpc>
                <a:spcPct val="120000"/>
              </a:lnSpc>
              <a:buClr>
                <a:srgbClr val="00B050"/>
              </a:buClr>
            </a:pPr>
            <a:r>
              <a:rPr lang="ru-RU" sz="2600" dirty="0">
                <a:solidFill>
                  <a:srgbClr val="00B050"/>
                </a:solidFill>
              </a:rPr>
              <a:t>Лист</a:t>
            </a:r>
            <a:r>
              <a:rPr lang="ru-RU" sz="1800" dirty="0" smtClean="0"/>
              <a:t> </a:t>
            </a:r>
            <a:r>
              <a:rPr lang="ru-RU" sz="2000" b="0" i="1" dirty="0" smtClean="0"/>
              <a:t>– рабочая  </a:t>
            </a:r>
            <a:r>
              <a:rPr lang="ru-RU" sz="2000" b="0" i="1" dirty="0"/>
              <a:t>область, состоящая из ячеек.</a:t>
            </a:r>
          </a:p>
          <a:p>
            <a:pPr marL="0" indent="457200" algn="just">
              <a:lnSpc>
                <a:spcPct val="120000"/>
              </a:lnSpc>
              <a:buClr>
                <a:srgbClr val="00B050"/>
              </a:buClr>
            </a:pPr>
            <a:r>
              <a:rPr lang="ru-RU" sz="2600" dirty="0">
                <a:solidFill>
                  <a:srgbClr val="00B050"/>
                </a:solidFill>
              </a:rPr>
              <a:t>Книга</a:t>
            </a:r>
            <a:r>
              <a:rPr lang="ru-RU" sz="1800" dirty="0" smtClean="0"/>
              <a:t> </a:t>
            </a:r>
            <a:r>
              <a:rPr lang="ru-RU" sz="2000" b="0" i="1" dirty="0"/>
              <a:t>– документ электронной таблицы, состоящий из листов, объединённых одним именем и являющийся файлом.</a:t>
            </a:r>
          </a:p>
          <a:p>
            <a:pPr marL="0" indent="457200" algn="just">
              <a:lnSpc>
                <a:spcPct val="120000"/>
              </a:lnSpc>
              <a:buClr>
                <a:srgbClr val="00B050"/>
              </a:buClr>
            </a:pPr>
            <a:r>
              <a:rPr lang="ru-RU" sz="2000" b="0" i="1" dirty="0"/>
              <a:t>Книга </a:t>
            </a:r>
            <a:r>
              <a:rPr lang="en-US" sz="2000" b="0" i="1" dirty="0"/>
              <a:t>excel</a:t>
            </a:r>
            <a:r>
              <a:rPr lang="ru-RU" sz="2000" b="0" i="1" dirty="0"/>
              <a:t> </a:t>
            </a:r>
            <a:r>
              <a:rPr lang="ru-RU" sz="2000" b="0" i="1" dirty="0"/>
              <a:t>хранится в одном файле с расширением </a:t>
            </a:r>
            <a:r>
              <a:rPr lang="ru-RU" sz="2000" b="0" i="1" dirty="0"/>
              <a:t> .</a:t>
            </a:r>
            <a:r>
              <a:rPr lang="en-US" sz="2000" b="0" i="1" dirty="0" err="1"/>
              <a:t>xls</a:t>
            </a:r>
            <a:endParaRPr lang="ru-RU" sz="2000" b="0" i="1" dirty="0"/>
          </a:p>
          <a:p>
            <a:pPr marL="0" indent="457200" algn="just">
              <a:lnSpc>
                <a:spcPct val="120000"/>
              </a:lnSpc>
              <a:buClr>
                <a:srgbClr val="00B050"/>
              </a:buClr>
            </a:pPr>
            <a:r>
              <a:rPr lang="ru-RU" sz="2000" b="0" i="1" dirty="0"/>
              <a:t>Листы в </a:t>
            </a:r>
            <a:r>
              <a:rPr lang="ru-RU" sz="2000" b="0" i="1" dirty="0"/>
              <a:t>книгу </a:t>
            </a:r>
            <a:r>
              <a:rPr lang="ru-RU" sz="2000" b="0" i="1" dirty="0"/>
              <a:t>можно добавлять, удалять, перемещать и переименовывать.</a:t>
            </a:r>
          </a:p>
          <a:p>
            <a:pPr marL="0" indent="263525" algn="just">
              <a:lnSpc>
                <a:spcPct val="75000"/>
              </a:lnSpc>
            </a:pPr>
            <a:endParaRPr lang="ru-RU" sz="1800" dirty="0"/>
          </a:p>
          <a:p>
            <a:pPr marL="0" indent="263525" algn="just">
              <a:lnSpc>
                <a:spcPct val="120000"/>
              </a:lnSpc>
              <a:buFontTx/>
              <a:buNone/>
            </a:pPr>
            <a:endParaRPr lang="ru-RU" sz="1800" dirty="0"/>
          </a:p>
        </p:txBody>
      </p:sp>
      <p:pic>
        <p:nvPicPr>
          <p:cNvPr id="829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169" r="75956" b="1649"/>
          <a:stretch/>
        </p:blipFill>
        <p:spPr bwMode="auto">
          <a:xfrm>
            <a:off x="181460" y="2868396"/>
            <a:ext cx="8783028" cy="1208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indent="263525" algn="ctr">
              <a:buFontTx/>
              <a:buNone/>
            </a:pPr>
            <a:r>
              <a:rPr lang="ru-RU" sz="2600" dirty="0">
                <a:solidFill>
                  <a:srgbClr val="00B050"/>
                </a:solidFill>
              </a:rPr>
              <a:t>ОКНО ТАБЛИЧНОГО ПРОЦЕССОРА EXCEL</a:t>
            </a:r>
          </a:p>
          <a:p>
            <a:pPr marL="0" indent="457200" algn="just">
              <a:buClr>
                <a:srgbClr val="00B050"/>
              </a:buClr>
            </a:pPr>
            <a:r>
              <a:rPr lang="ru-RU" sz="2000" b="0" i="1" dirty="0" smtClean="0"/>
              <a:t>Активная </a:t>
            </a:r>
            <a:r>
              <a:rPr lang="ru-RU" sz="2000" b="0" i="1" dirty="0"/>
              <a:t>ячейка – это ячейка, которая в данный момент доступна </a:t>
            </a:r>
            <a:r>
              <a:rPr lang="ru-RU" sz="2000" b="0" i="1" dirty="0" smtClean="0"/>
              <a:t>пользователю </a:t>
            </a:r>
            <a:r>
              <a:rPr lang="ru-RU" sz="2000" b="0" i="1" dirty="0"/>
              <a:t>для записи, чтения и редактирования данных.</a:t>
            </a:r>
          </a:p>
          <a:p>
            <a:pPr marL="0" indent="457200" algn="just">
              <a:buClr>
                <a:srgbClr val="00B050"/>
              </a:buClr>
            </a:pPr>
            <a:r>
              <a:rPr lang="ru-RU" sz="2000" b="0" i="1" dirty="0"/>
              <a:t>Поле </a:t>
            </a:r>
            <a:r>
              <a:rPr lang="ru-RU" sz="2000" b="0" i="1" dirty="0"/>
              <a:t>имени </a:t>
            </a:r>
            <a:r>
              <a:rPr lang="ru-RU" sz="2000" b="0" i="1" dirty="0" smtClean="0"/>
              <a:t>отображает </a:t>
            </a:r>
            <a:r>
              <a:rPr lang="ru-RU" sz="2000" b="0" i="1" dirty="0"/>
              <a:t>имя активной ячейки или диапазона ячеек.</a:t>
            </a:r>
          </a:p>
          <a:p>
            <a:pPr marL="0" indent="457200" algn="just">
              <a:buClr>
                <a:srgbClr val="00B050"/>
              </a:buClr>
            </a:pPr>
            <a:r>
              <a:rPr lang="ru-RU" sz="2000" b="0" i="1" dirty="0"/>
              <a:t>Строка формул </a:t>
            </a:r>
            <a:r>
              <a:rPr lang="ru-RU" sz="2000" b="0" i="1" dirty="0" smtClean="0"/>
              <a:t>предназначена для ввода, отображения и редактирования фор-мул и исходных данных в активной ячейке.</a:t>
            </a:r>
            <a:endParaRPr lang="ru-RU" sz="2000" b="0" i="1" dirty="0"/>
          </a:p>
        </p:txBody>
      </p:sp>
      <p:graphicFrame>
        <p:nvGraphicFramePr>
          <p:cNvPr id="46087" name="Object 7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298676304"/>
              </p:ext>
            </p:extLst>
          </p:nvPr>
        </p:nvGraphicFramePr>
        <p:xfrm>
          <a:off x="899592" y="2496716"/>
          <a:ext cx="7056784" cy="41006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95" name="Точечный рисунок" r:id="rId3" imgW="6458852" imgH="3753374" progId="PBrush">
                  <p:embed/>
                </p:oleObj>
              </mc:Choice>
              <mc:Fallback>
                <p:oleObj name="Точечный рисунок" r:id="rId3" imgW="6458852" imgH="3753374" progId="PBrush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2496716"/>
                        <a:ext cx="7056784" cy="410063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88640"/>
            <a:ext cx="8784976" cy="2808312"/>
          </a:xfrm>
        </p:spPr>
        <p:txBody>
          <a:bodyPr>
            <a:normAutofit/>
          </a:bodyPr>
          <a:lstStyle/>
          <a:p>
            <a:pPr marL="0" indent="263525" algn="ctr">
              <a:lnSpc>
                <a:spcPct val="95000"/>
              </a:lnSpc>
              <a:buClr>
                <a:srgbClr val="00B050"/>
              </a:buClr>
            </a:pPr>
            <a:r>
              <a:rPr lang="ru-RU" sz="2600" dirty="0">
                <a:solidFill>
                  <a:srgbClr val="00B050"/>
                </a:solidFill>
              </a:rPr>
              <a:t>Работа с формулами</a:t>
            </a:r>
          </a:p>
          <a:p>
            <a:pPr marL="0" indent="457200" algn="just">
              <a:lnSpc>
                <a:spcPct val="95000"/>
              </a:lnSpc>
              <a:buClr>
                <a:srgbClr val="00B050"/>
              </a:buClr>
            </a:pPr>
            <a:r>
              <a:rPr lang="ru-RU" sz="2000" b="0" i="1" dirty="0" smtClean="0"/>
              <a:t>Формула </a:t>
            </a:r>
            <a:r>
              <a:rPr lang="ru-RU" sz="2000" b="0" i="1" dirty="0"/>
              <a:t>– выражение,. </a:t>
            </a:r>
            <a:r>
              <a:rPr lang="ru-RU" sz="2000" b="0" i="1" dirty="0"/>
              <a:t>задающее последовательность  действий по преобразованию данных. Вычисления в ячейке с формулой производятся автоматически.</a:t>
            </a:r>
          </a:p>
          <a:p>
            <a:pPr marL="0" indent="457200" algn="just">
              <a:lnSpc>
                <a:spcPct val="95000"/>
              </a:lnSpc>
              <a:buClr>
                <a:srgbClr val="00B050"/>
              </a:buClr>
            </a:pPr>
            <a:r>
              <a:rPr lang="ru-RU" sz="2000" b="0" i="1" dirty="0"/>
              <a:t>Формула всегда начинается со знака равенства. Для того, чтобы  начать работу с формулой в поле достаточно ввести знак  равенства.</a:t>
            </a:r>
          </a:p>
          <a:p>
            <a:pPr marL="0" indent="457200" algn="just">
              <a:lnSpc>
                <a:spcPct val="95000"/>
              </a:lnSpc>
              <a:buClr>
                <a:srgbClr val="00B050"/>
              </a:buClr>
            </a:pPr>
            <a:r>
              <a:rPr lang="ru-RU" sz="2000" b="0" i="1" dirty="0"/>
              <a:t>По завершению ввода формулы нажать клавишу </a:t>
            </a:r>
            <a:r>
              <a:rPr lang="en-US" sz="2000" b="0" i="1" dirty="0"/>
              <a:t>enter</a:t>
            </a:r>
            <a:r>
              <a:rPr lang="ru-RU" sz="2000" b="0" i="1" dirty="0"/>
              <a:t> для подтверждения ввода.</a:t>
            </a:r>
          </a:p>
        </p:txBody>
      </p:sp>
      <p:pic>
        <p:nvPicPr>
          <p:cNvPr id="8192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98" t="22200" r="74654" b="66778"/>
          <a:stretch/>
        </p:blipFill>
        <p:spPr bwMode="auto">
          <a:xfrm>
            <a:off x="1034602" y="3212976"/>
            <a:ext cx="6777758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5496" y="139854"/>
            <a:ext cx="885698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buFontTx/>
              <a:buNone/>
            </a:pPr>
            <a:r>
              <a:rPr lang="ru-RU" sz="1800" i="1" dirty="0">
                <a:latin typeface="+mn-lt"/>
              </a:rPr>
              <a:t> Для того чтобы введенная информация обрабатывалась корректно, необходимо присвоить ячейке (а чаще целому столбцу или строке) определенный формат:</a:t>
            </a:r>
            <a:endParaRPr lang="ru-RU" sz="1800" b="1" i="1" dirty="0">
              <a:latin typeface="+mn-lt"/>
            </a:endParaRPr>
          </a:p>
          <a:p>
            <a:pPr indent="457200" algn="just"/>
            <a:r>
              <a:rPr lang="ru-RU" sz="1800" b="1" i="1" dirty="0">
                <a:solidFill>
                  <a:srgbClr val="00B050"/>
                </a:solidFill>
                <a:latin typeface="+mn-lt"/>
              </a:rPr>
              <a:t> Общий </a:t>
            </a:r>
            <a:r>
              <a:rPr lang="ru-RU" sz="1800" i="1" dirty="0">
                <a:latin typeface="+mn-lt"/>
              </a:rPr>
              <a:t>– эти ячейки могут содержать текстовую и цифровую информацию;</a:t>
            </a:r>
            <a:endParaRPr lang="ru-RU" sz="1800" b="1" i="1" dirty="0">
              <a:latin typeface="+mn-lt"/>
            </a:endParaRPr>
          </a:p>
          <a:p>
            <a:pPr indent="457200" algn="just"/>
            <a:r>
              <a:rPr lang="ru-RU" sz="1800" b="1" i="1" dirty="0">
                <a:latin typeface="+mn-lt"/>
              </a:rPr>
              <a:t> </a:t>
            </a:r>
            <a:r>
              <a:rPr lang="ru-RU" sz="1800" b="1" i="1" dirty="0">
                <a:solidFill>
                  <a:srgbClr val="00B050"/>
                </a:solidFill>
                <a:latin typeface="+mn-lt"/>
              </a:rPr>
              <a:t>Числовой </a:t>
            </a:r>
            <a:r>
              <a:rPr lang="ru-RU" sz="1800" i="1" dirty="0">
                <a:latin typeface="+mn-lt"/>
              </a:rPr>
              <a:t>– для цифровой информации и символов-разделителей;</a:t>
            </a:r>
            <a:endParaRPr lang="ru-RU" sz="1800" b="1" i="1" dirty="0">
              <a:latin typeface="+mn-lt"/>
            </a:endParaRPr>
          </a:p>
          <a:p>
            <a:pPr indent="457200" algn="just"/>
            <a:r>
              <a:rPr lang="ru-RU" sz="1800" b="1" i="1" dirty="0">
                <a:latin typeface="+mn-lt"/>
              </a:rPr>
              <a:t> </a:t>
            </a:r>
            <a:r>
              <a:rPr lang="ru-RU" sz="1800" b="1" i="1" dirty="0">
                <a:solidFill>
                  <a:srgbClr val="00B050"/>
                </a:solidFill>
                <a:latin typeface="+mn-lt"/>
              </a:rPr>
              <a:t>Денежный</a:t>
            </a:r>
            <a:r>
              <a:rPr lang="ru-RU" sz="1800" i="1" dirty="0">
                <a:latin typeface="+mn-lt"/>
              </a:rPr>
              <a:t> – для отображения денежных величин в заранее заданной валюте;</a:t>
            </a:r>
            <a:endParaRPr lang="ru-RU" sz="1800" b="1" i="1" dirty="0">
              <a:latin typeface="+mn-lt"/>
            </a:endParaRPr>
          </a:p>
          <a:p>
            <a:pPr indent="457200" algn="just"/>
            <a:r>
              <a:rPr lang="ru-RU" sz="1800" b="1" i="1" dirty="0">
                <a:latin typeface="+mn-lt"/>
              </a:rPr>
              <a:t> </a:t>
            </a:r>
            <a:r>
              <a:rPr lang="ru-RU" sz="1800" b="1" i="1" dirty="0">
                <a:solidFill>
                  <a:srgbClr val="00B050"/>
                </a:solidFill>
                <a:latin typeface="+mn-lt"/>
              </a:rPr>
              <a:t>Финансовый</a:t>
            </a:r>
            <a:r>
              <a:rPr lang="ru-RU" sz="1800" i="1" dirty="0">
                <a:latin typeface="+mn-lt"/>
              </a:rPr>
              <a:t> –для отображения денежных величин с выравниванием по </a:t>
            </a:r>
            <a:r>
              <a:rPr lang="ru-RU" sz="1800" i="1" dirty="0" smtClean="0">
                <a:latin typeface="+mn-lt"/>
              </a:rPr>
              <a:t>разделителю </a:t>
            </a:r>
            <a:r>
              <a:rPr lang="ru-RU" sz="1800" i="1" dirty="0">
                <a:latin typeface="+mn-lt"/>
              </a:rPr>
              <a:t>и дробной части;</a:t>
            </a:r>
            <a:endParaRPr lang="ru-RU" sz="1800" b="1" i="1" dirty="0">
              <a:latin typeface="+mn-lt"/>
            </a:endParaRPr>
          </a:p>
          <a:p>
            <a:pPr indent="457200" algn="just"/>
            <a:r>
              <a:rPr lang="ru-RU" sz="1800" b="1" i="1" dirty="0">
                <a:latin typeface="+mn-lt"/>
              </a:rPr>
              <a:t> </a:t>
            </a:r>
            <a:r>
              <a:rPr lang="ru-RU" sz="1800" b="1" i="1" dirty="0">
                <a:solidFill>
                  <a:srgbClr val="00B050"/>
                </a:solidFill>
                <a:latin typeface="+mn-lt"/>
              </a:rPr>
              <a:t>Дата (Время) </a:t>
            </a:r>
            <a:r>
              <a:rPr lang="ru-RU" sz="1800" b="1" i="1" dirty="0">
                <a:latin typeface="+mn-lt"/>
              </a:rPr>
              <a:t>– </a:t>
            </a:r>
            <a:r>
              <a:rPr lang="ru-RU" sz="1800" i="1" dirty="0">
                <a:latin typeface="+mn-lt"/>
              </a:rPr>
              <a:t>для отображения даты и времени в выбранном формате;</a:t>
            </a:r>
            <a:endParaRPr lang="ru-RU" sz="1800" b="1" i="1" dirty="0">
              <a:latin typeface="+mn-lt"/>
            </a:endParaRPr>
          </a:p>
          <a:p>
            <a:pPr indent="457200" algn="just"/>
            <a:r>
              <a:rPr lang="ru-RU" sz="1800" b="1" i="1" dirty="0">
                <a:latin typeface="+mn-lt"/>
              </a:rPr>
              <a:t> </a:t>
            </a:r>
            <a:r>
              <a:rPr lang="ru-RU" sz="1800" b="1" i="1" dirty="0">
                <a:solidFill>
                  <a:srgbClr val="00B050"/>
                </a:solidFill>
                <a:latin typeface="+mn-lt"/>
              </a:rPr>
              <a:t>Процентный</a:t>
            </a:r>
            <a:r>
              <a:rPr lang="ru-RU" sz="1800" b="1" i="1" dirty="0">
                <a:latin typeface="+mn-lt"/>
              </a:rPr>
              <a:t> – </a:t>
            </a:r>
            <a:r>
              <a:rPr lang="ru-RU" sz="1800" i="1" dirty="0">
                <a:latin typeface="+mn-lt"/>
              </a:rPr>
              <a:t>для вывода чисел, предварительно умноженных на 100, с символом процента;</a:t>
            </a:r>
            <a:endParaRPr lang="ru-RU" sz="1800" b="1" i="1" dirty="0">
              <a:latin typeface="+mn-lt"/>
            </a:endParaRPr>
          </a:p>
          <a:p>
            <a:pPr indent="457200" algn="just"/>
            <a:r>
              <a:rPr lang="ru-RU" sz="1800" b="1" i="1" dirty="0">
                <a:latin typeface="+mn-lt"/>
              </a:rPr>
              <a:t> </a:t>
            </a:r>
            <a:r>
              <a:rPr lang="ru-RU" sz="1800" b="1" i="1" dirty="0">
                <a:solidFill>
                  <a:srgbClr val="00B050"/>
                </a:solidFill>
                <a:latin typeface="+mn-lt"/>
              </a:rPr>
              <a:t>Дробный</a:t>
            </a:r>
            <a:r>
              <a:rPr lang="ru-RU" sz="1800" b="1" i="1" dirty="0">
                <a:latin typeface="+mn-lt"/>
              </a:rPr>
              <a:t> – </a:t>
            </a:r>
            <a:r>
              <a:rPr lang="ru-RU" sz="1800" i="1" dirty="0">
                <a:latin typeface="+mn-lt"/>
              </a:rPr>
              <a:t>для вывода дробных чисел;</a:t>
            </a:r>
            <a:endParaRPr lang="ru-RU" sz="1800" b="1" i="1" dirty="0">
              <a:latin typeface="+mn-lt"/>
            </a:endParaRPr>
          </a:p>
          <a:p>
            <a:pPr indent="457200" algn="just"/>
            <a:r>
              <a:rPr lang="ru-RU" sz="1800" b="1" i="1" dirty="0">
                <a:latin typeface="+mn-lt"/>
              </a:rPr>
              <a:t> </a:t>
            </a:r>
            <a:r>
              <a:rPr lang="ru-RU" sz="1800" b="1" i="1" dirty="0">
                <a:solidFill>
                  <a:srgbClr val="00B050"/>
                </a:solidFill>
                <a:latin typeface="+mn-lt"/>
              </a:rPr>
              <a:t>Экспоненциальный</a:t>
            </a:r>
            <a:r>
              <a:rPr lang="ru-RU" sz="1800" b="1" i="1" dirty="0">
                <a:latin typeface="+mn-lt"/>
              </a:rPr>
              <a:t> – </a:t>
            </a:r>
            <a:r>
              <a:rPr lang="ru-RU" sz="1800" i="1" dirty="0">
                <a:latin typeface="+mn-lt"/>
              </a:rPr>
              <a:t>для вывода чисел в экспоненциальной (нормальной) форме, например: - </a:t>
            </a:r>
            <a:r>
              <a:rPr lang="ru-RU" sz="1800" b="1" i="1" dirty="0">
                <a:latin typeface="+mn-lt"/>
              </a:rPr>
              <a:t>1, 65е+44</a:t>
            </a:r>
            <a:r>
              <a:rPr lang="ru-RU" sz="1800" i="1" dirty="0">
                <a:latin typeface="+mn-lt"/>
              </a:rPr>
              <a:t>; </a:t>
            </a:r>
            <a:endParaRPr lang="ru-RU" sz="1800" b="1" i="1" dirty="0">
              <a:latin typeface="+mn-lt"/>
            </a:endParaRPr>
          </a:p>
          <a:p>
            <a:pPr indent="457200" algn="just"/>
            <a:r>
              <a:rPr lang="ru-RU" sz="1800" b="1" i="1" dirty="0">
                <a:latin typeface="+mn-lt"/>
              </a:rPr>
              <a:t> </a:t>
            </a:r>
            <a:r>
              <a:rPr lang="ru-RU" sz="1800" b="1" i="1" dirty="0">
                <a:solidFill>
                  <a:srgbClr val="00B050"/>
                </a:solidFill>
                <a:latin typeface="+mn-lt"/>
              </a:rPr>
              <a:t>Текстовый</a:t>
            </a:r>
            <a:r>
              <a:rPr lang="ru-RU" sz="1800" b="1" i="1" dirty="0">
                <a:latin typeface="+mn-lt"/>
              </a:rPr>
              <a:t> – </a:t>
            </a:r>
            <a:r>
              <a:rPr lang="ru-RU" sz="1800" i="1" dirty="0">
                <a:latin typeface="+mn-lt"/>
              </a:rPr>
              <a:t>последовательность букв, цифр, специальных символов;</a:t>
            </a:r>
            <a:endParaRPr lang="ru-RU" sz="1800" b="1" i="1" dirty="0">
              <a:latin typeface="+mn-lt"/>
            </a:endParaRPr>
          </a:p>
          <a:p>
            <a:pPr indent="457200" algn="just"/>
            <a:r>
              <a:rPr lang="ru-RU" sz="1800" b="1" i="1" dirty="0">
                <a:latin typeface="+mn-lt"/>
              </a:rPr>
              <a:t> </a:t>
            </a:r>
            <a:r>
              <a:rPr lang="ru-RU" sz="1800" b="1" i="1" dirty="0">
                <a:solidFill>
                  <a:srgbClr val="00B050"/>
                </a:solidFill>
                <a:latin typeface="+mn-lt"/>
              </a:rPr>
              <a:t>Дополнительный</a:t>
            </a:r>
            <a:r>
              <a:rPr lang="ru-RU" sz="1800" i="1" dirty="0">
                <a:latin typeface="+mn-lt"/>
              </a:rPr>
              <a:t> – нестандартные дополнительные форматы, например: списка адресов для ввода почтовых индексов, номеров телефонов, табельных номеров и т.д.;</a:t>
            </a:r>
            <a:endParaRPr lang="ru-RU" sz="1800" b="1" i="1" dirty="0">
              <a:latin typeface="+mn-lt"/>
            </a:endParaRPr>
          </a:p>
          <a:p>
            <a:pPr indent="457200" algn="just"/>
            <a:r>
              <a:rPr lang="ru-RU" sz="1800" b="1" i="1" dirty="0">
                <a:latin typeface="+mn-lt"/>
              </a:rPr>
              <a:t> </a:t>
            </a:r>
            <a:r>
              <a:rPr lang="ru-RU" sz="1800" b="1" i="1" dirty="0">
                <a:solidFill>
                  <a:srgbClr val="00B050"/>
                </a:solidFill>
                <a:latin typeface="+mn-lt"/>
              </a:rPr>
              <a:t>Все форматы </a:t>
            </a:r>
            <a:r>
              <a:rPr lang="ru-RU" sz="1800" i="1" dirty="0">
                <a:latin typeface="+mn-lt"/>
              </a:rPr>
              <a:t>– показывает все имеющиеся в </a:t>
            </a:r>
            <a:r>
              <a:rPr lang="en-US" sz="1800" i="1" dirty="0">
                <a:latin typeface="+mn-lt"/>
              </a:rPr>
              <a:t>Excel </a:t>
            </a:r>
            <a:r>
              <a:rPr lang="ru-RU" sz="1800" i="1" dirty="0">
                <a:latin typeface="+mn-lt"/>
              </a:rPr>
              <a:t>форматы.</a:t>
            </a:r>
          </a:p>
        </p:txBody>
      </p:sp>
    </p:spTree>
    <p:extLst>
      <p:ext uri="{BB962C8B-B14F-4D97-AF65-F5344CB8AC3E}">
        <p14:creationId xmlns:p14="http://schemas.microsoft.com/office/powerpoint/2010/main" val="1355773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2040</TotalTime>
  <Words>462</Words>
  <PresentationFormat>Экран (4:3)</PresentationFormat>
  <Paragraphs>38</Paragraphs>
  <Slides>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Углы</vt:lpstr>
      <vt:lpstr>Точечный рисунок</vt:lpstr>
      <vt:lpstr>ТАБЛИЧНЫЙ ПРОЦЕССОР MICROSOFT EXCEL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2002-02-20T13:55:44Z</dcterms:created>
  <dcterms:modified xsi:type="dcterms:W3CDTF">2020-01-17T05:59:06Z</dcterms:modified>
</cp:coreProperties>
</file>