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7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7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6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41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922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67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6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129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894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93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39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7F00F5A-DEB6-4649-867B-8FC645021808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1CD1B33-1934-4D47-8C7C-AA253E2B2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49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Что </a:t>
            </a:r>
            <a:r>
              <a:rPr lang="ru-RU" sz="6600" dirty="0"/>
              <a:t>англичане считают началом своих </a:t>
            </a:r>
            <a:r>
              <a:rPr lang="ru-RU" sz="6600" dirty="0" smtClean="0"/>
              <a:t>свобод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sz="1800" dirty="0" smtClean="0"/>
          </a:p>
          <a:p>
            <a:pPr algn="r"/>
            <a:endParaRPr lang="ru-RU" sz="1800" dirty="0"/>
          </a:p>
          <a:p>
            <a:pPr algn="r"/>
            <a:r>
              <a:rPr lang="ru-RU" sz="1800" dirty="0" smtClean="0">
                <a:solidFill>
                  <a:schemeClr val="accent1"/>
                </a:solidFill>
              </a:rPr>
              <a:t>Учитель истории </a:t>
            </a:r>
            <a:r>
              <a:rPr lang="ru-RU" sz="1800" dirty="0" err="1" smtClean="0">
                <a:solidFill>
                  <a:schemeClr val="accent1"/>
                </a:solidFill>
              </a:rPr>
              <a:t>Куличкова</a:t>
            </a:r>
            <a:r>
              <a:rPr lang="ru-RU" sz="1800" dirty="0" smtClean="0">
                <a:solidFill>
                  <a:schemeClr val="accent1"/>
                </a:solidFill>
              </a:rPr>
              <a:t> М.А.</a:t>
            </a:r>
            <a:br>
              <a:rPr lang="ru-RU" sz="1800" dirty="0" smtClean="0">
                <a:solidFill>
                  <a:schemeClr val="accent1"/>
                </a:solidFill>
              </a:rPr>
            </a:br>
            <a:r>
              <a:rPr lang="ru-RU" sz="1800" dirty="0" smtClean="0">
                <a:solidFill>
                  <a:schemeClr val="accent1"/>
                </a:solidFill>
              </a:rPr>
              <a:t>МАОУ </a:t>
            </a:r>
            <a:r>
              <a:rPr lang="ru-RU" sz="1800" dirty="0" err="1" smtClean="0">
                <a:solidFill>
                  <a:schemeClr val="accent1"/>
                </a:solidFill>
              </a:rPr>
              <a:t>сош</a:t>
            </a:r>
            <a:r>
              <a:rPr lang="ru-RU" sz="1800" dirty="0" smtClean="0">
                <a:solidFill>
                  <a:schemeClr val="accent1"/>
                </a:solidFill>
              </a:rPr>
              <a:t> №2, Тамбов</a:t>
            </a:r>
            <a:endParaRPr lang="ru-RU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3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70" y="198408"/>
            <a:ext cx="4953091" cy="65129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34642" y="690112"/>
            <a:ext cx="6271404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объединения централизованного государства происходил не только во Франции, но и в других странах. В каждой стране он имел свои особенности. Так, в Англии, где, кстати сказать, объединение началось раньше, чем во Франции, оно было связано с так называемым нормандским завоеванием.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4642" y="2993215"/>
            <a:ext cx="627140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1066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герцог нормандский Вильгельм высадился с рыцарским войском в Англии, разгромил англосакского короля Герольда в </a:t>
            </a:r>
            <a:r>
              <a:rPr lang="ru-RU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битве при Гастингсе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7944929" y="4183810"/>
            <a:ext cx="724619" cy="7763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434642" y="5272018"/>
            <a:ext cx="627140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Королем Англии становится Вильгельм с прозвищем 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Завоеватель</a:t>
            </a: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38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39" y="224288"/>
            <a:ext cx="4183207" cy="5891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11351" y="543464"/>
            <a:ext cx="3597215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правления Вильгельма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2205" y="1089861"/>
            <a:ext cx="2314753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Раздал земли английских феодалов своим вассалам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00867" y="1089861"/>
            <a:ext cx="2579299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 перепись населения. Результат этого труда называется </a:t>
            </a:r>
            <a:r>
              <a:rPr lang="ru-RU" sz="1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«Книга страшного суда»</a:t>
            </a:r>
            <a:endParaRPr lang="ru-RU" sz="1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.pinimg.com/originals/c5/f4/7a/c5f47a25405e9f308cbbfb92d1055df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958" y="2313366"/>
            <a:ext cx="2880000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052205" y="4259653"/>
            <a:ext cx="2935855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Переписывался не только народ, но и земли, за которые полагалась повинность. Переписчики составляли подробные описи каждого постоялого двора, каждой деревни, каждого города. Кто и чем занимается, у кого какие доходы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40638" y="4259653"/>
            <a:ext cx="2935855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переписи каждый крестьянин оказался под гнетом оброков и налогов. Кроме того, перепись задокументировала зависимость крестьян и укрепила феодальные отношения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839" y="6228017"/>
            <a:ext cx="4131753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Вильгельм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Завоеватель (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1066 –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1087)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9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.pinimg.com/736x/82/6b/40/826b40dc15060f2416fdb2c813a7ff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78" y="258794"/>
            <a:ext cx="4018874" cy="590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1839" y="6228017"/>
            <a:ext cx="4131753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Генрих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Плантагенет (1154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1189)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5471" y="327804"/>
            <a:ext cx="3597215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Реформы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5434642" y="727914"/>
            <a:ext cx="897147" cy="4658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8484076" y="796926"/>
            <a:ext cx="3" cy="3968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0636366" y="727914"/>
            <a:ext cx="896400" cy="4658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73592" y="1262495"/>
            <a:ext cx="231475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Административная реформа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5530968" y="1977581"/>
            <a:ext cx="5754" cy="4658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73592" y="2497041"/>
            <a:ext cx="2314753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Шериф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низшая должность в графствах, обладающий фискальными и судебными полномочиями. 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5530968" y="4120335"/>
            <a:ext cx="5754" cy="4658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73592" y="4639796"/>
            <a:ext cx="2311879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Собирали налоги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Осуществляли надзор за общественным порядком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30450" y="1262495"/>
            <a:ext cx="231475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реформа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7574703" y="1700580"/>
            <a:ext cx="5754" cy="6740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11995" y="2497041"/>
            <a:ext cx="1672081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института суда </a:t>
            </a:r>
            <a:r>
              <a:rPr lang="ru-RU" sz="1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«обвинительных присяжных». 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9176340" y="1700580"/>
            <a:ext cx="5754" cy="6740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610605" y="2497041"/>
            <a:ext cx="1672081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</a:t>
            </a:r>
            <a:r>
              <a:rPr lang="ru-RU" sz="1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разъездных королевских судов. </a:t>
            </a:r>
            <a:endParaRPr lang="ru-RU" sz="1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flipH="1">
            <a:off x="9445203" y="3689870"/>
            <a:ext cx="1442" cy="547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609162" y="4296510"/>
            <a:ext cx="1672081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свободный человек мог заплатить судебный сбор и передать свое дело на рассмотрение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</a:t>
            </a:r>
            <a:endParaRPr lang="ru-RU" sz="1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11994" y="4296510"/>
            <a:ext cx="1672081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функции «обвинительных присяжных» входило обличение лиц, подозреваемых в преступлении.</a:t>
            </a:r>
            <a:endParaRPr lang="ru-RU" sz="1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 flipH="1">
            <a:off x="7646592" y="3689869"/>
            <a:ext cx="1442" cy="547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697893" y="1265547"/>
            <a:ext cx="224106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реформа</a:t>
            </a:r>
          </a:p>
        </p:txBody>
      </p:sp>
      <p:cxnSp>
        <p:nvCxnSpPr>
          <p:cNvPr id="36" name="Прямая со стрелкой 35"/>
          <p:cNvCxnSpPr/>
          <p:nvPr/>
        </p:nvCxnSpPr>
        <p:spPr>
          <a:xfrm flipH="1">
            <a:off x="11381826" y="1700580"/>
            <a:ext cx="5754" cy="6740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409215" y="2497041"/>
            <a:ext cx="1529743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Армия короля становилась </a:t>
            </a:r>
            <a:r>
              <a:rPr lang="ru-RU" sz="1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наемнической и регулярной.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flipH="1">
            <a:off x="11380384" y="3684902"/>
            <a:ext cx="1442" cy="547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406330" y="4291542"/>
            <a:ext cx="1546994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возвращено </a:t>
            </a:r>
            <a:r>
              <a:rPr lang="ru-RU" sz="1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народное ополчение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собиралось на случай большой войны.</a:t>
            </a:r>
          </a:p>
        </p:txBody>
      </p:sp>
    </p:spTree>
    <p:extLst>
      <p:ext uri="{BB962C8B-B14F-4D97-AF65-F5344CB8AC3E}">
        <p14:creationId xmlns:p14="http://schemas.microsoft.com/office/powerpoint/2010/main" val="261989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20" grpId="0" animBg="1"/>
      <p:bldP spid="22" grpId="0" animBg="1"/>
      <p:bldP spid="23" grpId="0" animBg="1"/>
      <p:bldP spid="26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44" y="278230"/>
            <a:ext cx="4131753" cy="58850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6345" y="6228017"/>
            <a:ext cx="4131753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Иоа́нн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(Джон) 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Безземе́льный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(1199 – 1216)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60501" y="366317"/>
            <a:ext cx="167208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Увеличивал налоги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4986" y="366317"/>
            <a:ext cx="167208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Враждовал с феодалами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09471" y="366317"/>
            <a:ext cx="167208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Враждовал с церковью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33956" y="366317"/>
            <a:ext cx="167208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Потерял земли во Франции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 rot="5400000">
            <a:off x="7841064" y="-2148315"/>
            <a:ext cx="584411" cy="7145536"/>
          </a:xfrm>
          <a:prstGeom prst="rightBrace">
            <a:avLst>
              <a:gd name="adj1" fmla="val 0"/>
              <a:gd name="adj2" fmla="val 50000"/>
            </a:avLst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768971" y="1897814"/>
            <a:ext cx="6728595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Недовольство населения вылилось во всеобщее восстание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8127514" y="2298846"/>
            <a:ext cx="5754" cy="4658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68971" y="2833493"/>
            <a:ext cx="6728595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1215 году Иоанн подписал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Велѝкую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ха̀ртию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во̀льностей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368338"/>
              </p:ext>
            </p:extLst>
          </p:nvPr>
        </p:nvGraphicFramePr>
        <p:xfrm>
          <a:off x="4768971" y="3361797"/>
          <a:ext cx="6728595" cy="227515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728595">
                  <a:extLst>
                    <a:ext uri="{9D8B030D-6E8A-4147-A177-3AD203B41FA5}">
                      <a16:colId xmlns:a16="http://schemas.microsoft.com/office/drawing/2014/main" val="734798473"/>
                    </a:ext>
                  </a:extLst>
                </a:gridCol>
              </a:tblGrid>
              <a:tr h="33920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Король обещал не вмешиваться в дела церкви.</a:t>
                      </a:r>
                      <a:endParaRPr lang="ru-RU" sz="16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272300"/>
                  </a:ext>
                </a:extLst>
              </a:tr>
              <a:tr h="33920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 установлен строгий порядок взимания налогов.</a:t>
                      </a:r>
                      <a:endParaRPr lang="ru-RU" sz="16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7020556"/>
                  </a:ext>
                </a:extLst>
              </a:tr>
              <a:tr h="33920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Король обязался принимать важные решения, учитывая советы и мнение баронов.</a:t>
                      </a:r>
                      <a:endParaRPr lang="ru-RU" sz="16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732976"/>
                  </a:ext>
                </a:extLst>
              </a:tr>
              <a:tr h="33920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Хартия подтверждала вольности городов.</a:t>
                      </a:r>
                      <a:endParaRPr lang="ru-RU" sz="16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7944390"/>
                  </a:ext>
                </a:extLst>
              </a:tr>
              <a:tr h="33920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Хартия оградила баронов от произвола короля.</a:t>
                      </a:r>
                      <a:endParaRPr lang="ru-RU" sz="16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375159"/>
                  </a:ext>
                </a:extLst>
              </a:tr>
              <a:tr h="33920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Она же защищала горожан, мелких и средних феодалов от баронов.</a:t>
                      </a:r>
                      <a:endParaRPr lang="ru-RU" sz="16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01961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501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4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.pinimg.com/originals/a2/3a/76/a23a7608e941b90a689382c27de690c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5" t="5063" r="8491" b="17733"/>
          <a:stretch/>
        </p:blipFill>
        <p:spPr bwMode="auto">
          <a:xfrm>
            <a:off x="276346" y="405441"/>
            <a:ext cx="3225980" cy="54553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6346" y="6228017"/>
            <a:ext cx="322598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Генрих III (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1216–1272)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0220" y="465826"/>
            <a:ext cx="2409643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Потребовал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 доходов Англии для завоевания 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Сицилѝйского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королевства</a:t>
            </a:r>
            <a:r>
              <a:rPr lang="ru-RU" dirty="0"/>
              <a:t> 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6147757" y="1015604"/>
            <a:ext cx="657049" cy="422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22700" y="723216"/>
            <a:ext cx="141904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Недовольство баронов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8459637" y="1011383"/>
            <a:ext cx="657049" cy="422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34580" y="604325"/>
            <a:ext cx="2471465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бароны оставили без внимания требования рыцарей и горожан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0464558" y="1573822"/>
            <a:ext cx="5754" cy="4658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317968" y="2181962"/>
            <a:ext cx="247146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стране началась гражданская война.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20220" y="1920351"/>
            <a:ext cx="2409643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Противников короля возглавил граф </a:t>
            </a:r>
            <a:r>
              <a:rPr lang="ru-RU" sz="16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Симо̀н</a:t>
            </a:r>
            <a:r>
              <a:rPr lang="ru-RU" sz="1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 </a:t>
            </a:r>
            <a:r>
              <a:rPr lang="ru-RU" sz="16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Монфо̀р</a:t>
            </a:r>
            <a:endParaRPr lang="ru-RU" sz="1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 descr="https://avatars.dzeninfra.ru/get-zen_doc/4340862/pub_60c909313610d344af414bbf_60c9146d9831dd461a928611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831" y="1574349"/>
            <a:ext cx="2092168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Прямая со стрелкой 16"/>
          <p:cNvCxnSpPr/>
          <p:nvPr/>
        </p:nvCxnSpPr>
        <p:spPr>
          <a:xfrm>
            <a:off x="6147756" y="2335849"/>
            <a:ext cx="42586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20220" y="3444406"/>
            <a:ext cx="2409643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1265 году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был собран 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Парла̀мент</a:t>
            </a:r>
            <a:endParaRPr lang="ru-RU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4819286" y="2864964"/>
            <a:ext cx="5754" cy="4658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4816409" y="4142797"/>
            <a:ext cx="5754" cy="4658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20220" y="4722239"/>
            <a:ext cx="2409643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Ситуация, которая сложилась в ходе войны, показала королю и баронам, что без согласия со средним классом управлять страной будет трудно. 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41743" y="3567516"/>
            <a:ext cx="2409643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Парламент</a:t>
            </a:r>
            <a:endParaRPr lang="ru-RU" sz="1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7953554" y="3928874"/>
            <a:ext cx="388189" cy="3545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0751386" y="3928873"/>
            <a:ext cx="488833" cy="35450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22700" y="4364111"/>
            <a:ext cx="171391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Палата лордов</a:t>
            </a:r>
            <a:endParaRPr lang="ru-RU" sz="1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075521" y="4364111"/>
            <a:ext cx="171391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Палата общин</a:t>
            </a:r>
            <a:endParaRPr lang="ru-RU" sz="1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 flipH="1">
            <a:off x="7779656" y="4778950"/>
            <a:ext cx="5754" cy="2847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10995802" y="4778950"/>
            <a:ext cx="5754" cy="2847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922700" y="5159190"/>
            <a:ext cx="171391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бароны и высшее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духовенство</a:t>
            </a:r>
            <a:endParaRPr lang="ru-RU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трелка углом 37"/>
          <p:cNvSpPr/>
          <p:nvPr/>
        </p:nvSpPr>
        <p:spPr>
          <a:xfrm>
            <a:off x="6147756" y="3567515"/>
            <a:ext cx="1982643" cy="1135150"/>
          </a:xfrm>
          <a:prstGeom prst="bentArrow">
            <a:avLst>
              <a:gd name="adj1" fmla="val 5943"/>
              <a:gd name="adj2" fmla="val 14643"/>
              <a:gd name="adj3" fmla="val 25000"/>
              <a:gd name="adj4" fmla="val 4375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075521" y="5136813"/>
            <a:ext cx="171391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рыцари и горожане</a:t>
            </a:r>
            <a:endParaRPr lang="ru-RU" sz="11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Правая фигурная скобка 44"/>
          <p:cNvSpPr/>
          <p:nvPr/>
        </p:nvSpPr>
        <p:spPr>
          <a:xfrm rot="5400000">
            <a:off x="9429510" y="4863197"/>
            <a:ext cx="234107" cy="2146541"/>
          </a:xfrm>
          <a:prstGeom prst="rightBrace">
            <a:avLst>
              <a:gd name="adj1" fmla="val 0"/>
              <a:gd name="adj2" fmla="val 50000"/>
            </a:avLst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6255590" y="6178113"/>
            <a:ext cx="5533843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принимались только с согласия обеих палат и короля.</a:t>
            </a:r>
          </a:p>
        </p:txBody>
      </p:sp>
    </p:spTree>
    <p:extLst>
      <p:ext uri="{BB962C8B-B14F-4D97-AF65-F5344CB8AC3E}">
        <p14:creationId xmlns:p14="http://schemas.microsoft.com/office/powerpoint/2010/main" val="75596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4" grpId="0" animBg="1"/>
      <p:bldP spid="15" grpId="0" animBg="1"/>
      <p:bldP spid="19" grpId="0" animBg="1"/>
      <p:bldP spid="22" grpId="0" animBg="1"/>
      <p:bldP spid="24" grpId="0" animBg="1"/>
      <p:bldP spid="32" grpId="0" animBg="1"/>
      <p:bldP spid="33" grpId="0" animBg="1"/>
      <p:bldP spid="37" grpId="0" animBg="1"/>
      <p:bldP spid="38" grpId="0" animBg="1"/>
      <p:bldP spid="43" grpId="0" animBg="1"/>
      <p:bldP spid="45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5649" y="1867618"/>
            <a:ext cx="9872871" cy="4038600"/>
          </a:xfrm>
        </p:spPr>
        <p:txBody>
          <a:bodyPr/>
          <a:lstStyle/>
          <a:p>
            <a:r>
              <a:rPr lang="ru-RU" dirty="0" smtClean="0"/>
              <a:t>Параграф 18 + стр. 156 (генеральные штаты)</a:t>
            </a:r>
          </a:p>
          <a:p>
            <a:r>
              <a:rPr lang="ru-RU" dirty="0" smtClean="0"/>
              <a:t>Составить таблицу-сравнения Английского парламента и </a:t>
            </a:r>
            <a:r>
              <a:rPr lang="ru-RU" dirty="0" err="1" smtClean="0"/>
              <a:t>Французких</a:t>
            </a:r>
            <a:r>
              <a:rPr lang="ru-RU" dirty="0" smtClean="0"/>
              <a:t> генеральных штатов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514247"/>
              </p:ext>
            </p:extLst>
          </p:nvPr>
        </p:nvGraphicFramePr>
        <p:xfrm>
          <a:off x="1759789" y="3165897"/>
          <a:ext cx="8649897" cy="3382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3299">
                  <a:extLst>
                    <a:ext uri="{9D8B030D-6E8A-4147-A177-3AD203B41FA5}">
                      <a16:colId xmlns:a16="http://schemas.microsoft.com/office/drawing/2014/main" val="3321803588"/>
                    </a:ext>
                  </a:extLst>
                </a:gridCol>
                <a:gridCol w="2883299">
                  <a:extLst>
                    <a:ext uri="{9D8B030D-6E8A-4147-A177-3AD203B41FA5}">
                      <a16:colId xmlns:a16="http://schemas.microsoft.com/office/drawing/2014/main" val="2662684353"/>
                    </a:ext>
                  </a:extLst>
                </a:gridCol>
                <a:gridCol w="2883299">
                  <a:extLst>
                    <a:ext uri="{9D8B030D-6E8A-4147-A177-3AD203B41FA5}">
                      <a16:colId xmlns:a16="http://schemas.microsoft.com/office/drawing/2014/main" val="2468454374"/>
                    </a:ext>
                  </a:extLst>
                </a:gridCol>
              </a:tblGrid>
              <a:tr h="4001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Генеральные штаты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Парламент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607152"/>
                  </a:ext>
                </a:extLst>
              </a:tr>
              <a:tr h="400177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r>
                        <a:rPr lang="ru-RU" baseline="0" dirty="0" smtClean="0"/>
                        <a:t> первого созыва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904244"/>
                  </a:ext>
                </a:extLst>
              </a:tr>
              <a:tr h="690717">
                <a:tc>
                  <a:txBody>
                    <a:bodyPr/>
                    <a:lstStyle/>
                    <a:p>
                      <a:r>
                        <a:rPr lang="ru-RU" dirty="0" smtClean="0"/>
                        <a:t>Кто и с какой целью созвал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19000"/>
                  </a:ext>
                </a:extLst>
              </a:tr>
              <a:tr h="400177">
                <a:tc>
                  <a:txBody>
                    <a:bodyPr/>
                    <a:lstStyle/>
                    <a:p>
                      <a:r>
                        <a:rPr lang="ru-RU" dirty="0" smtClean="0"/>
                        <a:t>Устройство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5834917"/>
                  </a:ext>
                </a:extLst>
              </a:tr>
              <a:tr h="690717">
                <a:tc>
                  <a:txBody>
                    <a:bodyPr/>
                    <a:lstStyle/>
                    <a:p>
                      <a:r>
                        <a:rPr lang="ru-RU" dirty="0" smtClean="0"/>
                        <a:t>Какие</a:t>
                      </a:r>
                      <a:r>
                        <a:rPr lang="ru-RU" baseline="0" dirty="0" smtClean="0"/>
                        <a:t> слои населения представлены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010916"/>
                  </a:ext>
                </a:extLst>
              </a:tr>
              <a:tr h="400177">
                <a:tc>
                  <a:txBody>
                    <a:bodyPr/>
                    <a:lstStyle/>
                    <a:p>
                      <a:r>
                        <a:rPr lang="ru-RU" dirty="0" smtClean="0"/>
                        <a:t>Что</a:t>
                      </a:r>
                      <a:r>
                        <a:rPr lang="ru-RU" baseline="0" dirty="0" smtClean="0"/>
                        <a:t> решали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518771"/>
                  </a:ext>
                </a:extLst>
              </a:tr>
              <a:tr h="400177"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994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59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238</TotalTime>
  <Words>441</Words>
  <Application>Microsoft Office PowerPoint</Application>
  <PresentationFormat>Широкоэкранный</PresentationFormat>
  <Paragraphs>65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Corbel</vt:lpstr>
      <vt:lpstr>Times New Roman</vt:lpstr>
      <vt:lpstr>Базис</vt:lpstr>
      <vt:lpstr>Что англичане считают началом своих свобод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useradm</dc:creator>
  <cp:lastModifiedBy>useradm</cp:lastModifiedBy>
  <cp:revision>15</cp:revision>
  <dcterms:created xsi:type="dcterms:W3CDTF">2023-11-01T07:49:01Z</dcterms:created>
  <dcterms:modified xsi:type="dcterms:W3CDTF">2023-11-08T11:28:46Z</dcterms:modified>
</cp:coreProperties>
</file>