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01ED"/>
    <a:srgbClr val="FF47AC"/>
    <a:srgbClr val="FF9BAC"/>
    <a:srgbClr val="E29BFF"/>
    <a:srgbClr val="0177ED"/>
    <a:srgbClr val="9BC3FF"/>
    <a:srgbClr val="9FEE00"/>
    <a:srgbClr val="04CE5B"/>
    <a:srgbClr val="15FB78"/>
    <a:srgbClr val="9BFF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6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1F4834-B6A0-4913-9ABD-BFDC5DCB7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A9FD26-D64D-47CD-A0C1-B240DB069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8B6737-1C33-4477-8627-7350C4163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4FEB08-E112-45EA-958B-30881784F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89A5B1-9542-41C8-9EAA-6E9EB926D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1319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371768-8736-4D0E-AC0E-6F99E7565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7D0E9B-6D5E-4653-A06B-11C92C43A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4CE20C-D4C8-45A4-88E4-B366E828F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73BEA3-1DE1-4ED4-A6E0-BCA7C8636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A977F3-70BC-4EDD-B27A-5579863B1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27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5DA3D5-0768-40ED-91D1-AE0F2F3332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422B7B0-D443-4F25-A8B6-4739125817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FF6BD3-4D54-4981-89B5-844377594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2DB6CD-B57B-42E0-ACAC-BEE894D41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F936DA-363B-44D6-832F-E2C742BB1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0638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0DC1B-77FA-423E-8DCC-E476FD695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EE20CD-F61D-4318-A654-7D42C8397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EE7B7E-4C8E-47F7-95C4-2314E027D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3C0975-AAEB-40CD-8C32-5602A546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856E5E-6D6E-42B7-8B3B-DF26FAD15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873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9962A4-7E96-409C-839C-399AFFB5A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FEB43B-3404-44EA-B117-6AF3BF986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F17E51-CEF8-4A7E-A25F-6F30D923B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079428-2E96-48FE-A477-B22407380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83E7F0-50E5-4C5B-802D-CA659741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9889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355AE3-0971-4E80-8E30-EFCE10508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E44EA0-D8C6-4BD2-9143-0690FDA403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C104AF-824D-4E00-BD84-5F64C3AE5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C006D4-EF7B-43D8-840E-4E899CDDA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C12FDE-0168-4A9A-BFBD-6A34E0132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0A20CE-C755-4AC2-A3B0-358DD1BAF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3748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721474-66DE-4CA0-A397-D9AC8B741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83EB2E-A8D8-4FF1-B2B9-9EF673B92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A69559-BC9B-40B7-970B-861657342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DBDD025-23F8-464F-BF37-BCF4DD068C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BA14E81-03CE-4060-9CC7-FBB6D4F996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5CEC385-0899-400B-B2E4-B1C01F0CD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45AF8A7-275D-465C-A98E-B19CF8431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FEC482E-AB35-47D8-BDC7-7088DA61B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373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DA5A6E-590A-42BE-8C99-F9DD12556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43DED12-8A0E-4CAD-8016-CD1238410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B8973A-1C56-4A3E-B97E-FE1D1FE4C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B65EB8B-7945-4EBA-8090-BFA3BE87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0663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CA67D63-D8B2-447D-8865-D83656449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858FBD-A7E5-4B8A-8AB5-EE96C23C6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BD4F122-5616-4EFD-ABED-BBE32ABA0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357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5F3A7A-3FB3-45D2-B6D5-8FD645DF3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8C6200-A88D-41C6-8774-7EB065FB6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E3D53E-23B2-407F-A225-21339A2C4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AB836B-C964-42C3-8518-46B57A9EB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BA0C42-62A7-4027-A520-82BE27B46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3F37D5-2947-4ABB-B5A1-1A404874B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981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D597E-D86F-4D6A-AD52-0A9FCF6A3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C4DCD0E-4EE7-4EC3-B2CB-69A40340FD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1864F1-CA96-4653-AF65-23E4A3430D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59C8D6-3DFB-4E68-AA2F-105BB08B8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5CA4C6-428A-430E-B630-962AD949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D8BB26-DFE0-444D-80E8-0F149D88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7156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1C38B-8F05-4E24-8398-A01D80672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DAF9B5-DD46-49B1-A2F7-60910C661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462FA5-DFCF-4D4E-827A-830C983FA3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4F0D5-A36A-4A27-97B4-76895D2A4AEE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756577-3341-40FD-8D8F-7B95A0034D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C8E855-B851-405F-B322-B9794B456F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A2A85-CA4E-4664-B4AA-01B00E779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8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34A687C-D60D-4357-AA9A-C0A24D37DC23}"/>
              </a:ext>
            </a:extLst>
          </p:cNvPr>
          <p:cNvSpPr/>
          <p:nvPr/>
        </p:nvSpPr>
        <p:spPr>
          <a:xfrm>
            <a:off x="0" y="0"/>
            <a:ext cx="4473526" cy="6858000"/>
          </a:xfrm>
          <a:prstGeom prst="roundRect">
            <a:avLst/>
          </a:prstGeom>
          <a:solidFill>
            <a:srgbClr val="FF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04473F8-372F-4431-90E6-59580754B748}"/>
              </a:ext>
            </a:extLst>
          </p:cNvPr>
          <p:cNvSpPr/>
          <p:nvPr/>
        </p:nvSpPr>
        <p:spPr>
          <a:xfrm>
            <a:off x="-804203" y="0"/>
            <a:ext cx="4473526" cy="6858000"/>
          </a:xfrm>
          <a:prstGeom prst="roundRect">
            <a:avLst/>
          </a:prstGeom>
          <a:solidFill>
            <a:srgbClr val="9BFF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1F1581-EE5B-45FB-98A2-5474A0DD7D2A}"/>
              </a:ext>
            </a:extLst>
          </p:cNvPr>
          <p:cNvSpPr/>
          <p:nvPr/>
        </p:nvSpPr>
        <p:spPr>
          <a:xfrm>
            <a:off x="-1608406" y="0"/>
            <a:ext cx="4473526" cy="6858000"/>
          </a:xfrm>
          <a:prstGeom prst="roundRect">
            <a:avLst/>
          </a:prstGeom>
          <a:solidFill>
            <a:srgbClr val="E2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53F39CE-E9E4-4BAC-A818-6620AA9A4993}"/>
              </a:ext>
            </a:extLst>
          </p:cNvPr>
          <p:cNvSpPr/>
          <p:nvPr/>
        </p:nvSpPr>
        <p:spPr>
          <a:xfrm>
            <a:off x="-2236763" y="0"/>
            <a:ext cx="4473526" cy="6858000"/>
          </a:xfrm>
          <a:prstGeom prst="roundRect">
            <a:avLst/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576C0E9-E83A-4F38-B095-4EAE90C1D24C}"/>
              </a:ext>
            </a:extLst>
          </p:cNvPr>
          <p:cNvSpPr/>
          <p:nvPr/>
        </p:nvSpPr>
        <p:spPr>
          <a:xfrm>
            <a:off x="-3040966" y="0"/>
            <a:ext cx="4473526" cy="6858000"/>
          </a:xfrm>
          <a:prstGeom prst="roundRect">
            <a:avLst/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D92C5F4E-5905-4D92-820A-41C08831DCC7}"/>
              </a:ext>
            </a:extLst>
          </p:cNvPr>
          <p:cNvSpPr/>
          <p:nvPr/>
        </p:nvSpPr>
        <p:spPr>
          <a:xfrm>
            <a:off x="5598941" y="900332"/>
            <a:ext cx="6175717" cy="2827606"/>
          </a:xfrm>
          <a:prstGeom prst="roundRect">
            <a:avLst>
              <a:gd name="adj" fmla="val 35075"/>
            </a:avLst>
          </a:prstGeom>
          <a:solidFill>
            <a:srgbClr val="FF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 Black" panose="020B0A04020102020204" pitchFamily="34" charset="0"/>
              </a:rPr>
              <a:t>Познание, как вид деятельности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46C0C3DA-6532-4F56-B181-D3C68A707694}"/>
              </a:ext>
            </a:extLst>
          </p:cNvPr>
          <p:cNvSpPr/>
          <p:nvPr/>
        </p:nvSpPr>
        <p:spPr>
          <a:xfrm>
            <a:off x="-3845169" y="0"/>
            <a:ext cx="4473526" cy="6858000"/>
          </a:xfrm>
          <a:prstGeom prst="roundRect">
            <a:avLst/>
          </a:prstGeom>
          <a:solidFill>
            <a:srgbClr val="FF9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71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34A687C-D60D-4357-AA9A-C0A24D37DC23}"/>
              </a:ext>
            </a:extLst>
          </p:cNvPr>
          <p:cNvSpPr/>
          <p:nvPr/>
        </p:nvSpPr>
        <p:spPr>
          <a:xfrm>
            <a:off x="-804203" y="0"/>
            <a:ext cx="12996203" cy="6858000"/>
          </a:xfrm>
          <a:prstGeom prst="roundRect">
            <a:avLst/>
          </a:prstGeom>
          <a:solidFill>
            <a:srgbClr val="FF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r"/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04473F8-372F-4431-90E6-59580754B748}"/>
              </a:ext>
            </a:extLst>
          </p:cNvPr>
          <p:cNvSpPr/>
          <p:nvPr/>
        </p:nvSpPr>
        <p:spPr>
          <a:xfrm>
            <a:off x="-804203" y="0"/>
            <a:ext cx="4473526" cy="6858000"/>
          </a:xfrm>
          <a:prstGeom prst="roundRect">
            <a:avLst/>
          </a:prstGeom>
          <a:solidFill>
            <a:srgbClr val="9BFF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1F1581-EE5B-45FB-98A2-5474A0DD7D2A}"/>
              </a:ext>
            </a:extLst>
          </p:cNvPr>
          <p:cNvSpPr/>
          <p:nvPr/>
        </p:nvSpPr>
        <p:spPr>
          <a:xfrm>
            <a:off x="-1608406" y="0"/>
            <a:ext cx="4473526" cy="6858000"/>
          </a:xfrm>
          <a:prstGeom prst="roundRect">
            <a:avLst/>
          </a:prstGeom>
          <a:solidFill>
            <a:srgbClr val="E2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53F39CE-E9E4-4BAC-A818-6620AA9A4993}"/>
              </a:ext>
            </a:extLst>
          </p:cNvPr>
          <p:cNvSpPr/>
          <p:nvPr/>
        </p:nvSpPr>
        <p:spPr>
          <a:xfrm>
            <a:off x="-2236763" y="0"/>
            <a:ext cx="4473526" cy="6858000"/>
          </a:xfrm>
          <a:prstGeom prst="roundRect">
            <a:avLst/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576C0E9-E83A-4F38-B095-4EAE90C1D24C}"/>
              </a:ext>
            </a:extLst>
          </p:cNvPr>
          <p:cNvSpPr/>
          <p:nvPr/>
        </p:nvSpPr>
        <p:spPr>
          <a:xfrm>
            <a:off x="-3040966" y="0"/>
            <a:ext cx="4473526" cy="6858000"/>
          </a:xfrm>
          <a:prstGeom prst="roundRect">
            <a:avLst/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5CB2AA-1A6D-462E-81FE-6060FA3B26FA}"/>
              </a:ext>
            </a:extLst>
          </p:cNvPr>
          <p:cNvSpPr txBox="1"/>
          <p:nvPr/>
        </p:nvSpPr>
        <p:spPr>
          <a:xfrm>
            <a:off x="4290645" y="1322363"/>
            <a:ext cx="69916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i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Познание</a:t>
            </a:r>
            <a:r>
              <a:rPr lang="ru-RU" sz="400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– это вид деятельности, целью которой является получение достоверной информации о природе, обществе, человеке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82865CC7-017F-401B-808E-34AB6D01E53A}"/>
              </a:ext>
            </a:extLst>
          </p:cNvPr>
          <p:cNvSpPr/>
          <p:nvPr/>
        </p:nvSpPr>
        <p:spPr>
          <a:xfrm>
            <a:off x="-3845169" y="0"/>
            <a:ext cx="4473526" cy="6858000"/>
          </a:xfrm>
          <a:prstGeom prst="roundRect">
            <a:avLst/>
          </a:prstGeom>
          <a:solidFill>
            <a:srgbClr val="FF9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562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34A687C-D60D-4357-AA9A-C0A24D37DC23}"/>
              </a:ext>
            </a:extLst>
          </p:cNvPr>
          <p:cNvSpPr/>
          <p:nvPr/>
        </p:nvSpPr>
        <p:spPr>
          <a:xfrm>
            <a:off x="-804203" y="0"/>
            <a:ext cx="12996203" cy="6858000"/>
          </a:xfrm>
          <a:prstGeom prst="roundRect">
            <a:avLst/>
          </a:prstGeom>
          <a:solidFill>
            <a:srgbClr val="FF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r"/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04473F8-372F-4431-90E6-59580754B748}"/>
              </a:ext>
            </a:extLst>
          </p:cNvPr>
          <p:cNvSpPr/>
          <p:nvPr/>
        </p:nvSpPr>
        <p:spPr>
          <a:xfrm>
            <a:off x="-804204" y="0"/>
            <a:ext cx="12996203" cy="6858000"/>
          </a:xfrm>
          <a:prstGeom prst="roundRect">
            <a:avLst/>
          </a:prstGeom>
          <a:solidFill>
            <a:srgbClr val="9BFF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1F1581-EE5B-45FB-98A2-5474A0DD7D2A}"/>
              </a:ext>
            </a:extLst>
          </p:cNvPr>
          <p:cNvSpPr/>
          <p:nvPr/>
        </p:nvSpPr>
        <p:spPr>
          <a:xfrm>
            <a:off x="-1608406" y="0"/>
            <a:ext cx="4473526" cy="6858000"/>
          </a:xfrm>
          <a:prstGeom prst="roundRect">
            <a:avLst/>
          </a:prstGeom>
          <a:solidFill>
            <a:srgbClr val="E2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53F39CE-E9E4-4BAC-A818-6620AA9A4993}"/>
              </a:ext>
            </a:extLst>
          </p:cNvPr>
          <p:cNvSpPr/>
          <p:nvPr/>
        </p:nvSpPr>
        <p:spPr>
          <a:xfrm>
            <a:off x="-2236763" y="0"/>
            <a:ext cx="4473526" cy="6858000"/>
          </a:xfrm>
          <a:prstGeom prst="roundRect">
            <a:avLst/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576C0E9-E83A-4F38-B095-4EAE90C1D24C}"/>
              </a:ext>
            </a:extLst>
          </p:cNvPr>
          <p:cNvSpPr/>
          <p:nvPr/>
        </p:nvSpPr>
        <p:spPr>
          <a:xfrm>
            <a:off x="-3115996" y="0"/>
            <a:ext cx="4473526" cy="6858000"/>
          </a:xfrm>
          <a:prstGeom prst="roundRect">
            <a:avLst/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3FB25B1F-6CCF-4782-B35A-9CE76E5FCFD6}"/>
              </a:ext>
            </a:extLst>
          </p:cNvPr>
          <p:cNvSpPr/>
          <p:nvPr/>
        </p:nvSpPr>
        <p:spPr>
          <a:xfrm>
            <a:off x="3504026" y="534572"/>
            <a:ext cx="2602523" cy="942535"/>
          </a:xfrm>
          <a:prstGeom prst="roundRect">
            <a:avLst/>
          </a:prstGeom>
          <a:solidFill>
            <a:srgbClr val="04C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Объект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: скругленные углы 27">
            <a:extLst>
              <a:ext uri="{FF2B5EF4-FFF2-40B4-BE49-F238E27FC236}">
                <a16:creationId xmlns:a16="http://schemas.microsoft.com/office/drawing/2014/main" id="{C166E181-ACC2-4D8D-8E2E-2833859378A1}"/>
              </a:ext>
            </a:extLst>
          </p:cNvPr>
          <p:cNvSpPr/>
          <p:nvPr/>
        </p:nvSpPr>
        <p:spPr>
          <a:xfrm>
            <a:off x="8353863" y="534571"/>
            <a:ext cx="2602523" cy="942535"/>
          </a:xfrm>
          <a:prstGeom prst="roundRect">
            <a:avLst/>
          </a:prstGeom>
          <a:solidFill>
            <a:srgbClr val="04C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Субъект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44F31B90-F5AC-41C3-A348-D4FEA4A3710A}"/>
              </a:ext>
            </a:extLst>
          </p:cNvPr>
          <p:cNvSpPr/>
          <p:nvPr/>
        </p:nvSpPr>
        <p:spPr>
          <a:xfrm>
            <a:off x="3493477" y="4564965"/>
            <a:ext cx="2602523" cy="942535"/>
          </a:xfrm>
          <a:prstGeom prst="roundRect">
            <a:avLst/>
          </a:prstGeom>
          <a:solidFill>
            <a:srgbClr val="04C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Средства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5DE4979D-A520-469F-9CA4-2F9584758141}"/>
              </a:ext>
            </a:extLst>
          </p:cNvPr>
          <p:cNvSpPr/>
          <p:nvPr/>
        </p:nvSpPr>
        <p:spPr>
          <a:xfrm>
            <a:off x="8353863" y="4564964"/>
            <a:ext cx="2602523" cy="942535"/>
          </a:xfrm>
          <a:prstGeom prst="roundRect">
            <a:avLst/>
          </a:prstGeom>
          <a:solidFill>
            <a:srgbClr val="04C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Результат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EEA1EE7B-B45E-46E7-9FFD-D6E21404C29A}"/>
              </a:ext>
            </a:extLst>
          </p:cNvPr>
          <p:cNvSpPr/>
          <p:nvPr/>
        </p:nvSpPr>
        <p:spPr>
          <a:xfrm>
            <a:off x="5458265" y="2032779"/>
            <a:ext cx="3573193" cy="1927277"/>
          </a:xfrm>
          <a:prstGeom prst="roundRect">
            <a:avLst/>
          </a:prstGeom>
          <a:solidFill>
            <a:srgbClr val="04C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Структура познания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A53BA5FF-8F0A-463C-AC9B-988C40B16D64}"/>
              </a:ext>
            </a:extLst>
          </p:cNvPr>
          <p:cNvSpPr/>
          <p:nvPr/>
        </p:nvSpPr>
        <p:spPr>
          <a:xfrm>
            <a:off x="-3845169" y="0"/>
            <a:ext cx="4473526" cy="6858000"/>
          </a:xfrm>
          <a:prstGeom prst="roundRect">
            <a:avLst/>
          </a:prstGeom>
          <a:solidFill>
            <a:srgbClr val="FF9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9769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34A687C-D60D-4357-AA9A-C0A24D37DC23}"/>
              </a:ext>
            </a:extLst>
          </p:cNvPr>
          <p:cNvSpPr/>
          <p:nvPr/>
        </p:nvSpPr>
        <p:spPr>
          <a:xfrm>
            <a:off x="-804203" y="0"/>
            <a:ext cx="12996203" cy="6858000"/>
          </a:xfrm>
          <a:prstGeom prst="roundRect">
            <a:avLst/>
          </a:prstGeom>
          <a:solidFill>
            <a:srgbClr val="FF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r"/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04473F8-372F-4431-90E6-59580754B748}"/>
              </a:ext>
            </a:extLst>
          </p:cNvPr>
          <p:cNvSpPr/>
          <p:nvPr/>
        </p:nvSpPr>
        <p:spPr>
          <a:xfrm>
            <a:off x="-804204" y="0"/>
            <a:ext cx="12996203" cy="6858000"/>
          </a:xfrm>
          <a:prstGeom prst="roundRect">
            <a:avLst/>
          </a:prstGeom>
          <a:solidFill>
            <a:srgbClr val="9BFF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1F1581-EE5B-45FB-98A2-5474A0DD7D2A}"/>
              </a:ext>
            </a:extLst>
          </p:cNvPr>
          <p:cNvSpPr/>
          <p:nvPr/>
        </p:nvSpPr>
        <p:spPr>
          <a:xfrm>
            <a:off x="-1608407" y="0"/>
            <a:ext cx="13800405" cy="6858000"/>
          </a:xfrm>
          <a:prstGeom prst="roundRect">
            <a:avLst/>
          </a:prstGeom>
          <a:solidFill>
            <a:srgbClr val="E2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53F39CE-E9E4-4BAC-A818-6620AA9A4993}"/>
              </a:ext>
            </a:extLst>
          </p:cNvPr>
          <p:cNvSpPr/>
          <p:nvPr/>
        </p:nvSpPr>
        <p:spPr>
          <a:xfrm>
            <a:off x="-2236763" y="0"/>
            <a:ext cx="4473526" cy="6858000"/>
          </a:xfrm>
          <a:prstGeom prst="roundRect">
            <a:avLst/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576C0E9-E83A-4F38-B095-4EAE90C1D24C}"/>
              </a:ext>
            </a:extLst>
          </p:cNvPr>
          <p:cNvSpPr/>
          <p:nvPr/>
        </p:nvSpPr>
        <p:spPr>
          <a:xfrm>
            <a:off x="-3115996" y="0"/>
            <a:ext cx="4473526" cy="6858000"/>
          </a:xfrm>
          <a:prstGeom prst="roundRect">
            <a:avLst/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4792A611-4FA5-48D5-A16B-7084D4935EBF}"/>
              </a:ext>
            </a:extLst>
          </p:cNvPr>
          <p:cNvSpPr/>
          <p:nvPr/>
        </p:nvSpPr>
        <p:spPr>
          <a:xfrm>
            <a:off x="5693897" y="393895"/>
            <a:ext cx="3038621" cy="1364566"/>
          </a:xfrm>
          <a:prstGeom prst="roundRect">
            <a:avLst>
              <a:gd name="adj" fmla="val 38316"/>
            </a:avLst>
          </a:prstGeom>
          <a:solidFill>
            <a:srgbClr val="9F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Виды познания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640C7280-3BDA-4B99-A1A9-50673D7DD9A5}"/>
              </a:ext>
            </a:extLst>
          </p:cNvPr>
          <p:cNvSpPr/>
          <p:nvPr/>
        </p:nvSpPr>
        <p:spPr>
          <a:xfrm>
            <a:off x="2518117" y="1709223"/>
            <a:ext cx="4121834" cy="4466493"/>
          </a:xfrm>
          <a:prstGeom prst="roundRect">
            <a:avLst>
              <a:gd name="adj" fmla="val 38316"/>
            </a:avLst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Чувственное познание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B29E03AD-81FC-43C0-8966-ACB057EECDB6}"/>
              </a:ext>
            </a:extLst>
          </p:cNvPr>
          <p:cNvSpPr/>
          <p:nvPr/>
        </p:nvSpPr>
        <p:spPr>
          <a:xfrm>
            <a:off x="7615309" y="1758461"/>
            <a:ext cx="4292989" cy="4462975"/>
          </a:xfrm>
          <a:prstGeom prst="roundRect">
            <a:avLst>
              <a:gd name="adj" fmla="val 38316"/>
            </a:avLst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Рациональное познание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67FACB0E-CF2B-4FC6-9228-09C5129BA54B}"/>
              </a:ext>
            </a:extLst>
          </p:cNvPr>
          <p:cNvSpPr/>
          <p:nvPr/>
        </p:nvSpPr>
        <p:spPr>
          <a:xfrm>
            <a:off x="-3845169" y="0"/>
            <a:ext cx="4473526" cy="6858000"/>
          </a:xfrm>
          <a:prstGeom prst="roundRect">
            <a:avLst/>
          </a:prstGeom>
          <a:solidFill>
            <a:srgbClr val="FF9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784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34A687C-D60D-4357-AA9A-C0A24D37DC23}"/>
              </a:ext>
            </a:extLst>
          </p:cNvPr>
          <p:cNvSpPr/>
          <p:nvPr/>
        </p:nvSpPr>
        <p:spPr>
          <a:xfrm>
            <a:off x="-804203" y="0"/>
            <a:ext cx="12996203" cy="6858000"/>
          </a:xfrm>
          <a:prstGeom prst="roundRect">
            <a:avLst/>
          </a:prstGeom>
          <a:solidFill>
            <a:srgbClr val="FF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r"/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04473F8-372F-4431-90E6-59580754B748}"/>
              </a:ext>
            </a:extLst>
          </p:cNvPr>
          <p:cNvSpPr/>
          <p:nvPr/>
        </p:nvSpPr>
        <p:spPr>
          <a:xfrm>
            <a:off x="-804204" y="0"/>
            <a:ext cx="12996203" cy="6858000"/>
          </a:xfrm>
          <a:prstGeom prst="roundRect">
            <a:avLst/>
          </a:prstGeom>
          <a:solidFill>
            <a:srgbClr val="9BFF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1F1581-EE5B-45FB-98A2-5474A0DD7D2A}"/>
              </a:ext>
            </a:extLst>
          </p:cNvPr>
          <p:cNvSpPr/>
          <p:nvPr/>
        </p:nvSpPr>
        <p:spPr>
          <a:xfrm>
            <a:off x="-1608407" y="0"/>
            <a:ext cx="13800405" cy="6858000"/>
          </a:xfrm>
          <a:prstGeom prst="roundRect">
            <a:avLst/>
          </a:prstGeom>
          <a:solidFill>
            <a:srgbClr val="E2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53F39CE-E9E4-4BAC-A818-6620AA9A4993}"/>
              </a:ext>
            </a:extLst>
          </p:cNvPr>
          <p:cNvSpPr/>
          <p:nvPr/>
        </p:nvSpPr>
        <p:spPr>
          <a:xfrm>
            <a:off x="-2236764" y="0"/>
            <a:ext cx="14428761" cy="6858000"/>
          </a:xfrm>
          <a:prstGeom prst="roundRect">
            <a:avLst/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576C0E9-E83A-4F38-B095-4EAE90C1D24C}"/>
              </a:ext>
            </a:extLst>
          </p:cNvPr>
          <p:cNvSpPr/>
          <p:nvPr/>
        </p:nvSpPr>
        <p:spPr>
          <a:xfrm>
            <a:off x="-3115996" y="0"/>
            <a:ext cx="4473526" cy="6858000"/>
          </a:xfrm>
          <a:prstGeom prst="roundRect">
            <a:avLst/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A07E8953-13F0-4AD0-8918-EE7B67A653A3}"/>
              </a:ext>
            </a:extLst>
          </p:cNvPr>
          <p:cNvSpPr/>
          <p:nvPr/>
        </p:nvSpPr>
        <p:spPr>
          <a:xfrm>
            <a:off x="3910819" y="295422"/>
            <a:ext cx="4684541" cy="1237957"/>
          </a:xfrm>
          <a:prstGeom prst="roundRect">
            <a:avLst>
              <a:gd name="adj" fmla="val 39394"/>
            </a:avLst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Чувственное познание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78AB9805-61B6-4353-BFC6-BCF65E39ABE3}"/>
              </a:ext>
            </a:extLst>
          </p:cNvPr>
          <p:cNvSpPr/>
          <p:nvPr/>
        </p:nvSpPr>
        <p:spPr>
          <a:xfrm>
            <a:off x="1744395" y="1533379"/>
            <a:ext cx="9636369" cy="1237957"/>
          </a:xfrm>
          <a:prstGeom prst="roundRect">
            <a:avLst>
              <a:gd name="adj" fmla="val 39394"/>
            </a:avLst>
          </a:prstGeom>
          <a:solidFill>
            <a:srgbClr val="017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процесс получения знаний о действительности посредством органов чувств.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C3F028EA-1763-4895-9AD0-DC5DA6B32A9A}"/>
              </a:ext>
            </a:extLst>
          </p:cNvPr>
          <p:cNvSpPr/>
          <p:nvPr/>
        </p:nvSpPr>
        <p:spPr>
          <a:xfrm>
            <a:off x="1744394" y="3066758"/>
            <a:ext cx="3151163" cy="3495820"/>
          </a:xfrm>
          <a:prstGeom prst="roundRect">
            <a:avLst>
              <a:gd name="adj" fmla="val 39394"/>
            </a:avLst>
          </a:prstGeom>
          <a:solidFill>
            <a:srgbClr val="017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Ощущения 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данные органов чувств об отдельных свойствах от­дельных предметов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D3025507-65D3-4C8B-BB91-91A3141D1A9C}"/>
              </a:ext>
            </a:extLst>
          </p:cNvPr>
          <p:cNvSpPr/>
          <p:nvPr/>
        </p:nvSpPr>
        <p:spPr>
          <a:xfrm>
            <a:off x="5169877" y="3066758"/>
            <a:ext cx="3151163" cy="3495820"/>
          </a:xfrm>
          <a:prstGeom prst="roundRect">
            <a:avLst>
              <a:gd name="adj" fmla="val 39394"/>
            </a:avLst>
          </a:prstGeom>
          <a:solidFill>
            <a:srgbClr val="017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Восприятие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это целостный образ предмета, являющийся суммой от­дельных ощущений</a:t>
            </a:r>
            <a:r>
              <a:rPr lang="ru-RU" dirty="0"/>
              <a:t>.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E6143AFF-404A-4B54-B206-5BB34540BB14}"/>
              </a:ext>
            </a:extLst>
          </p:cNvPr>
          <p:cNvSpPr/>
          <p:nvPr/>
        </p:nvSpPr>
        <p:spPr>
          <a:xfrm>
            <a:off x="8595360" y="3070275"/>
            <a:ext cx="3151163" cy="3495820"/>
          </a:xfrm>
          <a:prstGeom prst="roundRect">
            <a:avLst>
              <a:gd name="adj" fmla="val 39394"/>
            </a:avLst>
          </a:prstGeom>
          <a:solidFill>
            <a:srgbClr val="017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Представление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 -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высшая форма чувственного познания, образ предмета, сохраняемый в памяти вне непосредственного контакта с ним.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621F56AB-D52E-4B08-BE06-13C05BF9A839}"/>
              </a:ext>
            </a:extLst>
          </p:cNvPr>
          <p:cNvSpPr/>
          <p:nvPr/>
        </p:nvSpPr>
        <p:spPr>
          <a:xfrm>
            <a:off x="-3845169" y="0"/>
            <a:ext cx="4473526" cy="6858000"/>
          </a:xfrm>
          <a:prstGeom prst="roundRect">
            <a:avLst/>
          </a:prstGeom>
          <a:solidFill>
            <a:srgbClr val="FF9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74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34A687C-D60D-4357-AA9A-C0A24D37DC23}"/>
              </a:ext>
            </a:extLst>
          </p:cNvPr>
          <p:cNvSpPr/>
          <p:nvPr/>
        </p:nvSpPr>
        <p:spPr>
          <a:xfrm>
            <a:off x="-804203" y="0"/>
            <a:ext cx="12996203" cy="6858000"/>
          </a:xfrm>
          <a:prstGeom prst="roundRect">
            <a:avLst/>
          </a:prstGeom>
          <a:solidFill>
            <a:srgbClr val="FF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r"/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04473F8-372F-4431-90E6-59580754B748}"/>
              </a:ext>
            </a:extLst>
          </p:cNvPr>
          <p:cNvSpPr/>
          <p:nvPr/>
        </p:nvSpPr>
        <p:spPr>
          <a:xfrm>
            <a:off x="-804204" y="0"/>
            <a:ext cx="12996203" cy="6858000"/>
          </a:xfrm>
          <a:prstGeom prst="roundRect">
            <a:avLst/>
          </a:prstGeom>
          <a:solidFill>
            <a:srgbClr val="9BFF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1F1581-EE5B-45FB-98A2-5474A0DD7D2A}"/>
              </a:ext>
            </a:extLst>
          </p:cNvPr>
          <p:cNvSpPr/>
          <p:nvPr/>
        </p:nvSpPr>
        <p:spPr>
          <a:xfrm>
            <a:off x="-1608407" y="0"/>
            <a:ext cx="13800405" cy="6858000"/>
          </a:xfrm>
          <a:prstGeom prst="roundRect">
            <a:avLst/>
          </a:prstGeom>
          <a:solidFill>
            <a:srgbClr val="E2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53F39CE-E9E4-4BAC-A818-6620AA9A4993}"/>
              </a:ext>
            </a:extLst>
          </p:cNvPr>
          <p:cNvSpPr/>
          <p:nvPr/>
        </p:nvSpPr>
        <p:spPr>
          <a:xfrm>
            <a:off x="-2236764" y="0"/>
            <a:ext cx="14428761" cy="6858000"/>
          </a:xfrm>
          <a:prstGeom prst="roundRect">
            <a:avLst/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576C0E9-E83A-4F38-B095-4EAE90C1D24C}"/>
              </a:ext>
            </a:extLst>
          </p:cNvPr>
          <p:cNvSpPr/>
          <p:nvPr/>
        </p:nvSpPr>
        <p:spPr>
          <a:xfrm>
            <a:off x="-3027125" y="0"/>
            <a:ext cx="15364263" cy="6858000"/>
          </a:xfrm>
          <a:prstGeom prst="roundRect">
            <a:avLst/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49796D9B-B341-4519-8130-52FB44F8979E}"/>
              </a:ext>
            </a:extLst>
          </p:cNvPr>
          <p:cNvSpPr/>
          <p:nvPr/>
        </p:nvSpPr>
        <p:spPr>
          <a:xfrm>
            <a:off x="-3845169" y="0"/>
            <a:ext cx="4473526" cy="6858000"/>
          </a:xfrm>
          <a:prstGeom prst="roundRect">
            <a:avLst/>
          </a:prstGeom>
          <a:solidFill>
            <a:srgbClr val="FF9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338C3ADF-44A9-4405-89D5-3E3214F33198}"/>
              </a:ext>
            </a:extLst>
          </p:cNvPr>
          <p:cNvSpPr/>
          <p:nvPr/>
        </p:nvSpPr>
        <p:spPr>
          <a:xfrm>
            <a:off x="3910819" y="295422"/>
            <a:ext cx="4684541" cy="1237957"/>
          </a:xfrm>
          <a:prstGeom prst="roundRect">
            <a:avLst>
              <a:gd name="adj" fmla="val 39394"/>
            </a:avLst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Рациональное познание</a:t>
            </a: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AD1691D0-6810-4A87-8A03-E2BF7493F5C2}"/>
              </a:ext>
            </a:extLst>
          </p:cNvPr>
          <p:cNvSpPr/>
          <p:nvPr/>
        </p:nvSpPr>
        <p:spPr>
          <a:xfrm>
            <a:off x="1744395" y="1533379"/>
            <a:ext cx="9636369" cy="1237957"/>
          </a:xfrm>
          <a:prstGeom prst="roundRect">
            <a:avLst>
              <a:gd name="adj" fmla="val 39394"/>
            </a:avLst>
          </a:prstGeom>
          <a:solidFill>
            <a:srgbClr val="D101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процесс получения знаний о действительно­сти посредством осуществления различных мыслительных процедур.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B52C9278-8614-4C71-9E5C-F10BE93AC5CC}"/>
              </a:ext>
            </a:extLst>
          </p:cNvPr>
          <p:cNvSpPr/>
          <p:nvPr/>
        </p:nvSpPr>
        <p:spPr>
          <a:xfrm>
            <a:off x="1744394" y="3066758"/>
            <a:ext cx="3151163" cy="3495820"/>
          </a:xfrm>
          <a:prstGeom prst="roundRect">
            <a:avLst>
              <a:gd name="adj" fmla="val 39394"/>
            </a:avLst>
          </a:prstGeom>
          <a:solidFill>
            <a:srgbClr val="D101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Понятие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это форма мышления, которая отражает предмет или группу предметов в одном или нескольких существенных признаках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: скругленные углы 27">
            <a:extLst>
              <a:ext uri="{FF2B5EF4-FFF2-40B4-BE49-F238E27FC236}">
                <a16:creationId xmlns:a16="http://schemas.microsoft.com/office/drawing/2014/main" id="{F97A7FFF-2A97-40F9-98B6-721C2E4C6D30}"/>
              </a:ext>
            </a:extLst>
          </p:cNvPr>
          <p:cNvSpPr/>
          <p:nvPr/>
        </p:nvSpPr>
        <p:spPr>
          <a:xfrm>
            <a:off x="5075311" y="3066758"/>
            <a:ext cx="3151163" cy="3495820"/>
          </a:xfrm>
          <a:prstGeom prst="roundRect">
            <a:avLst>
              <a:gd name="adj" fmla="val 39394"/>
            </a:avLst>
          </a:prstGeom>
          <a:solidFill>
            <a:srgbClr val="D101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уждение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– это форма мышления, содержащая утверждение или отрицание об окружающем мире, его предметах, закономерностях и взаимосвязях.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7D42686D-C801-49FF-A300-95CC64A4D770}"/>
              </a:ext>
            </a:extLst>
          </p:cNvPr>
          <p:cNvSpPr/>
          <p:nvPr/>
        </p:nvSpPr>
        <p:spPr>
          <a:xfrm>
            <a:off x="8418286" y="3066758"/>
            <a:ext cx="3151163" cy="3495820"/>
          </a:xfrm>
          <a:prstGeom prst="roundRect">
            <a:avLst>
              <a:gd name="adj" fmla="val 39394"/>
            </a:avLst>
          </a:prstGeom>
          <a:solidFill>
            <a:srgbClr val="D101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Умозаключение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– это форма мышления, которая позволяет из одного или нескольких суждений, связанных между собой, сделать вывод в виде нового суждения.</a:t>
            </a:r>
          </a:p>
        </p:txBody>
      </p:sp>
    </p:spTree>
    <p:extLst>
      <p:ext uri="{BB962C8B-B14F-4D97-AF65-F5344CB8AC3E}">
        <p14:creationId xmlns:p14="http://schemas.microsoft.com/office/powerpoint/2010/main" val="23244889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34A687C-D60D-4357-AA9A-C0A24D37DC23}"/>
              </a:ext>
            </a:extLst>
          </p:cNvPr>
          <p:cNvSpPr/>
          <p:nvPr/>
        </p:nvSpPr>
        <p:spPr>
          <a:xfrm>
            <a:off x="-804203" y="0"/>
            <a:ext cx="12996203" cy="6858000"/>
          </a:xfrm>
          <a:prstGeom prst="roundRect">
            <a:avLst/>
          </a:prstGeom>
          <a:solidFill>
            <a:srgbClr val="FF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r"/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04473F8-372F-4431-90E6-59580754B748}"/>
              </a:ext>
            </a:extLst>
          </p:cNvPr>
          <p:cNvSpPr/>
          <p:nvPr/>
        </p:nvSpPr>
        <p:spPr>
          <a:xfrm>
            <a:off x="-804204" y="0"/>
            <a:ext cx="12996203" cy="6858000"/>
          </a:xfrm>
          <a:prstGeom prst="roundRect">
            <a:avLst/>
          </a:prstGeom>
          <a:solidFill>
            <a:srgbClr val="9BFF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1F1581-EE5B-45FB-98A2-5474A0DD7D2A}"/>
              </a:ext>
            </a:extLst>
          </p:cNvPr>
          <p:cNvSpPr/>
          <p:nvPr/>
        </p:nvSpPr>
        <p:spPr>
          <a:xfrm>
            <a:off x="-1608407" y="0"/>
            <a:ext cx="13800405" cy="6858000"/>
          </a:xfrm>
          <a:prstGeom prst="roundRect">
            <a:avLst/>
          </a:prstGeom>
          <a:solidFill>
            <a:srgbClr val="E2FF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53F39CE-E9E4-4BAC-A818-6620AA9A4993}"/>
              </a:ext>
            </a:extLst>
          </p:cNvPr>
          <p:cNvSpPr/>
          <p:nvPr/>
        </p:nvSpPr>
        <p:spPr>
          <a:xfrm>
            <a:off x="-2236764" y="0"/>
            <a:ext cx="14428761" cy="6858000"/>
          </a:xfrm>
          <a:prstGeom prst="roundRect">
            <a:avLst/>
          </a:prstGeom>
          <a:solidFill>
            <a:srgbClr val="9BC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576C0E9-E83A-4F38-B095-4EAE90C1D24C}"/>
              </a:ext>
            </a:extLst>
          </p:cNvPr>
          <p:cNvSpPr/>
          <p:nvPr/>
        </p:nvSpPr>
        <p:spPr>
          <a:xfrm>
            <a:off x="-3027124" y="0"/>
            <a:ext cx="15219122" cy="6858000"/>
          </a:xfrm>
          <a:prstGeom prst="roundRect">
            <a:avLst/>
          </a:prstGeom>
          <a:solidFill>
            <a:srgbClr val="E29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49796D9B-B341-4519-8130-52FB44F8979E}"/>
              </a:ext>
            </a:extLst>
          </p:cNvPr>
          <p:cNvSpPr/>
          <p:nvPr/>
        </p:nvSpPr>
        <p:spPr>
          <a:xfrm>
            <a:off x="-3845170" y="0"/>
            <a:ext cx="16037169" cy="6858000"/>
          </a:xfrm>
          <a:prstGeom prst="roundRect">
            <a:avLst/>
          </a:prstGeom>
          <a:solidFill>
            <a:srgbClr val="FF9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6257F4B8-5F1F-413A-B18A-A8982E48D00A}"/>
              </a:ext>
            </a:extLst>
          </p:cNvPr>
          <p:cNvSpPr/>
          <p:nvPr/>
        </p:nvSpPr>
        <p:spPr>
          <a:xfrm>
            <a:off x="3910819" y="295422"/>
            <a:ext cx="4684541" cy="1237957"/>
          </a:xfrm>
          <a:prstGeom prst="roundRect">
            <a:avLst>
              <a:gd name="adj" fmla="val 39394"/>
            </a:avLst>
          </a:prstGeom>
          <a:solidFill>
            <a:srgbClr val="FF9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Истина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267F888C-986D-4419-BE81-AEE394A39C50}"/>
              </a:ext>
            </a:extLst>
          </p:cNvPr>
          <p:cNvSpPr/>
          <p:nvPr/>
        </p:nvSpPr>
        <p:spPr>
          <a:xfrm>
            <a:off x="1744395" y="1533379"/>
            <a:ext cx="9636369" cy="1237957"/>
          </a:xfrm>
          <a:prstGeom prst="roundRect">
            <a:avLst>
              <a:gd name="adj" fmla="val 39394"/>
            </a:avLst>
          </a:prstGeom>
          <a:solidFill>
            <a:srgbClr val="FF47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достоверное знание, существующее само по себе, вне зависимости от того, каким его представляет человек.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F55A50B1-8BFE-4CC1-A7D8-F6AA9F8CF33C}"/>
              </a:ext>
            </a:extLst>
          </p:cNvPr>
          <p:cNvSpPr/>
          <p:nvPr/>
        </p:nvSpPr>
        <p:spPr>
          <a:xfrm>
            <a:off x="1744394" y="3066758"/>
            <a:ext cx="3151163" cy="3495820"/>
          </a:xfrm>
          <a:prstGeom prst="roundRect">
            <a:avLst>
              <a:gd name="adj" fmla="val 39394"/>
            </a:avLst>
          </a:prstGeom>
          <a:solidFill>
            <a:srgbClr val="FF47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Абсолютная истина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— исчерпывающее достоверное знание об окружающем мире, которое нельзя опровергнуть.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19B63CB1-14AB-4063-A903-67FBE3115625}"/>
              </a:ext>
            </a:extLst>
          </p:cNvPr>
          <p:cNvSpPr/>
          <p:nvPr/>
        </p:nvSpPr>
        <p:spPr>
          <a:xfrm>
            <a:off x="8442737" y="3066758"/>
            <a:ext cx="3151163" cy="3495820"/>
          </a:xfrm>
          <a:prstGeom prst="roundRect">
            <a:avLst>
              <a:gd name="adj" fmla="val 39394"/>
            </a:avLst>
          </a:prstGeom>
          <a:solidFill>
            <a:srgbClr val="FF47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Относительная истина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— неполное, неточное, но при этом достоверное знание, зависящее от определённых условий.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141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73</Words>
  <Application>Microsoft Office PowerPoint</Application>
  <PresentationFormat>Широкоэкранный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VICTOR</dc:creator>
  <cp:lastModifiedBy>useradm</cp:lastModifiedBy>
  <cp:revision>2</cp:revision>
  <dcterms:created xsi:type="dcterms:W3CDTF">2023-11-09T16:38:53Z</dcterms:created>
  <dcterms:modified xsi:type="dcterms:W3CDTF">2023-11-10T10:30:45Z</dcterms:modified>
</cp:coreProperties>
</file>