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2" r:id="rId5"/>
    <p:sldId id="281" r:id="rId6"/>
    <p:sldId id="259" r:id="rId7"/>
    <p:sldId id="265" r:id="rId8"/>
    <p:sldId id="266" r:id="rId9"/>
    <p:sldId id="260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1" r:id="rId19"/>
    <p:sldId id="263" r:id="rId20"/>
    <p:sldId id="26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398" autoAdjust="0"/>
  </p:normalViewPr>
  <p:slideViewPr>
    <p:cSldViewPr>
      <p:cViewPr varScale="1">
        <p:scale>
          <a:sx n="88" d="100"/>
          <a:sy n="88" d="100"/>
        </p:scale>
        <p:origin x="21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1F645-1F4A-46AB-9DCD-1172A1A497D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DC73E-9861-4ECB-89F6-2198EAAD9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18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Искусственный интеллект — неотъемлемая часть современного мира и главный помощник в самых разных сферах.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 воздействием искусственного интеллекта. Сегодня в традиционные отрасли — медицину, сельское хозяйство, производство, транспорт, строительство — внедряются современные технологии. Появляются новые специальности, которые формируются на стыке традиционных профессий и знаний в области искусственного интеллекта.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741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08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ИИ позволяет обнаружить заболевание 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ранней стадии, распознать и предсказать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появление вредителей и сохранить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урожай. В качестве базы используются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либо метеоданные — они позволяют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узнать, что вредители могут появиться,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либо информация с датчиков, камер 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дронов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высоким разрешением для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обнаружения вредителей.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Спутниковые снимки помогают надзорным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службам определить, где проводится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вырубка лесов, найти используемую или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неиспользуемую землю, определить, 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каком состоянии находится земля и что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наней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растет. При помощи анализа спутниковых снимков можно понять, ведется ли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деятельность на каких-то конкретных угодьях: иногда бывает так,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земля с/х назначения по факту оказывается свалкой.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29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Системы компьютерного зрения на основе ИИ могут автоматически анализировать</a:t>
            </a:r>
          </a:p>
          <a:p>
            <a:r>
              <a:rPr lang="ru-RU" dirty="0" smtClean="0"/>
              <a:t>изображения сельскохозяйственной продукции: овощи, фрукты или зерновые,</a:t>
            </a:r>
          </a:p>
          <a:p>
            <a:r>
              <a:rPr lang="ru-RU" dirty="0" smtClean="0"/>
              <a:t>и определять их качество, размер, цвет и другие характеристики. Компьютерное зрение</a:t>
            </a:r>
          </a:p>
          <a:p>
            <a:r>
              <a:rPr lang="ru-RU" dirty="0" smtClean="0"/>
              <a:t>определяет оптимальные методы сортировки и упаковки продукции с учетом ее</a:t>
            </a:r>
          </a:p>
          <a:p>
            <a:r>
              <a:rPr lang="ru-RU" dirty="0" smtClean="0"/>
              <a:t>характеристик и требований рынка. Алгоритм может обнаруживать дефекты</a:t>
            </a:r>
          </a:p>
          <a:p>
            <a:r>
              <a:rPr lang="ru-RU" dirty="0" smtClean="0"/>
              <a:t>на продукции: повреждения, пятна, механические повреждения и другие аномалии, что</a:t>
            </a:r>
          </a:p>
          <a:p>
            <a:r>
              <a:rPr lang="ru-RU" dirty="0" smtClean="0"/>
              <a:t>позволяет отсеивать некачественную продукцию. ИИ может анализировать данные</a:t>
            </a:r>
          </a:p>
          <a:p>
            <a:r>
              <a:rPr lang="ru-RU" dirty="0" smtClean="0"/>
              <a:t>о физиологических характеристиках растений или плодов, чтобы определить их</a:t>
            </a:r>
          </a:p>
          <a:p>
            <a:r>
              <a:rPr lang="ru-RU" dirty="0" smtClean="0"/>
              <a:t>оптимальный момент сбора или созревания.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5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Робот-помощник управляет движением комбайна, позволяя механизатору</a:t>
            </a:r>
          </a:p>
          <a:p>
            <a:r>
              <a:rPr lang="ru-RU" dirty="0" smtClean="0"/>
              <a:t>сконцентрироваться на контроле качества обработки и уборки урожая. Механизатор</a:t>
            </a:r>
          </a:p>
          <a:p>
            <a:r>
              <a:rPr lang="ru-RU" dirty="0" smtClean="0"/>
              <a:t>в поле нажимает кнопку включения автопилота, и система перехватывает руление,</a:t>
            </a:r>
          </a:p>
          <a:p>
            <a:r>
              <a:rPr lang="ru-RU" dirty="0" smtClean="0"/>
              <a:t>в автоматическом режиме управляя скоростью движения комбайна, определяя</a:t>
            </a:r>
          </a:p>
          <a:p>
            <a:r>
              <a:rPr lang="ru-RU" dirty="0" smtClean="0"/>
              <a:t>препятствия и непрерывно поддерживая полный захват жаткой культуры</a:t>
            </a:r>
          </a:p>
          <a:p>
            <a:r>
              <a:rPr lang="ru-RU" dirty="0" smtClean="0"/>
              <a:t>без вмешательства человека.</a:t>
            </a:r>
          </a:p>
          <a:p>
            <a:r>
              <a:rPr lang="ru-RU" dirty="0" smtClean="0"/>
              <a:t>Система базируется на распознавании изображений с камеры (основного сенсора)</a:t>
            </a:r>
          </a:p>
          <a:p>
            <a:r>
              <a:rPr lang="ru-RU" dirty="0" smtClean="0"/>
              <a:t>для последующего автономного управления движением сельхозтехники. В рамках</a:t>
            </a:r>
          </a:p>
          <a:p>
            <a:r>
              <a:rPr lang="ru-RU" dirty="0" smtClean="0"/>
              <a:t>проекта происходит распознавание местности: высота культуры, поиск и </a:t>
            </a:r>
            <a:r>
              <a:rPr lang="ru-RU" dirty="0" err="1" smtClean="0"/>
              <a:t>детекция</a:t>
            </a:r>
            <a:endParaRPr lang="ru-RU" dirty="0" smtClean="0"/>
          </a:p>
          <a:p>
            <a:r>
              <a:rPr lang="ru-RU" dirty="0" smtClean="0"/>
              <a:t>препятствий, определение кромки нескошенной части поля и т.п.</a:t>
            </a:r>
          </a:p>
          <a:p>
            <a:r>
              <a:rPr lang="ru-RU" dirty="0" smtClean="0"/>
              <a:t>В системе используются искусственные нейронные сети, механизмы глубокого обучения,</a:t>
            </a:r>
          </a:p>
          <a:p>
            <a:r>
              <a:rPr lang="ru-RU" dirty="0" smtClean="0"/>
              <a:t>методы анализа изображения, алгоритмы машинного обучения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832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цифровые двойники становятся все более востребованы в России. В первую очередь этот тренд поддерживается крупными холдингами в металлургии, горнодобывающей промышленности и энергетике – другими словами, в отраслях с непрерывным производством.</a:t>
            </a:r>
          </a:p>
          <a:p>
            <a:r>
              <a:rPr lang="ru-RU" dirty="0" smtClean="0"/>
              <a:t>В промышленной отрасли ИИ используется для автоматизации процессов, управления оборудованием, контроля качества и планирования производства. Например, он может предсказать необходимость в техническом обслуживании оборудования и предотвратить его сбой.</a:t>
            </a:r>
          </a:p>
          <a:p>
            <a:r>
              <a:rPr lang="ru-RU" dirty="0" smtClean="0"/>
              <a:t>На крупных промышленных производствах возникает огромная потребность</a:t>
            </a:r>
          </a:p>
          <a:p>
            <a:r>
              <a:rPr lang="ru-RU" dirty="0" smtClean="0"/>
              <a:t>в интеллектуальной системе, способной принимать решения с учетом всех</a:t>
            </a:r>
          </a:p>
          <a:p>
            <a:r>
              <a:rPr lang="ru-RU" dirty="0" smtClean="0"/>
              <a:t>перечисленных факторов и на основе нечетких параметров. Необходим цифровой</a:t>
            </a:r>
          </a:p>
          <a:p>
            <a:r>
              <a:rPr lang="ru-RU" dirty="0" smtClean="0"/>
              <a:t>двойник производства — это комплексная динамическая модель, которая в реальном</a:t>
            </a:r>
          </a:p>
          <a:p>
            <a:r>
              <a:rPr lang="ru-RU" dirty="0" smtClean="0"/>
              <a:t>времени и с высокой точностью воспроизводит состояние и параметры работы</a:t>
            </a:r>
          </a:p>
          <a:p>
            <a:r>
              <a:rPr lang="ru-RU" dirty="0" smtClean="0"/>
              <a:t>оборудования и технологического процесса при существующих условиях.</a:t>
            </a:r>
          </a:p>
          <a:p>
            <a:r>
              <a:rPr lang="ru-RU" dirty="0" smtClean="0"/>
              <a:t>Для создания цифровых двойников объединяют системное моделирование на основе</a:t>
            </a:r>
          </a:p>
          <a:p>
            <a:r>
              <a:rPr lang="ru-RU" dirty="0" smtClean="0"/>
              <a:t>физических процессов и машинное обучение.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916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Динамическая системная модель способна выполнять роль эталона нормальной работы производственного оборудования, позволяя, например, выявлять отклонения, характерные для дефектов на ранней стадии развития, и формировать комплексные динамические установки. При этом она учитывает изменения рабочих режимов, технического состояния и условий окружающей среды.</a:t>
            </a:r>
          </a:p>
          <a:p>
            <a:r>
              <a:rPr lang="ru-RU" dirty="0" smtClean="0"/>
              <a:t>Существует несколько сценариев использования цифровых технологий. Во-первых, цифровой двойник может применяться для создания рекомендательной системы рабочих режимов и оптимальной эксплуатации актива</a:t>
            </a:r>
          </a:p>
          <a:p>
            <a:r>
              <a:rPr lang="ru-RU" dirty="0" smtClean="0"/>
              <a:t>Во-вторых, цифровой двойник может выступать в качестве системы диагностики, позволяя определить наличие отклонений в физических показателях и спрогнозировать остаточный ресурс. </a:t>
            </a:r>
          </a:p>
          <a:p>
            <a:r>
              <a:rPr lang="ru-RU" dirty="0" smtClean="0"/>
              <a:t>Кроме того, цифровой двойник может выступать в качестве виртуального тренажера для отработки сценариев «что, если».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186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существует уже несколько примеров цифровых двойников. Среди них: </a:t>
            </a:r>
          </a:p>
          <a:p>
            <a:r>
              <a:rPr lang="ru-RU" dirty="0" smtClean="0"/>
              <a:t>  </a:t>
            </a:r>
          </a:p>
          <a:p>
            <a:r>
              <a:rPr lang="ru-RU" dirty="0" smtClean="0"/>
              <a:t>Цифровой двойник насосного агрегата. По разным оценкам, насосное оборудование потребляет до 10% вырабатываемой электрической энергии в мире. Срок службы агрегата зависит от разных факторов — возникновения кавитации, поломок подшипников, дефектов вала и привода и т. д. Цифровой двойник на основе системной модели насосного агрегата решает эти проблемы. Он позволяет точнее контролировать работу насоса и прогнозировать остаточный ресурс, а также предупреждать о нежелательных рабочих режимах, высоком энергопотреблении и механических поломках.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350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Посмотрим на примерах, что ещё делает</a:t>
            </a:r>
          </a:p>
          <a:p>
            <a:r>
              <a:rPr lang="ru-RU" dirty="0" smtClean="0"/>
              <a:t>искусственный интеллект в промышленной</a:t>
            </a:r>
          </a:p>
          <a:p>
            <a:r>
              <a:rPr lang="ru-RU" dirty="0" smtClean="0"/>
              <a:t>отрасли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134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Системы с искусственным интеллектом уже</a:t>
            </a:r>
          </a:p>
          <a:p>
            <a:r>
              <a:rPr lang="ru-RU" dirty="0" smtClean="0"/>
              <a:t>распределяют заказы по производствам для</a:t>
            </a:r>
          </a:p>
          <a:p>
            <a:r>
              <a:rPr lang="ru-RU" dirty="0" smtClean="0"/>
              <a:t>заводов «Черкизово».</a:t>
            </a:r>
          </a:p>
          <a:p>
            <a:r>
              <a:rPr lang="ru-RU" dirty="0" smtClean="0"/>
              <a:t>Мясо птицы производят на разных заводах группы</a:t>
            </a:r>
          </a:p>
          <a:p>
            <a:r>
              <a:rPr lang="ru-RU" dirty="0" smtClean="0"/>
              <a:t>компаний «Черкизово». Головной офис компании</a:t>
            </a:r>
          </a:p>
          <a:p>
            <a:r>
              <a:rPr lang="ru-RU" dirty="0" smtClean="0"/>
              <a:t>каждый день принимает, обрабатывает и</a:t>
            </a:r>
          </a:p>
          <a:p>
            <a:r>
              <a:rPr lang="ru-RU" dirty="0" smtClean="0"/>
              <a:t>распределяет клиентские заказы в соответствии с</a:t>
            </a:r>
          </a:p>
          <a:p>
            <a:r>
              <a:rPr lang="ru-RU" dirty="0" smtClean="0"/>
              <a:t>загруженностью производств, а затем организует</a:t>
            </a:r>
          </a:p>
          <a:p>
            <a:r>
              <a:rPr lang="ru-RU" dirty="0" smtClean="0"/>
              <a:t>производство и доставку товаров.</a:t>
            </a:r>
          </a:p>
          <a:p>
            <a:r>
              <a:rPr lang="ru-RU" dirty="0" smtClean="0"/>
              <a:t>Охлаждённое мясо птицы быстро портится, поэтому</a:t>
            </a:r>
          </a:p>
          <a:p>
            <a:r>
              <a:rPr lang="ru-RU" dirty="0" smtClean="0"/>
              <a:t>доставлять его нужно в день производства, а для</a:t>
            </a:r>
          </a:p>
          <a:p>
            <a:r>
              <a:rPr lang="ru-RU" dirty="0" smtClean="0"/>
              <a:t>этого важно построить маршрут, чтобы оно</a:t>
            </a:r>
          </a:p>
          <a:p>
            <a:r>
              <a:rPr lang="ru-RU" dirty="0" smtClean="0"/>
              <a:t>приезжало к клиентам из ближайших точек.</a:t>
            </a:r>
          </a:p>
          <a:p>
            <a:r>
              <a:rPr lang="ru-RU" dirty="0" smtClean="0"/>
              <a:t>Без искусственного интеллекта заказы</a:t>
            </a:r>
          </a:p>
          <a:p>
            <a:r>
              <a:rPr lang="ru-RU" dirty="0" smtClean="0"/>
              <a:t>распределяли в ручном режиме — это занимало</a:t>
            </a:r>
          </a:p>
          <a:p>
            <a:r>
              <a:rPr lang="ru-RU" dirty="0" smtClean="0"/>
              <a:t>час работы специалиста. При этом был риск</a:t>
            </a:r>
          </a:p>
          <a:p>
            <a:r>
              <a:rPr lang="ru-RU" dirty="0" smtClean="0"/>
              <a:t>возникновения ошибок, а площадки были</a:t>
            </a:r>
          </a:p>
          <a:p>
            <a:r>
              <a:rPr lang="ru-RU" dirty="0" smtClean="0"/>
              <a:t>загружены неравномерно.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139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Чтобы оптимизировать работу производств и</a:t>
            </a:r>
          </a:p>
          <a:p>
            <a:r>
              <a:rPr lang="ru-RU" dirty="0" smtClean="0"/>
              <a:t>уменьшить количество ошибок, ввели систему с</a:t>
            </a:r>
          </a:p>
          <a:p>
            <a:r>
              <a:rPr lang="ru-RU" dirty="0" smtClean="0"/>
              <a:t>искусственным интеллектом.</a:t>
            </a:r>
          </a:p>
          <a:p>
            <a:r>
              <a:rPr lang="ru-RU" dirty="0" err="1" smtClean="0"/>
              <a:t>GoodsForecast</a:t>
            </a:r>
            <a:r>
              <a:rPr lang="ru-RU" dirty="0" smtClean="0"/>
              <a:t> — «умное» решение для</a:t>
            </a:r>
          </a:p>
          <a:p>
            <a:r>
              <a:rPr lang="ru-RU" dirty="0" smtClean="0"/>
              <a:t>оптимизации планирования производства и</a:t>
            </a:r>
          </a:p>
          <a:p>
            <a:r>
              <a:rPr lang="ru-RU" dirty="0" smtClean="0"/>
              <a:t>поставок продуктов. На завод внедрили систему,</a:t>
            </a:r>
          </a:p>
          <a:p>
            <a:r>
              <a:rPr lang="ru-RU" dirty="0" smtClean="0"/>
              <a:t>которая быстро обрабатывает множество данных:</a:t>
            </a:r>
          </a:p>
          <a:p>
            <a:r>
              <a:rPr lang="ru-RU" dirty="0" smtClean="0"/>
              <a:t>клиентские заказы, заводы и склады отгрузки, производственные ограничения, предпочтения в</a:t>
            </a:r>
          </a:p>
          <a:p>
            <a:r>
              <a:rPr lang="ru-RU" dirty="0" smtClean="0"/>
              <a:t>выборе заводов и складов отгрузки, особенности</a:t>
            </a:r>
          </a:p>
          <a:p>
            <a:r>
              <a:rPr lang="ru-RU" dirty="0" smtClean="0"/>
              <a:t>отгрузки и производства, сроки годности</a:t>
            </a:r>
          </a:p>
          <a:p>
            <a:r>
              <a:rPr lang="ru-RU" dirty="0" smtClean="0"/>
              <a:t>продукции и другие.</a:t>
            </a:r>
          </a:p>
          <a:p>
            <a:r>
              <a:rPr lang="ru-RU" dirty="0" smtClean="0"/>
              <a:t>Теперь заказы распределяются за 15 минут.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540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И.И. способствует прогрессу и развитию отраслей, повышает качество продукции и безопасность сотрудников, снижает стоимость товаров, уменьшает объем тяжелой физической и рутинной работы. Благодаря технологиям искусственного интеллекта можно анализировать данные, накопленные в отраслях за многие годы, и на основе их анализа принимать решения — такую работу невозможно проделать человеку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963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ИИ ищет продукцию с браком для компании</a:t>
            </a:r>
            <a:r>
              <a:rPr lang="ru-RU" baseline="0" dirty="0" smtClean="0"/>
              <a:t> </a:t>
            </a:r>
            <a:r>
              <a:rPr lang="ru-RU" dirty="0" smtClean="0"/>
              <a:t>«РТ-</a:t>
            </a:r>
            <a:r>
              <a:rPr lang="ru-RU" dirty="0" err="1" smtClean="0"/>
              <a:t>Техприёмка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«РТ-</a:t>
            </a:r>
            <a:r>
              <a:rPr lang="ru-RU" dirty="0" err="1" smtClean="0"/>
              <a:t>Техприёмка</a:t>
            </a:r>
            <a:r>
              <a:rPr lang="ru-RU" dirty="0" smtClean="0"/>
              <a:t>» контролирует качество деталей,</a:t>
            </a:r>
            <a:r>
              <a:rPr lang="ru-RU" baseline="0" dirty="0" smtClean="0"/>
              <a:t> </a:t>
            </a:r>
            <a:r>
              <a:rPr lang="ru-RU" dirty="0" smtClean="0"/>
              <a:t>из которых делают вертолёты.</a:t>
            </a:r>
          </a:p>
          <a:p>
            <a:r>
              <a:rPr lang="ru-RU" dirty="0" smtClean="0"/>
              <a:t>Задача специалистов организации — отбраковать</a:t>
            </a:r>
            <a:r>
              <a:rPr lang="ru-RU" baseline="0" dirty="0" smtClean="0"/>
              <a:t> </a:t>
            </a:r>
            <a:r>
              <a:rPr lang="ru-RU" dirty="0" smtClean="0"/>
              <a:t>сталь с повреждениями на поверхности и не</a:t>
            </a:r>
            <a:r>
              <a:rPr lang="ru-RU" baseline="0" dirty="0" smtClean="0"/>
              <a:t> </a:t>
            </a:r>
            <a:r>
              <a:rPr lang="ru-RU" dirty="0" smtClean="0"/>
              <a:t>допустить её к эксплуатации. Любой микродефект</a:t>
            </a:r>
            <a:r>
              <a:rPr lang="ru-RU" baseline="0" dirty="0" smtClean="0"/>
              <a:t> </a:t>
            </a:r>
            <a:r>
              <a:rPr lang="ru-RU" dirty="0" smtClean="0"/>
              <a:t>может стать причиной поломки вертолёта.</a:t>
            </a:r>
          </a:p>
          <a:p>
            <a:r>
              <a:rPr lang="ru-RU" dirty="0" smtClean="0"/>
              <a:t>Инспекцию материалов проводили вручную, так</a:t>
            </a:r>
            <a:r>
              <a:rPr lang="ru-RU" baseline="0" dirty="0" smtClean="0"/>
              <a:t> </a:t>
            </a:r>
            <a:r>
              <a:rPr lang="ru-RU" dirty="0" smtClean="0"/>
              <a:t>как высококвалифицированный специалист мог</a:t>
            </a:r>
            <a:r>
              <a:rPr lang="ru-RU" baseline="0" dirty="0" smtClean="0"/>
              <a:t> </a:t>
            </a:r>
            <a:r>
              <a:rPr lang="ru-RU" dirty="0" smtClean="0"/>
              <a:t>оценить качество с помощью инструмента и зрения.</a:t>
            </a:r>
          </a:p>
          <a:p>
            <a:r>
              <a:rPr lang="ru-RU" dirty="0" smtClean="0"/>
              <a:t>У стали ВНС-9Ш есть свои технические требования,</a:t>
            </a:r>
            <a:r>
              <a:rPr lang="ru-RU" baseline="0" dirty="0" smtClean="0"/>
              <a:t> </a:t>
            </a:r>
            <a:r>
              <a:rPr lang="ru-RU" dirty="0" smtClean="0"/>
              <a:t>из-за которых на металле не должно быть никаких</a:t>
            </a:r>
            <a:r>
              <a:rPr lang="ru-RU" baseline="0" dirty="0" smtClean="0"/>
              <a:t> </a:t>
            </a:r>
            <a:r>
              <a:rPr lang="ru-RU" dirty="0" smtClean="0"/>
              <a:t>дефектов, включая те, что невидимы</a:t>
            </a:r>
            <a:r>
              <a:rPr lang="ru-RU" baseline="0" dirty="0" smtClean="0"/>
              <a:t> </a:t>
            </a:r>
            <a:r>
              <a:rPr lang="ru-RU" dirty="0" smtClean="0"/>
              <a:t>человеческому глазу.</a:t>
            </a:r>
          </a:p>
          <a:p>
            <a:r>
              <a:rPr lang="ru-RU" dirty="0" smtClean="0"/>
              <a:t>Для проверки качества этого материала</a:t>
            </a:r>
            <a:r>
              <a:rPr lang="ru-RU" baseline="0" dirty="0" smtClean="0"/>
              <a:t> </a:t>
            </a:r>
            <a:r>
              <a:rPr lang="ru-RU" dirty="0" smtClean="0"/>
              <a:t>профессиональных навыков специалистов стало</a:t>
            </a:r>
            <a:r>
              <a:rPr lang="ru-RU" baseline="0" dirty="0" smtClean="0"/>
              <a:t> </a:t>
            </a:r>
            <a:r>
              <a:rPr lang="ru-RU" dirty="0" smtClean="0"/>
              <a:t>недостаточно, поэтому на заводе внедрили аппарат</a:t>
            </a:r>
            <a:r>
              <a:rPr lang="ru-RU" baseline="0" dirty="0" smtClean="0"/>
              <a:t> </a:t>
            </a:r>
            <a:r>
              <a:rPr lang="ru-RU" dirty="0" smtClean="0"/>
              <a:t>с технологией компьютерного зрения.</a:t>
            </a:r>
            <a:r>
              <a:rPr lang="ru-RU" dirty="0" smtClean="0"/>
              <a:t> Компания «</a:t>
            </a:r>
            <a:r>
              <a:rPr lang="ru-RU" dirty="0" err="1" smtClean="0"/>
              <a:t>ВидеоМатрикс</a:t>
            </a:r>
            <a:r>
              <a:rPr lang="ru-RU" dirty="0" smtClean="0"/>
              <a:t>» совместно со</a:t>
            </a:r>
          </a:p>
          <a:p>
            <a:r>
              <a:rPr lang="ru-RU" dirty="0" smtClean="0"/>
              <a:t>специалистами «РТ-</a:t>
            </a:r>
            <a:r>
              <a:rPr lang="ru-RU" dirty="0" err="1" smtClean="0"/>
              <a:t>Техприёмки</a:t>
            </a:r>
            <a:r>
              <a:rPr lang="ru-RU" dirty="0" smtClean="0"/>
              <a:t>» разработала</a:t>
            </a:r>
            <a:r>
              <a:rPr lang="ru-RU" baseline="0" dirty="0" smtClean="0"/>
              <a:t> </a:t>
            </a:r>
            <a:r>
              <a:rPr lang="ru-RU" dirty="0" smtClean="0"/>
              <a:t>искусственный интеллект, который совмещает в</a:t>
            </a:r>
            <a:r>
              <a:rPr lang="ru-RU" baseline="0" dirty="0" smtClean="0"/>
              <a:t> </a:t>
            </a:r>
            <a:r>
              <a:rPr lang="ru-RU" dirty="0" smtClean="0"/>
              <a:t>себе </a:t>
            </a:r>
            <a:r>
              <a:rPr lang="ru-RU" dirty="0" err="1" smtClean="0"/>
              <a:t>нейросетевые</a:t>
            </a:r>
            <a:r>
              <a:rPr lang="ru-RU" dirty="0" smtClean="0"/>
              <a:t> технологии и компьютерное</a:t>
            </a:r>
            <a:r>
              <a:rPr lang="ru-RU" baseline="0" dirty="0" smtClean="0"/>
              <a:t> </a:t>
            </a:r>
            <a:r>
              <a:rPr lang="ru-RU" dirty="0" smtClean="0"/>
              <a:t>зрение.</a:t>
            </a:r>
          </a:p>
          <a:p>
            <a:r>
              <a:rPr lang="ru-RU" cap="all" baseline="0" dirty="0" smtClean="0"/>
              <a:t> Решение внедрено в ПАО «Челябинский металлургический комбинат».</a:t>
            </a:r>
          </a:p>
          <a:p>
            <a:r>
              <a:rPr lang="ru-RU" dirty="0" smtClean="0"/>
              <a:t>Готовые стальные листы кладут на платформу, и</a:t>
            </a:r>
            <a:r>
              <a:rPr lang="ru-RU" baseline="0" dirty="0" smtClean="0"/>
              <a:t> </a:t>
            </a:r>
            <a:r>
              <a:rPr lang="ru-RU" dirty="0" smtClean="0"/>
              <a:t>машина обрабатывает их: считывает разные</a:t>
            </a:r>
            <a:r>
              <a:rPr lang="ru-RU" baseline="0" dirty="0" smtClean="0"/>
              <a:t> </a:t>
            </a:r>
            <a:r>
              <a:rPr lang="ru-RU" dirty="0" smtClean="0"/>
              <a:t>данные и анализирует, нет ли дефектов.</a:t>
            </a:r>
          </a:p>
          <a:p>
            <a:r>
              <a:rPr lang="ru-RU" dirty="0" smtClean="0"/>
              <a:t>Система автоматически выявляет более 20 классов</a:t>
            </a:r>
            <a:r>
              <a:rPr lang="ru-RU" baseline="0" dirty="0" smtClean="0"/>
              <a:t> </a:t>
            </a:r>
            <a:r>
              <a:rPr lang="ru-RU" dirty="0" smtClean="0"/>
              <a:t>дефектов, в том числе царапины и микротрещины</a:t>
            </a:r>
            <a:r>
              <a:rPr lang="ru-RU" baseline="0" dirty="0" smtClean="0"/>
              <a:t> </a:t>
            </a:r>
            <a:r>
              <a:rPr lang="ru-RU" dirty="0" smtClean="0"/>
              <a:t>размером от 0,3 мм с точностью от 97%.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79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работе на атомной электростанции важно</a:t>
            </a:r>
          </a:p>
          <a:p>
            <a:r>
              <a:rPr lang="ru-RU" dirty="0" smtClean="0"/>
              <a:t>следить за безопасностью сотрудников —</a:t>
            </a:r>
          </a:p>
          <a:p>
            <a:r>
              <a:rPr lang="ru-RU" dirty="0" smtClean="0"/>
              <a:t>проверять исправность оборудования и следить,</a:t>
            </a:r>
          </a:p>
          <a:p>
            <a:r>
              <a:rPr lang="ru-RU" dirty="0" smtClean="0"/>
              <a:t>чтобы работники не ходили без специального</a:t>
            </a:r>
          </a:p>
          <a:p>
            <a:r>
              <a:rPr lang="ru-RU" dirty="0" smtClean="0"/>
              <a:t>снаряжения.</a:t>
            </a:r>
          </a:p>
          <a:p>
            <a:r>
              <a:rPr lang="ru-RU" dirty="0" smtClean="0"/>
              <a:t>На одной из таких АЭС за сотрудниками следил</a:t>
            </a:r>
          </a:p>
          <a:p>
            <a:r>
              <a:rPr lang="ru-RU" dirty="0" smtClean="0"/>
              <a:t>диспетчер. Он </a:t>
            </a:r>
            <a:r>
              <a:rPr lang="ru-RU" dirty="0" err="1" smtClean="0"/>
              <a:t>отсматривал</a:t>
            </a:r>
            <a:r>
              <a:rPr lang="ru-RU" dirty="0" smtClean="0"/>
              <a:t> камеры</a:t>
            </a:r>
          </a:p>
          <a:p>
            <a:r>
              <a:rPr lang="ru-RU" dirty="0" smtClean="0"/>
              <a:t>видеонаблюдения, фиксировал нарушения.</a:t>
            </a:r>
          </a:p>
          <a:p>
            <a:r>
              <a:rPr lang="ru-RU" dirty="0" smtClean="0"/>
              <a:t>Постфактум обсуждал это с сотрудниками.</a:t>
            </a:r>
          </a:p>
          <a:p>
            <a:r>
              <a:rPr lang="ru-RU" dirty="0" smtClean="0"/>
              <a:t>На одной станции за неделю происходит до 80</a:t>
            </a:r>
          </a:p>
          <a:p>
            <a:r>
              <a:rPr lang="ru-RU" dirty="0" smtClean="0"/>
              <a:t>случаев нарушений техники безопасности. </a:t>
            </a:r>
            <a:r>
              <a:rPr lang="ru-RU" dirty="0" err="1" smtClean="0"/>
              <a:t>Аследить</a:t>
            </a:r>
            <a:r>
              <a:rPr lang="ru-RU" dirty="0" smtClean="0"/>
              <a:t> за этим нужно беспрерывно. Диспетчер</a:t>
            </a:r>
          </a:p>
          <a:p>
            <a:r>
              <a:rPr lang="ru-RU" dirty="0" smtClean="0"/>
              <a:t>может не заметить нарушение из-за человеческого</a:t>
            </a:r>
          </a:p>
          <a:p>
            <a:r>
              <a:rPr lang="ru-RU" dirty="0" smtClean="0"/>
              <a:t>фактора: усталости, невнимательности. А вот у</a:t>
            </a:r>
          </a:p>
          <a:p>
            <a:r>
              <a:rPr lang="ru-RU" dirty="0" smtClean="0"/>
              <a:t>машины человеческого фактора нет. На производстве внедрили систему искусственного</a:t>
            </a:r>
          </a:p>
          <a:p>
            <a:r>
              <a:rPr lang="ru-RU" dirty="0" smtClean="0"/>
              <a:t>интеллекта, основанную на </a:t>
            </a:r>
            <a:r>
              <a:rPr lang="ru-RU" dirty="0" err="1" smtClean="0"/>
              <a:t>нейросетях</a:t>
            </a:r>
            <a:r>
              <a:rPr lang="ru-RU" dirty="0" smtClean="0"/>
              <a:t> и</a:t>
            </a:r>
          </a:p>
          <a:p>
            <a:r>
              <a:rPr lang="ru-RU" dirty="0" smtClean="0"/>
              <a:t>компьютерном зрении. ИИ в реальном времени</a:t>
            </a:r>
          </a:p>
          <a:p>
            <a:r>
              <a:rPr lang="ru-RU" dirty="0" smtClean="0"/>
              <a:t>анализирует видео с камер наблюдения по 19</a:t>
            </a:r>
          </a:p>
          <a:p>
            <a:r>
              <a:rPr lang="ru-RU" dirty="0" smtClean="0"/>
              <a:t>критериям, и, как только замечает нарушение,</a:t>
            </a:r>
          </a:p>
          <a:p>
            <a:r>
              <a:rPr lang="ru-RU" dirty="0" smtClean="0"/>
              <a:t>отправляет сигнал начальнику смены.</a:t>
            </a:r>
          </a:p>
          <a:p>
            <a:r>
              <a:rPr lang="ru-RU" dirty="0" smtClean="0"/>
              <a:t>Система автоматически фиксирует 95–98%</a:t>
            </a:r>
          </a:p>
          <a:p>
            <a:r>
              <a:rPr lang="ru-RU" dirty="0" smtClean="0"/>
              <a:t>нарушений и моментально передаёт данные. После</a:t>
            </a:r>
          </a:p>
          <a:p>
            <a:r>
              <a:rPr lang="ru-RU" dirty="0" smtClean="0"/>
              <a:t>внедрения количество нарушений снизилось до</a:t>
            </a:r>
          </a:p>
          <a:p>
            <a:r>
              <a:rPr lang="ru-RU" dirty="0" smtClean="0"/>
              <a:t>восьми в неделю.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7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строительстве ИИ может пригодиться в планировании и управлении проектами. Он</a:t>
            </a:r>
          </a:p>
          <a:p>
            <a:r>
              <a:rPr lang="ru-RU" dirty="0" smtClean="0"/>
              <a:t>может предсказывать возможные задержки или проблемы, анализировать данные</a:t>
            </a:r>
          </a:p>
          <a:p>
            <a:r>
              <a:rPr lang="ru-RU" dirty="0" smtClean="0"/>
              <a:t>о безопасности и предлагать способы улучшения. ИИ можно использовать</a:t>
            </a:r>
          </a:p>
          <a:p>
            <a:r>
              <a:rPr lang="ru-RU" dirty="0" smtClean="0"/>
              <a:t>для автоматизации некоторых строительных процессов, например, контроля качества.</a:t>
            </a:r>
          </a:p>
          <a:p>
            <a:r>
              <a:rPr lang="ru-RU" dirty="0" smtClean="0"/>
              <a:t>Технологии искусственного интеллекта быстро входят в рабочий процесс инженеров</a:t>
            </a:r>
          </a:p>
          <a:p>
            <a:r>
              <a:rPr lang="ru-RU" dirty="0" smtClean="0"/>
              <a:t>и строителей и меняют его. ИИ в строительной отрасли применяют практически на всех</a:t>
            </a:r>
          </a:p>
          <a:p>
            <a:r>
              <a:rPr lang="ru-RU" dirty="0" smtClean="0"/>
              <a:t>этапах строительства:</a:t>
            </a:r>
          </a:p>
          <a:p>
            <a:r>
              <a:rPr lang="ru-RU" dirty="0" smtClean="0"/>
              <a:t>• в BIM-технологиях и генеративном дизайне,</a:t>
            </a:r>
          </a:p>
          <a:p>
            <a:r>
              <a:rPr lang="ru-RU" dirty="0" smtClean="0"/>
              <a:t>• в </a:t>
            </a:r>
            <a:r>
              <a:rPr lang="ru-RU" dirty="0" err="1" smtClean="0"/>
              <a:t>предпроектной</a:t>
            </a:r>
            <a:r>
              <a:rPr lang="ru-RU" dirty="0" smtClean="0"/>
              <a:t> подготовке,</a:t>
            </a:r>
          </a:p>
          <a:p>
            <a:r>
              <a:rPr lang="ru-RU" dirty="0" smtClean="0"/>
              <a:t>• в аналитике данных,</a:t>
            </a:r>
          </a:p>
          <a:p>
            <a:r>
              <a:rPr lang="ru-RU" dirty="0" smtClean="0"/>
              <a:t>• для замены человека роботом на стройплощадке,</a:t>
            </a:r>
          </a:p>
          <a:p>
            <a:r>
              <a:rPr lang="ru-RU" dirty="0" smtClean="0"/>
              <a:t>• в </a:t>
            </a:r>
            <a:r>
              <a:rPr lang="ru-RU" dirty="0" err="1" smtClean="0"/>
              <a:t>wearable</a:t>
            </a:r>
            <a:r>
              <a:rPr lang="ru-RU" dirty="0" smtClean="0"/>
              <a:t>-технологиях и устройствах для сбора данных,</a:t>
            </a:r>
          </a:p>
          <a:p>
            <a:r>
              <a:rPr lang="ru-RU" dirty="0" smtClean="0"/>
              <a:t>• в «умном» окружении — интернете вещей (</a:t>
            </a:r>
            <a:r>
              <a:rPr lang="ru-RU" dirty="0" err="1" smtClean="0"/>
              <a:t>IoT</a:t>
            </a:r>
            <a:r>
              <a:rPr lang="ru-RU" dirty="0" smtClean="0"/>
              <a:t>),</a:t>
            </a:r>
          </a:p>
          <a:p>
            <a:r>
              <a:rPr lang="ru-RU" dirty="0" smtClean="0"/>
              <a:t>• в обучении сотрудников,</a:t>
            </a:r>
          </a:p>
          <a:p>
            <a:r>
              <a:rPr lang="ru-RU" dirty="0" smtClean="0"/>
              <a:t>• в цифровом управлении строительным процессом и объектом,</a:t>
            </a:r>
          </a:p>
          <a:p>
            <a:r>
              <a:rPr lang="ru-RU" dirty="0" smtClean="0"/>
              <a:t>• в модульной сборке и печати строительных объектов.</a:t>
            </a:r>
          </a:p>
          <a:p>
            <a:r>
              <a:rPr lang="ru-RU" dirty="0" smtClean="0"/>
              <a:t>ИИ способен анализировать тысячи чертежей, используя их в качестве исходного</a:t>
            </a:r>
          </a:p>
          <a:p>
            <a:r>
              <a:rPr lang="ru-RU" dirty="0" smtClean="0"/>
              <a:t>материала, после чего на основе полученных знаний разработать собственные</a:t>
            </a:r>
          </a:p>
          <a:p>
            <a:r>
              <a:rPr lang="ru-RU" dirty="0" smtClean="0"/>
              <a:t>концепции, например, создать планировку помещений для увеличения естественного</a:t>
            </a:r>
          </a:p>
          <a:p>
            <a:r>
              <a:rPr lang="ru-RU" dirty="0" smtClean="0"/>
              <a:t>потока воздуха.</a:t>
            </a:r>
          </a:p>
          <a:p>
            <a:r>
              <a:rPr lang="ru-RU" dirty="0" smtClean="0"/>
              <a:t>Искусственный интеллект, внедренный в умные костюмы и каски с датчиками, собирает</a:t>
            </a:r>
          </a:p>
          <a:p>
            <a:r>
              <a:rPr lang="ru-RU" dirty="0" smtClean="0"/>
              <a:t>информацию на строительной площадке и анализирует риски. Умный костюм может</a:t>
            </a:r>
          </a:p>
          <a:p>
            <a:r>
              <a:rPr lang="ru-RU" dirty="0" smtClean="0"/>
              <a:t>сообщить бригадиру о том, что сотрудник нарушает правила безопасности, а сенсорные</a:t>
            </a:r>
          </a:p>
          <a:p>
            <a:r>
              <a:rPr lang="ru-RU" dirty="0" smtClean="0"/>
              <a:t>датчики отслеживают показатели жизнедеятельности человека и сигнализируют</a:t>
            </a:r>
          </a:p>
          <a:p>
            <a:r>
              <a:rPr lang="ru-RU" dirty="0" smtClean="0"/>
              <a:t>в случае опасности.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577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здравоохранении искусственный интеллект помогает врачам и медицинским работникам в диагностике и лечении болезней. Например, ИИ может анализировать медицинские изображения, такие как рентгеновские снимки или МРТ, чтобы выявить признаки болезней. Также ИИ можно использовать для предсказания риска заболеваний, анализа данных пациентов и помощи в разработке лечебных планов.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55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«умными» светофорами в мегаполисах вряд ли можно кого-то удивить. Многие автомобилисты знают, что камеры постоянно анализируют дорожную ситуацию и помогают регулировать дорожное движение. Но это лишь один из способов использования искусственного интеллекта (ИИ) на транспорте. Есть и другие. Например, беспилотные машины, причем не только пассажирские, но и, скажем, комбайны или грузовики. Кроме того, автоматика помогает контролировать правильную работу различных систем наземного транспорта.</a:t>
            </a:r>
          </a:p>
          <a:p>
            <a:endParaRPr lang="ru-RU" dirty="0" smtClean="0"/>
          </a:p>
          <a:p>
            <a:r>
              <a:rPr lang="ru-RU" dirty="0" smtClean="0"/>
              <a:t>Все эти направления активно развиваются в России. Развитие и внедрение технологий искусственного интеллекта — одно из ключевых направлений федерального проекта «Искусственный интеллект» нацпроекта «Цифровая экономика».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транспортной отрасли искусственный интеллект играет большую роль в развитии</a:t>
            </a:r>
          </a:p>
          <a:p>
            <a:r>
              <a:rPr lang="ru-RU" dirty="0" smtClean="0"/>
              <a:t>автономных транспортных средств, таких как беспилотные автомобили и </a:t>
            </a:r>
            <a:r>
              <a:rPr lang="ru-RU" dirty="0" err="1" smtClean="0"/>
              <a:t>дроны</a:t>
            </a:r>
            <a:r>
              <a:rPr lang="ru-RU" dirty="0" smtClean="0"/>
              <a:t>. Он</a:t>
            </a:r>
          </a:p>
          <a:p>
            <a:r>
              <a:rPr lang="ru-RU" dirty="0" smtClean="0"/>
              <a:t>помогает им воспринимать окружающую среду, принимать решения и перемещаться.</a:t>
            </a:r>
          </a:p>
          <a:p>
            <a:r>
              <a:rPr lang="ru-RU" dirty="0" smtClean="0"/>
              <a:t>Алгоритмы машинного обучения используется для управления ценообразованием,</a:t>
            </a:r>
          </a:p>
          <a:p>
            <a:r>
              <a:rPr lang="ru-RU" dirty="0" smtClean="0"/>
              <a:t>прогнозированием трафика, определения оптимальных маршрутов и расписаний,</a:t>
            </a:r>
          </a:p>
          <a:p>
            <a:r>
              <a:rPr lang="ru-RU" dirty="0" smtClean="0"/>
              <a:t>анализа данных о пассажиропотоке и мониторинга безопасности. Это помогает</a:t>
            </a:r>
          </a:p>
          <a:p>
            <a:r>
              <a:rPr lang="ru-RU" dirty="0" smtClean="0"/>
              <a:t>уменьшить задержки и повысить эффективность транспортной системы в целом.</a:t>
            </a:r>
          </a:p>
          <a:p>
            <a:r>
              <a:rPr lang="ru-RU" dirty="0" smtClean="0"/>
              <a:t>Машинное обучение и компьютерное зрение могут быть использованы для мониторинга</a:t>
            </a:r>
          </a:p>
          <a:p>
            <a:r>
              <a:rPr lang="ru-RU" dirty="0" smtClean="0"/>
              <a:t>безопасности. Например, алгоритмы, анализируя данные о скорости, техническом</a:t>
            </a:r>
          </a:p>
          <a:p>
            <a:r>
              <a:rPr lang="ru-RU" dirty="0" smtClean="0"/>
              <a:t>состоянии и поведении водителей, помогают выявлять опасные ситуации, предотвращать</a:t>
            </a:r>
          </a:p>
          <a:p>
            <a:r>
              <a:rPr lang="ru-RU" dirty="0" smtClean="0"/>
              <a:t>аварии и прогнозировать необходимость в техническом обслуживании. Распознавание</a:t>
            </a:r>
          </a:p>
          <a:p>
            <a:r>
              <a:rPr lang="ru-RU" dirty="0" smtClean="0"/>
              <a:t>образов и объектов используется в системах безопасности для распознавания дорожных</a:t>
            </a:r>
          </a:p>
          <a:p>
            <a:r>
              <a:rPr lang="ru-RU" dirty="0" smtClean="0"/>
              <a:t>знаков, пешеходов, других автомобилей и препятствий на дороге.</a:t>
            </a:r>
          </a:p>
          <a:p>
            <a:r>
              <a:rPr lang="ru-RU" dirty="0" smtClean="0"/>
              <a:t>Внедрение интернета вещей (</a:t>
            </a:r>
            <a:r>
              <a:rPr lang="ru-RU" dirty="0" err="1" smtClean="0"/>
              <a:t>IoT</a:t>
            </a:r>
            <a:r>
              <a:rPr lang="ru-RU" dirty="0" smtClean="0"/>
              <a:t>) — ключевой компонент для источника данных,</a:t>
            </a:r>
          </a:p>
          <a:p>
            <a:r>
              <a:rPr lang="ru-RU" dirty="0" smtClean="0"/>
              <a:t>с помощью которых можно перестроить отрасль. </a:t>
            </a:r>
            <a:r>
              <a:rPr lang="ru-RU" dirty="0" err="1" smtClean="0"/>
              <a:t>IoT</a:t>
            </a:r>
            <a:r>
              <a:rPr lang="ru-RU" dirty="0" smtClean="0"/>
              <a:t> — это набор датчиков, которые</a:t>
            </a:r>
          </a:p>
          <a:p>
            <a:r>
              <a:rPr lang="ru-RU" dirty="0" smtClean="0"/>
              <a:t>в режиме реального времени передают в облако массивы данных и позволяют</a:t>
            </a:r>
          </a:p>
          <a:p>
            <a:r>
              <a:rPr lang="ru-RU" dirty="0" smtClean="0"/>
              <a:t>алгоритмам и ИИ анализировать и строить прогнозы. Системы поддержки водителя</a:t>
            </a:r>
          </a:p>
          <a:p>
            <a:r>
              <a:rPr lang="ru-RU" dirty="0" smtClean="0"/>
              <a:t>включают автоматическое торможение, адаптивный круиз-контроль, системы</a:t>
            </a:r>
          </a:p>
          <a:p>
            <a:r>
              <a:rPr lang="ru-RU" dirty="0" smtClean="0"/>
              <a:t>предупреждения о смене полосы и другие функции безопасности.</a:t>
            </a:r>
          </a:p>
          <a:p>
            <a:r>
              <a:rPr lang="ru-RU" dirty="0" smtClean="0"/>
              <a:t>Чат-боты и виртуальные помощники используются для обслуживания клиентов в сфере</a:t>
            </a:r>
          </a:p>
          <a:p>
            <a:r>
              <a:rPr lang="ru-RU" dirty="0" smtClean="0"/>
              <a:t>транспортных услуг, ответов на вопросы, помощи в бронировании билетов или поиске</a:t>
            </a:r>
          </a:p>
          <a:p>
            <a:r>
              <a:rPr lang="ru-RU" dirty="0" smtClean="0"/>
              <a:t>информации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061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Москве заработало беспилотное такси: желающие могут прокатиться на авто с искусственным интеллектом Яндекса</a:t>
            </a:r>
          </a:p>
          <a:p>
            <a:endParaRPr lang="ru-RU" dirty="0" smtClean="0"/>
          </a:p>
          <a:p>
            <a:r>
              <a:rPr lang="ru-RU" dirty="0" smtClean="0"/>
              <a:t> Во многих городах мира прогрессивные</a:t>
            </a:r>
            <a:r>
              <a:rPr lang="ru-RU" baseline="0" dirty="0" smtClean="0"/>
              <a:t> </a:t>
            </a:r>
            <a:r>
              <a:rPr lang="ru-RU" dirty="0" smtClean="0"/>
              <a:t>автобусные системы также используют ИИ для улучшения процесса перемещения.</a:t>
            </a:r>
          </a:p>
          <a:p>
            <a:r>
              <a:rPr lang="ru-RU" dirty="0" smtClean="0"/>
              <a:t>Существуют и технологии виртуальной реальности, которые могут использоваться для</a:t>
            </a:r>
          </a:p>
          <a:p>
            <a:r>
              <a:rPr lang="ru-RU" dirty="0" smtClean="0"/>
              <a:t>улучшения опыта передвижения, например, создание 3D-карты города с помощью 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687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Российская компания «</a:t>
            </a:r>
            <a:r>
              <a:rPr lang="ru-RU" dirty="0" err="1" smtClean="0"/>
              <a:t>ЕвроМобайл</a:t>
            </a:r>
            <a:r>
              <a:rPr lang="ru-RU" dirty="0" smtClean="0"/>
              <a:t>» разработала ИТ-систему для общественного</a:t>
            </a:r>
          </a:p>
          <a:p>
            <a:r>
              <a:rPr lang="ru-RU" dirty="0" smtClean="0"/>
              <a:t>транспорта. Она передает в автопарк координаты автобуса, записывает</a:t>
            </a:r>
          </a:p>
          <a:p>
            <a:r>
              <a:rPr lang="ru-RU" dirty="0" smtClean="0"/>
              <a:t>на видеокамеру и отправляет на сервер все, что происходит в его салоне и на дороге.</a:t>
            </a:r>
          </a:p>
          <a:p>
            <a:r>
              <a:rPr lang="ru-RU" dirty="0" smtClean="0"/>
              <a:t>Система контроля топлива и давления в шинах собирает информацию о состоянии</a:t>
            </a:r>
          </a:p>
          <a:p>
            <a:r>
              <a:rPr lang="ru-RU" dirty="0" smtClean="0"/>
              <a:t>машины и направляет ее водителю и в автопарк. Голосовой автоинформатор</a:t>
            </a:r>
          </a:p>
          <a:p>
            <a:r>
              <a:rPr lang="ru-RU" dirty="0" smtClean="0"/>
              <a:t>и </a:t>
            </a:r>
            <a:r>
              <a:rPr lang="ru-RU" dirty="0" err="1" smtClean="0"/>
              <a:t>медиацентр</a:t>
            </a:r>
            <a:r>
              <a:rPr lang="ru-RU" dirty="0" smtClean="0"/>
              <a:t> сообщают пассажирам об остановках и маршруте, по которому едет авто.</a:t>
            </a:r>
          </a:p>
          <a:p>
            <a:r>
              <a:rPr lang="ru-RU" dirty="0" smtClean="0"/>
              <a:t>В экстренной ситуации система «ЭРА ГЛОНАСС» передает в диспетчерскую службу</a:t>
            </a:r>
          </a:p>
          <a:p>
            <a:r>
              <a:rPr lang="ru-RU" dirty="0" smtClean="0"/>
              <a:t>координаты автобуса.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53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Агропромышленные комплексы стремятся сэкономить ресурсы и увеличить прибыльность</a:t>
            </a:r>
          </a:p>
          <a:p>
            <a:r>
              <a:rPr lang="ru-RU" dirty="0" smtClean="0"/>
              <a:t>агропромышленного предприятия благодаря повышению урожайности</a:t>
            </a:r>
          </a:p>
          <a:p>
            <a:r>
              <a:rPr lang="ru-RU" dirty="0" smtClean="0"/>
              <a:t>и производительности и снижению затраты на содержание угодий и животных.</a:t>
            </a:r>
          </a:p>
          <a:p>
            <a:r>
              <a:rPr lang="ru-RU" dirty="0" smtClean="0"/>
              <a:t>Технологии искусственного интеллекта помогают успешно справляться с этой задачей.</a:t>
            </a:r>
          </a:p>
          <a:p>
            <a:r>
              <a:rPr lang="ru-RU" dirty="0" smtClean="0"/>
              <a:t>Спектр задач для ИИ в сельском хозяйстве широкий, и многие из них решают с помощью</a:t>
            </a:r>
          </a:p>
          <a:p>
            <a:r>
              <a:rPr lang="ru-RU" dirty="0" smtClean="0"/>
              <a:t>технологий уже сегодня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сельском хозяйстве ИИ помогает фермерам эффективнее управлять своими землями. Например, он может анализировать данные о погоде, почве и растениях, чтобы предсказать урожайность и помочь в планировании посевов. ИИ можно использовать и для автоматизации некоторых сельскохозяйственных процессов, например, полива или уборки урожая и содержания животных на фермах.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DC73E-9861-4ECB-89F6-2198EAAD9B1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2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ru-RU" b="1" dirty="0"/>
              <a:t>«Искусственный интеллект в отраслях»</a:t>
            </a:r>
            <a:endParaRPr lang="ru-RU" dirty="0"/>
          </a:p>
        </p:txBody>
      </p:sp>
      <p:sp>
        <p:nvSpPr>
          <p:cNvPr id="4" name="AutoShape 2" descr="@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789619" cy="394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413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в земледелии: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4509"/>
          <a:stretch/>
        </p:blipFill>
        <p:spPr>
          <a:xfrm>
            <a:off x="4499992" y="3933056"/>
            <a:ext cx="4185659" cy="287750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r>
              <a:rPr lang="ru-RU" sz="2800" dirty="0"/>
              <a:t>дифференцированное внесение удобрений и дифференцированный </a:t>
            </a:r>
            <a:r>
              <a:rPr lang="ru-RU" sz="2800" dirty="0" smtClean="0"/>
              <a:t>посев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• прогнозирование </a:t>
            </a:r>
            <a:r>
              <a:rPr lang="ru-RU" sz="2800" dirty="0" smtClean="0"/>
              <a:t>урожая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• выявление проблемных </a:t>
            </a:r>
            <a:r>
              <a:rPr lang="ru-RU" sz="2800" dirty="0" smtClean="0"/>
              <a:t>мест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• обнаружение болезней и </a:t>
            </a:r>
            <a:r>
              <a:rPr lang="ru-RU" sz="2800" dirty="0" smtClean="0"/>
              <a:t>вредителей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• государственный </a:t>
            </a:r>
            <a:r>
              <a:rPr lang="ru-RU" sz="2800" dirty="0" smtClean="0"/>
              <a:t>мониторинг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• поддержание </a:t>
            </a:r>
            <a:r>
              <a:rPr lang="ru-RU" sz="2800" dirty="0" smtClean="0"/>
              <a:t>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671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в животноводстве: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• автоматизация жизнеобеспечения животных,</a:t>
            </a:r>
          </a:p>
          <a:p>
            <a:pPr marL="0" indent="0">
              <a:buNone/>
            </a:pPr>
            <a:r>
              <a:rPr lang="ru-RU" dirty="0"/>
              <a:t>• роботизация производства животноводческих продуктов.</a:t>
            </a:r>
          </a:p>
        </p:txBody>
      </p:sp>
    </p:spTree>
    <p:extLst>
      <p:ext uri="{BB962C8B-B14F-4D97-AF65-F5344CB8AC3E}">
        <p14:creationId xmlns:p14="http://schemas.microsoft.com/office/powerpoint/2010/main" val="1337813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4608512" cy="3168352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0070C0"/>
                </a:solidFill>
              </a:rPr>
              <a:t>Данные, полученные с </a:t>
            </a:r>
            <a:r>
              <a:rPr lang="ru-RU" sz="2800" dirty="0" err="1">
                <a:solidFill>
                  <a:srgbClr val="0070C0"/>
                </a:solidFill>
              </a:rPr>
              <a:t>дронов</a:t>
            </a:r>
            <a:r>
              <a:rPr lang="ru-RU" sz="2800" dirty="0">
                <a:solidFill>
                  <a:srgbClr val="0070C0"/>
                </a:solidFill>
              </a:rPr>
              <a:t> и спутников, могут быть обработаны с помощью ИИ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для анализа роста растений, определения зон с наибольшими потребностями в уходе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или обнаружения возможных проблем на полях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340768"/>
            <a:ext cx="362151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74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Системы компьютерного зрения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412776"/>
            <a:ext cx="81819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52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9552" y="188640"/>
            <a:ext cx="8229600" cy="4268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20428"/>
          <a:stretch/>
        </p:blipFill>
        <p:spPr>
          <a:xfrm>
            <a:off x="251519" y="4653136"/>
            <a:ext cx="4168081" cy="19442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2"/>
          <a:stretch/>
        </p:blipFill>
        <p:spPr bwMode="auto">
          <a:xfrm>
            <a:off x="4499992" y="4293096"/>
            <a:ext cx="4144044" cy="235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337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6632"/>
            <a:ext cx="7488832" cy="397186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512" y="3933056"/>
            <a:ext cx="6768752" cy="263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07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36712"/>
            <a:ext cx="8359553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76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08" y="764704"/>
            <a:ext cx="888939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67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Цифровые двойники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880" y="1196752"/>
            <a:ext cx="4752527" cy="34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4488907" cy="348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482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Структура технологий цифрового </a:t>
            </a:r>
            <a:r>
              <a:rPr lang="ru-RU" i="1" dirty="0" smtClean="0"/>
              <a:t>двойника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18379"/>
            <a:ext cx="8229600" cy="3689604"/>
          </a:xfrm>
        </p:spPr>
      </p:pic>
    </p:spTree>
    <p:extLst>
      <p:ext uri="{BB962C8B-B14F-4D97-AF65-F5344CB8AC3E}">
        <p14:creationId xmlns:p14="http://schemas.microsoft.com/office/powerpoint/2010/main" val="3368212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61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искусственный интеллект развивает отрасли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94" y="1556792"/>
            <a:ext cx="3216275" cy="275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14" y="3356992"/>
            <a:ext cx="6446837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256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Пример цифрового двойника: насосная установка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39" y="1600200"/>
            <a:ext cx="7894121" cy="4525963"/>
          </a:xfrm>
        </p:spPr>
      </p:pic>
    </p:spTree>
    <p:extLst>
      <p:ext uri="{BB962C8B-B14F-4D97-AF65-F5344CB8AC3E}">
        <p14:creationId xmlns:p14="http://schemas.microsoft.com/office/powerpoint/2010/main" val="521125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96" y="332656"/>
            <a:ext cx="8996500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19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605645"/>
            <a:ext cx="8229600" cy="451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95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648370"/>
            <a:ext cx="8229600" cy="442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20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3528" y="0"/>
            <a:ext cx="8229600" cy="4522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789040"/>
            <a:ext cx="7933114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1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9552" y="0"/>
            <a:ext cx="8004681" cy="45259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919854"/>
            <a:ext cx="7488832" cy="291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2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129" y="1600200"/>
            <a:ext cx="811374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30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ИСКУССТВЕННЫЙ ИНТЕЛЛЕКТ В СТРОИТЕЛЬСТВЕ</a:t>
            </a: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5067739" cy="427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13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Искусственный интеллект в здравоохранении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8747201" cy="3739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54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Технологии ИИ в транспортной отрасли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25552"/>
            <a:ext cx="551788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3292125" cy="321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874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16832"/>
            <a:ext cx="8229600" cy="42217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Технологии ИИ в транспортной отрасли</a:t>
            </a:r>
          </a:p>
        </p:txBody>
      </p:sp>
    </p:spTree>
    <p:extLst>
      <p:ext uri="{BB962C8B-B14F-4D97-AF65-F5344CB8AC3E}">
        <p14:creationId xmlns:p14="http://schemas.microsoft.com/office/powerpoint/2010/main" val="663735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8050131" cy="4525963"/>
          </a:xfrm>
        </p:spPr>
      </p:pic>
    </p:spTree>
    <p:extLst>
      <p:ext uri="{BB962C8B-B14F-4D97-AF65-F5344CB8AC3E}">
        <p14:creationId xmlns:p14="http://schemas.microsoft.com/office/powerpoint/2010/main" val="1445642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05"/>
            <a:ext cx="9144000" cy="6732984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569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Искусственный интеллект в сельском хозяйстве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844824"/>
            <a:ext cx="8837240" cy="460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59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2200</Words>
  <Application>Microsoft Office PowerPoint</Application>
  <PresentationFormat>Экран (4:3)</PresentationFormat>
  <Paragraphs>239</Paragraphs>
  <Slides>26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Тема Office</vt:lpstr>
      <vt:lpstr>«Искусственный интеллект в отраслях»</vt:lpstr>
      <vt:lpstr>Как искусственный интеллект развивает отрасли</vt:lpstr>
      <vt:lpstr>ИСКУССТВЕННЫЙ ИНТЕЛЛЕКТ В СТРОИТЕЛЬСТВЕ</vt:lpstr>
      <vt:lpstr>Искусственный интеллект в здравоохранении</vt:lpstr>
      <vt:lpstr>Технологии ИИ в транспортной отрасли</vt:lpstr>
      <vt:lpstr>Технологии ИИ в транспортной отрасли</vt:lpstr>
      <vt:lpstr>Презентация PowerPoint</vt:lpstr>
      <vt:lpstr>Презентация PowerPoint</vt:lpstr>
      <vt:lpstr>Искусственный интеллект в сельском хозяйстве</vt:lpstr>
      <vt:lpstr>Задачи в земледелии:</vt:lpstr>
      <vt:lpstr>Задачи в животноводстве:</vt:lpstr>
      <vt:lpstr>Данные, полученные с дронов и спутников, могут быть обработаны с помощью ИИ для анализа роста растений, определения зон с наибольшими потребностями в уходе или обнаружения возможных проблем на полях</vt:lpstr>
      <vt:lpstr>Системы компьютерного зрения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Цифровые двойники</vt:lpstr>
      <vt:lpstr>Структура технологий цифрового двойника</vt:lpstr>
      <vt:lpstr>Пример цифрового двойника: насосная установка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«Искусственный интеллект в отраслях»</dc:title>
  <dc:creator>NN</dc:creator>
  <cp:lastModifiedBy>Информатика</cp:lastModifiedBy>
  <cp:revision>18</cp:revision>
  <dcterms:created xsi:type="dcterms:W3CDTF">2023-10-01T13:12:26Z</dcterms:created>
  <dcterms:modified xsi:type="dcterms:W3CDTF">2023-10-02T06:21:02Z</dcterms:modified>
</cp:coreProperties>
</file>