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8" r:id="rId3"/>
    <p:sldId id="262" r:id="rId4"/>
    <p:sldId id="263" r:id="rId5"/>
    <p:sldId id="264" r:id="rId6"/>
    <p:sldId id="265" r:id="rId7"/>
    <p:sldId id="266" r:id="rId8"/>
    <p:sldId id="267" r:id="rId9"/>
    <p:sldId id="269" r:id="rId10"/>
    <p:sldId id="270" r:id="rId11"/>
    <p:sldId id="271" r:id="rId12"/>
    <p:sldId id="268" r:id="rId13"/>
    <p:sldId id="275" r:id="rId14"/>
    <p:sldId id="274" r:id="rId15"/>
    <p:sldId id="272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ACD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99E399-F792-427F-B3C6-5EDD0DBE0917}" type="datetimeFigureOut">
              <a:rPr lang="ru-RU" smtClean="0"/>
              <a:pPr/>
              <a:t>30.05.2023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AB2607-887D-4432-92C2-6482A00AA3A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url?q=https://docviewer.yandex.ru/r.xml?sk=e2d64e82e5cc40f546e9ea92af012321&amp;url=http://www.aforism.su/40.html&amp;sa=D&amp;ust=1478176925692000&amp;usg=AFQjCNGTz4S4wXmW2dOtAc-MoJCYc_N9_Q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google.com/url?q=https://docviewer.yandex.ru/r.xml?sk=e2d64e82e5cc40f546e9ea92af012321&amp;url=http://www.aforism.su/avtor/669.html&amp;sa=D&amp;ust=1478176925693000&amp;usg=AFQjCNFgFlaHtdJqLT06iZCIz9nJd77KeA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44271" y="500042"/>
            <a:ext cx="73450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Тема самообразования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43798" y="1785926"/>
            <a:ext cx="5837367" cy="181588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«Развитие познавательных знаний. </a:t>
            </a:r>
          </a:p>
          <a:p>
            <a:pPr algn="ctr"/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Воспитание патриотизма </a:t>
            </a:r>
          </a:p>
          <a:p>
            <a:pPr algn="ctr"/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 примерах героических подвигов </a:t>
            </a:r>
          </a:p>
          <a:p>
            <a:pPr algn="ctr"/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русских воинов»</a:t>
            </a:r>
            <a:endParaRPr lang="ru-RU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43438" y="3857628"/>
            <a:ext cx="38139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Учитель истории и обществознания </a:t>
            </a:r>
          </a:p>
          <a:p>
            <a:pPr algn="ctr"/>
            <a:r>
              <a:rPr lang="ru-RU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Бурханова Алия </a:t>
            </a:r>
            <a:r>
              <a:rPr lang="ru-RU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Халимжановна</a:t>
            </a:r>
          </a:p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Пед.стаж-11 лет</a:t>
            </a:r>
            <a:endParaRPr lang="ru-RU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E:\img1вмиаяп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2571736" y="1500174"/>
            <a:ext cx="407196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Второе направление: краеведческая работа.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1785926"/>
            <a:ext cx="814393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Цель краеведческой работы – научить ребят любить, уважать свой народ, землю, край, Родину. 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2571744"/>
            <a:ext cx="3563934" cy="3571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214546" y="2571744"/>
            <a:ext cx="2685834" cy="3624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42910" y="2571744"/>
            <a:ext cx="2685834" cy="362425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E:\img1вмиаяп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643042" y="1357298"/>
            <a:ext cx="57182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Третье направление: «Изучение истории Отечества»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1785926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    Благодаря патриотизму и героизму народных масс, России удавалось выходить из самых тяжелых ситуаций в самые сложные периоды своей истории. 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14810" y="5715016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     История одновременно и светлая, прекрасная, и жесткая, страшная наука. Она призвана показать жизнь во всем ее многообразии 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215074" y="2714620"/>
            <a:ext cx="2195498" cy="140366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707904" y="4221088"/>
            <a:ext cx="1785950" cy="141580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403648" y="2708920"/>
            <a:ext cx="1428760" cy="159459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563888" y="2708920"/>
            <a:ext cx="1896517" cy="1257289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E:\img1вмиаяп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1428728" y="-760852"/>
            <a:ext cx="6572296" cy="6340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Педагогические технологии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-информационно-коммуникационные технологии;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-лекционно-семинарская система обучения;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-технология организации самостоятельной работы на уроке;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-проектные технологии, которые помогают организовать </a:t>
            </a: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деятельность ученика в социальной среде с целью расширения</a:t>
            </a: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обогащения его жизненного опыта;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-технология развития критического мышления; 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-исследовательские технологии, направленные на творческий </a:t>
            </a: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поиск и применение знаний.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E:\img1вмиаяп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1643042" y="1428736"/>
            <a:ext cx="5786478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На уроках можно использовать следующие формы занятий: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-диспуты;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-дискуссии (проекты, командные, групповые);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-(лабораторные работы) анализ исторических документов, работа с текстами  современных государственных документов);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-практикумы (решение познавательных задач);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-«круглые столы».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10" descr="http://upload2.schoolrm.ru/resize_cache/740025/c3bed4c46e3bebf9034448fed65e7b8e/iblock/aa1/aa1e07962ae982da3c3112b849248728/a41db42bed491a048124189b24d8690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796136" y="4581128"/>
            <a:ext cx="2359758" cy="1571636"/>
          </a:xfrm>
          <a:prstGeom prst="rect">
            <a:avLst/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E:\Users\Алия\Desktop\Новая папка (2)\20220119_14534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3284984"/>
            <a:ext cx="3816424" cy="28623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E:\img1вмиаяп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714348" y="1285860"/>
            <a:ext cx="7643866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Воспитание гражданственности и патриотизма будет эффективным при условиях: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ориентации учителя и учащихся при изучении истории и обществознания на отечественные ценности - любовь к Родине, уважение к своему народу, обществу, верность своей стране, гордость за свое Отечество, малую родину, за героизм наших предков, долг и честь, ответственность за свои дела и поступки, достоинство, патриотизм, активная гражданская позиция;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опоры на такие ценности как государственная символика, права человека и гражданина, примеры служения Родине выдающихся людей, памятные даты и знаменательные события отечественной истории и истории родного края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активного вовлечения учащихся во внеурочные формы деятельности, предлагаемые центрами 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дополнительно образования;</a:t>
            </a:r>
            <a:endParaRPr kumimoji="0" lang="ru-RU" sz="14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вовлечения школьников в исследовательскую и поисковую деятельность;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Documents and Settings\Admin\Рабочий стол\2014 - 2015 учебный год\ФОТО ШКОЛА\профориент, кино, плакаты\DSCF4248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14348" y="4143380"/>
            <a:ext cx="2786082" cy="230387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" name="Picture 3" descr="C:\Documents and Settings\1\Рабочий стол\успех\фото1 32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417194">
            <a:off x="4305958" y="4150549"/>
            <a:ext cx="1313080" cy="1632691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21234935">
            <a:off x="6609977" y="4068822"/>
            <a:ext cx="1300767" cy="183830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E:\img1вмиаяп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500034" y="1357298"/>
            <a:ext cx="8358246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  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Воспитание патриотизма должно  строиться  на  конкретной  исторической  почве, необходимо активно использовать краеведческий  материал,  традиции и культурные ценности.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2. Необходима целенаправленная работа по гражданскому образованию в</a:t>
            </a:r>
            <a:r>
              <a:rPr kumimoji="0" lang="ru-RU" sz="1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рамках  патриотического  воспитания,  так  как  низкая   политическая   культура, подмена понятий</a:t>
            </a:r>
            <a:r>
              <a:rPr kumimoji="0" lang="ru-RU" sz="1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"Отечество"и  "Государство",  не  могут   способствовать   формированию   ответственной   личности, подлинного патриота страны.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E:\Users\Алия\Desktop\Новая папка (2)\20220119_1551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3473624"/>
            <a:ext cx="3456384" cy="2592288"/>
          </a:xfrm>
          <a:prstGeom prst="rect">
            <a:avLst/>
          </a:prstGeom>
          <a:noFill/>
        </p:spPr>
      </p:pic>
      <p:pic>
        <p:nvPicPr>
          <p:cNvPr id="3075" name="Picture 3" descr="E:\Users\Алия\Desktop\Новая папка (2)\20220119_14493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3429000"/>
            <a:ext cx="3384376" cy="25382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E:\img1вмиаяп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785786" y="1500174"/>
            <a:ext cx="7572428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«В полной мере и здоровой натуре тяжело лежат на  сердце  судьбы Родины; всякая благородная личность глубоко осознает свое  кровное  родство, свои кровные связи с отечеством. Любить  свою  родину - значит   знать её историю.»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В.Г.Белинский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4098" name="Picture 2" descr="E:\Users\Алия\Desktop\Новая папка (2)\20210429_1635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3212976"/>
            <a:ext cx="3672408" cy="2754306"/>
          </a:xfrm>
          <a:prstGeom prst="rect">
            <a:avLst/>
          </a:prstGeom>
          <a:noFill/>
        </p:spPr>
      </p:pic>
      <p:pic>
        <p:nvPicPr>
          <p:cNvPr id="4099" name="Picture 3" descr="E:\Users\Алия\Desktop\Новая папка (2)\20210429_13031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5127474" y="3444416"/>
            <a:ext cx="2862701" cy="21470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00232" y="0"/>
            <a:ext cx="18473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4" descr="E:\img1вмиаяп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857224" y="1357298"/>
            <a:ext cx="7747224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цель :  патриотическое воспитание на </a:t>
            </a:r>
          </a:p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уроках истории и обществознания. </a:t>
            </a:r>
          </a:p>
          <a:p>
            <a:pPr algn="ctr"/>
            <a:r>
              <a:rPr lang="ru-RU" dirty="0" smtClean="0"/>
              <a:t>Цель патриотического воспитания - выработать у граждан глубокое понимание патриотического долга, готовности встать на защиту Родины, а также воспитывать граждан, способных обеспечивать решение задач по укреплению целостности и единства страны, упрочению дружбы народов Российской Федерации. 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E:\img1вмиаяп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85786" y="1571612"/>
            <a:ext cx="764386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</a:t>
            </a: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Гипотеза: В числе важнейших проблем воспитания серьёзную озабоченность вызывают вопросы духовного, нравственного и патриотического воспитания учащихся, поскольку это затрагивает как судьбы подрастающего поколения, так и судьбу России в целом.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E:\img1вмиаяп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819230" y="1558540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Понятие «патриотизма и гражданственности</a:t>
            </a:r>
          </a:p>
          <a:p>
            <a:r>
              <a:rPr lang="ru-RU" sz="1200" i="1" dirty="0" smtClean="0"/>
              <a:t>Патриотизм - это не значит только одна </a:t>
            </a:r>
            <a:r>
              <a:rPr lang="ru-RU" sz="1200" i="1" dirty="0" smtClean="0">
                <a:hlinkClick r:id="rId3"/>
              </a:rPr>
              <a:t>любовь</a:t>
            </a:r>
            <a:r>
              <a:rPr lang="ru-RU" sz="1200" i="1" dirty="0" smtClean="0"/>
              <a:t> к своей родине. Это гораздо больше... Это  сознание своей неотъемлемости от родины и неотъемлемое переживание вместе с ней ее счастливых и ее несчастных дней. </a:t>
            </a:r>
            <a:br>
              <a:rPr lang="ru-RU" sz="1200" i="1" dirty="0" smtClean="0"/>
            </a:br>
            <a:r>
              <a:rPr lang="ru-RU" sz="1200" i="1" dirty="0" smtClean="0"/>
              <a:t>                                                           А. Н.</a:t>
            </a:r>
            <a:r>
              <a:rPr lang="ru-RU" sz="1200" i="1" dirty="0" smtClean="0">
                <a:hlinkClick r:id="rId4"/>
              </a:rPr>
              <a:t>Толстой</a:t>
            </a:r>
            <a:endParaRPr lang="ru-RU" sz="1200" i="1" dirty="0" smtClean="0"/>
          </a:p>
          <a:p>
            <a:endParaRPr lang="ru-RU" sz="1200" i="1" dirty="0" smtClean="0"/>
          </a:p>
          <a:p>
            <a:endParaRPr lang="ru-RU" sz="1200" i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286000" y="1582341"/>
            <a:ext cx="4572000" cy="4678204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sz="1600" b="1" i="1" dirty="0" smtClean="0"/>
          </a:p>
          <a:p>
            <a:r>
              <a:rPr lang="ru-RU" sz="1600" b="1" i="1" dirty="0" smtClean="0"/>
              <a:t>Гражданско</a:t>
            </a:r>
            <a:r>
              <a:rPr lang="ru-RU" sz="1600" i="1" dirty="0" smtClean="0"/>
              <a:t>-</a:t>
            </a:r>
            <a:r>
              <a:rPr lang="ru-RU" sz="1600" b="1" i="1" dirty="0" smtClean="0"/>
              <a:t>патриотическое</a:t>
            </a:r>
            <a:r>
              <a:rPr lang="ru-RU" sz="1600" i="1" dirty="0" smtClean="0"/>
              <a:t> </a:t>
            </a:r>
            <a:r>
              <a:rPr lang="ru-RU" sz="1600" b="1" i="1" dirty="0" smtClean="0"/>
              <a:t>воспитание</a:t>
            </a:r>
            <a:r>
              <a:rPr lang="ru-RU" sz="1600" i="1" dirty="0" smtClean="0"/>
              <a:t> направлено на </a:t>
            </a:r>
            <a:r>
              <a:rPr lang="ru-RU" sz="1600" b="1" i="1" dirty="0" smtClean="0"/>
              <a:t>воспитании</a:t>
            </a:r>
            <a:r>
              <a:rPr lang="ru-RU" sz="1600" i="1" dirty="0" smtClean="0"/>
              <a:t> </a:t>
            </a:r>
            <a:r>
              <a:rPr lang="ru-RU" sz="1600" b="1" i="1" dirty="0" smtClean="0"/>
              <a:t>гражданско</a:t>
            </a:r>
            <a:r>
              <a:rPr lang="ru-RU" sz="1600" i="1" dirty="0" smtClean="0"/>
              <a:t>-</a:t>
            </a:r>
            <a:r>
              <a:rPr lang="ru-RU" sz="1600" b="1" i="1" dirty="0" smtClean="0"/>
              <a:t>патриотической</a:t>
            </a:r>
            <a:r>
              <a:rPr lang="ru-RU" sz="1600" i="1" dirty="0" smtClean="0"/>
              <a:t> культуры личности, выражающейся в чувстве собственного достоинства, внутренней свободе личности, дисциплинированности, в уважении к другим гражданам и к государственной власти, гармоничном сочетании патриотических, национальных и интернациональных чувств, любящего свою Родину и готового к исполнению гражданского долга.</a:t>
            </a:r>
            <a:endParaRPr lang="ru-RU" sz="16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" descr="C:\Users\Елена\Desktop\лагерь 2016 сжаты\Новая папка (3)\untitledероеанпб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8" y="4446967"/>
            <a:ext cx="3214711" cy="241103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  <p:pic>
        <p:nvPicPr>
          <p:cNvPr id="5" name="Picture 4" descr="E:\img1вмиаяп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E:\Users\Алия\Desktop\Новая папка (2)\20220301_13194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1793437"/>
            <a:ext cx="3024336" cy="4032448"/>
          </a:xfrm>
          <a:prstGeom prst="rect">
            <a:avLst/>
          </a:prstGeom>
          <a:noFill/>
        </p:spPr>
      </p:pic>
      <p:pic>
        <p:nvPicPr>
          <p:cNvPr id="1029" name="Picture 5" descr="E:\Users\Алия\Desktop\Новая папка (2)\20220301_13200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47664" y="1748812"/>
            <a:ext cx="3096344" cy="41284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E:\img1вмиаяп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26" descr="C:\Users\Елена\Desktop\лагерь 2016 сжаты\DSC0425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99164" y="3789040"/>
            <a:ext cx="2836456" cy="2695996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  <p:sp>
        <p:nvSpPr>
          <p:cNvPr id="9" name="Прямоугольник 8"/>
          <p:cNvSpPr/>
          <p:nvPr/>
        </p:nvSpPr>
        <p:spPr>
          <a:xfrm>
            <a:off x="642910" y="1350232"/>
            <a:ext cx="79296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Организация </a:t>
            </a:r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гражданско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– патриотического воспитания на уроках истории и обществознания</a:t>
            </a:r>
            <a:endParaRPr lang="ru-RU" dirty="0"/>
          </a:p>
        </p:txBody>
      </p:sp>
      <p:pic>
        <p:nvPicPr>
          <p:cNvPr id="13" name="Picture 5" descr="C:\Users\Елена\Desktop\фото марина\DSC0275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707904" y="3933056"/>
            <a:ext cx="2315148" cy="173636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  <p:pic>
        <p:nvPicPr>
          <p:cNvPr id="14" name="Picture 27" descr="C:\Users\Елена\Pictures\Новая папка (17)\iU3DU112D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20715241">
            <a:off x="4930452" y="3040493"/>
            <a:ext cx="1571636" cy="756683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  <p:pic>
        <p:nvPicPr>
          <p:cNvPr id="16" name="Picture 6" descr="C:\Users\Елена\Desktop\фото марина\DSC02759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357817" y="2000240"/>
            <a:ext cx="3013431" cy="128474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E:\img1вмиаяп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928662" y="1428736"/>
            <a:ext cx="6929454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В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патриотическом воспитании через изучение истории Отечества можно выделить три направления:</a:t>
            </a:r>
            <a:endParaRPr kumimoji="0" lang="ru-RU" sz="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  1.  Изучение истории семьи ребенка.</a:t>
            </a:r>
            <a:endParaRPr kumimoji="0" lang="ru-RU" sz="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  2.  Изучение истории родного края.</a:t>
            </a:r>
            <a:endParaRPr kumimoji="0" lang="ru-RU" sz="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  3.  Изучение истории Отечества.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   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929322" y="2714620"/>
            <a:ext cx="2645661" cy="3752711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5400000">
            <a:off x="3347864" y="3429000"/>
            <a:ext cx="2143140" cy="214314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E:\img1вмиаяп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1401511" y="1384418"/>
            <a:ext cx="642938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Задачи патриотического воспитания на уроках истории и обществознания: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1214414" y="-9058"/>
            <a:ext cx="6143636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1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endParaRPr lang="ru-RU" sz="1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endParaRPr lang="ru-RU" sz="1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endParaRPr lang="ru-RU" sz="1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endParaRPr lang="ru-RU" sz="1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асширить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мотивацию изучения истории России;</a:t>
            </a:r>
            <a:endParaRPr kumimoji="0" lang="ru-RU" sz="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оспитать любовь и уважение к малой родине, предкам, семье;</a:t>
            </a:r>
            <a:endParaRPr kumimoji="0" lang="ru-RU" sz="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ривить учащимся навыки исследовательской работы (с учетом возрастных особенностей мышления и   интересов детей);</a:t>
            </a:r>
            <a:endParaRPr kumimoji="0" lang="ru-RU" sz="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оздать условия для проявления творческих способностей каждого ребенка.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E:\img1вмиаяп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1643042" y="1500174"/>
            <a:ext cx="6143636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    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Первое направление в работе - это изучение истории родословной семьи ребенка. Знакомство с истоками позволяет детям осознать свою причастность к истории, а учителю достичь ряда задач:</a:t>
            </a:r>
            <a:endParaRPr kumimoji="0" lang="ru-RU" sz="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Воспитать любовь к малой родине, предкам, семье.</a:t>
            </a:r>
            <a:endParaRPr kumimoji="0" lang="ru-RU" sz="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Повысить роль семьи как социума, формирующего личность.</a:t>
            </a:r>
            <a:endParaRPr kumimoji="0" lang="ru-RU" sz="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Использовать невостребованные возможности семьи.</a:t>
            </a:r>
            <a:endParaRPr kumimoji="0" lang="ru-RU" sz="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С учетом возрастных особенностей мышления прививать учащимся навыки исследовательской работы.</a:t>
            </a:r>
            <a:endParaRPr kumimoji="0" lang="ru-RU" sz="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Расширять мотивацию изучения истории Отечества.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571736" y="3714752"/>
            <a:ext cx="3380009" cy="2628896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EFEFE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EFEFE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643</TotalTime>
  <Words>435</Words>
  <Application>Microsoft Office PowerPoint</Application>
  <PresentationFormat>Экран (4:3)</PresentationFormat>
  <Paragraphs>82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</dc:creator>
  <cp:lastModifiedBy>Алия</cp:lastModifiedBy>
  <cp:revision>70</cp:revision>
  <dcterms:modified xsi:type="dcterms:W3CDTF">2023-05-30T11:14:53Z</dcterms:modified>
</cp:coreProperties>
</file>