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2"/>
    <p:sldId id="264" r:id="rId3"/>
    <p:sldId id="269" r:id="rId4"/>
    <p:sldId id="266" r:id="rId5"/>
    <p:sldId id="265" r:id="rId6"/>
    <p:sldId id="263" r:id="rId7"/>
    <p:sldId id="267" r:id="rId8"/>
    <p:sldId id="275" r:id="rId9"/>
    <p:sldId id="268" r:id="rId10"/>
    <p:sldId id="270" r:id="rId11"/>
    <p:sldId id="271" r:id="rId12"/>
    <p:sldId id="273" r:id="rId13"/>
    <p:sldId id="272" r:id="rId14"/>
    <p:sldId id="276" r:id="rId15"/>
    <p:sldId id="277" r:id="rId16"/>
    <p:sldId id="274" r:id="rId17"/>
    <p:sldId id="278" r:id="rId18"/>
    <p:sldId id="279" r:id="rId19"/>
    <p:sldId id="280" r:id="rId20"/>
    <p:sldId id="281" r:id="rId21"/>
    <p:sldId id="282" r:id="rId22"/>
    <p:sldId id="262" r:id="rId23"/>
    <p:sldId id="283" r:id="rId24"/>
    <p:sldId id="260" r:id="rId25"/>
  </p:sldIdLst>
  <p:sldSz cx="9144000" cy="6858000" type="screen4x3"/>
  <p:notesSz cx="6858000" cy="9144000"/>
  <p:custDataLst>
    <p:tags r:id="rId28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74A"/>
    <a:srgbClr val="3399FF"/>
    <a:srgbClr val="666699"/>
    <a:srgbClr val="E5907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 autoAdjust="0"/>
    <p:restoredTop sz="84583" autoAdjust="0"/>
  </p:normalViewPr>
  <p:slideViewPr>
    <p:cSldViewPr>
      <p:cViewPr varScale="1">
        <p:scale>
          <a:sx n="61" d="100"/>
          <a:sy n="61" d="100"/>
        </p:scale>
        <p:origin x="-1392" y="4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492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21614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2381537"/>
            <a:ext cx="6480720" cy="1080120"/>
          </a:xfrm>
        </p:spPr>
        <p:txBody>
          <a:bodyPr/>
          <a:lstStyle>
            <a:lvl1pPr>
              <a:defRPr b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</a:t>
            </a:r>
            <a:r>
              <a:rPr lang="en-US" dirty="0" smtClean="0"/>
              <a:t> </a:t>
            </a:r>
            <a:r>
              <a:rPr lang="ru-RU" dirty="0" smtClean="0"/>
              <a:t>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15642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8804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83695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251520" y="191549"/>
            <a:ext cx="7344816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" name="Текст 2"/>
          <p:cNvSpPr>
            <a:spLocks noGrp="1"/>
          </p:cNvSpPr>
          <p:nvPr>
            <p:ph idx="1"/>
          </p:nvPr>
        </p:nvSpPr>
        <p:spPr>
          <a:xfrm>
            <a:off x="971600" y="1556792"/>
            <a:ext cx="7344816" cy="4680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43014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6654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91339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59933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72457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5951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489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8605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91549"/>
            <a:ext cx="7344816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71600" y="1556792"/>
            <a:ext cx="7344816" cy="4680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2">
              <a:lumMod val="5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neisri.ru/wp-content/uploads/anadyrskaya-nizmennost-e1587513731847-1536x1171.jp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85852" y="1643050"/>
            <a:ext cx="6480720" cy="1080120"/>
          </a:xfrm>
        </p:spPr>
        <p:txBody>
          <a:bodyPr>
            <a:noAutofit/>
          </a:bodyPr>
          <a:lstStyle/>
          <a:p>
            <a:r>
              <a:rPr lang="ru-RU" sz="4800" b="1" dirty="0" smtClean="0"/>
              <a:t>Традиционное жилище чукчей. Яранга</a:t>
            </a:r>
            <a:endParaRPr lang="ru-RU" sz="4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214414" y="214290"/>
            <a:ext cx="63579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«Центр образования с. Мейныпильгыно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15140" y="4429132"/>
            <a:ext cx="24288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Подготовила:</a:t>
            </a:r>
          </a:p>
          <a:p>
            <a:pPr algn="r"/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учитель истории, </a:t>
            </a:r>
            <a:r>
              <a:rPr lang="ru-RU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Торыт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Мария </a:t>
            </a:r>
            <a:r>
              <a:rPr lang="ru-RU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Витальенва</a:t>
            </a:r>
            <a:endParaRPr lang="ru-RU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00430" y="6357958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2023 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57870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7344816" cy="1224136"/>
          </a:xfrm>
        </p:spPr>
        <p:txBody>
          <a:bodyPr>
            <a:normAutofit fontScale="90000"/>
          </a:bodyPr>
          <a:lstStyle/>
          <a:p>
            <a:pPr lvl="0"/>
            <a:r>
              <a:rPr lang="ru-RU" sz="4000" dirty="0" smtClean="0">
                <a:effectLst/>
                <a:latin typeface="Times New Roman" pitchFamily="18" charset="0"/>
                <a:cs typeface="Times New Roman" pitchFamily="18" charset="0"/>
              </a:rPr>
              <a:t>Яранга (конструкция)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2" descr="I:\картинки\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162" t="551" r="2163" b="83456"/>
          <a:stretch>
            <a:fillRect/>
          </a:stretch>
        </p:blipFill>
        <p:spPr bwMode="auto">
          <a:xfrm>
            <a:off x="0" y="1928802"/>
            <a:ext cx="8859274" cy="257176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71538" y="5214950"/>
            <a:ext cx="75009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Переносная (у оленеводов) или стационарная ( у морских зверобоев) яранга. Её покрывали оленьими шкурами</a:t>
            </a:r>
            <a:endParaRPr lang="ru-RU" sz="28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/>
                <a:latin typeface="Times New Roman" pitchFamily="18" charset="0"/>
                <a:cs typeface="Times New Roman" pitchFamily="18" charset="0"/>
              </a:rPr>
              <a:t>Яранга (этапы построения)</a:t>
            </a:r>
            <a:endParaRPr lang="ru-RU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24" y="1285860"/>
            <a:ext cx="6243290" cy="3786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57224" y="5357826"/>
            <a:ext cx="78581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3600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Таврэнпатык</a:t>
            </a:r>
            <a:r>
              <a:rPr lang="ru-RU" sz="3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3600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чук</a:t>
            </a:r>
            <a:r>
              <a:rPr lang="ru-RU" sz="3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язык) – ставить основную треногу</a:t>
            </a:r>
            <a:endParaRPr lang="ru-RU" sz="36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57214"/>
            <a:ext cx="7344816" cy="1224136"/>
          </a:xfrm>
        </p:spPr>
        <p:txBody>
          <a:bodyPr/>
          <a:lstStyle/>
          <a:p>
            <a:r>
              <a:rPr lang="ru-RU" dirty="0" smtClean="0">
                <a:effectLst/>
                <a:latin typeface="Times New Roman" pitchFamily="18" charset="0"/>
                <a:cs typeface="Times New Roman" pitchFamily="18" charset="0"/>
              </a:rPr>
              <a:t>Яранга (этапы построения)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8" y="642917"/>
            <a:ext cx="7358114" cy="4401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28596" y="5072074"/>
            <a:ext cx="821537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Варэнпатык (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чук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язык) –установка маленьких треног</a:t>
            </a:r>
          </a:p>
          <a:p>
            <a:pPr algn="ctr"/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Ӊирэӄ утъымыт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800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чук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язык) –установка 2-х опорных каркасных жердей</a:t>
            </a:r>
            <a:endParaRPr lang="ru-RU" sz="28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7096302" cy="665683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effectLst/>
                <a:latin typeface="Times New Roman" pitchFamily="18" charset="0"/>
                <a:cs typeface="Times New Roman" pitchFamily="18" charset="0"/>
              </a:rPr>
              <a:t>Яранга (этапы построения)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8" y="785794"/>
            <a:ext cx="6386330" cy="3929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85720" y="4795897"/>
            <a:ext cx="850112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4. Варэнпатык (</a:t>
            </a:r>
            <a:r>
              <a:rPr lang="ru-RU" sz="3200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варэкамлел</a:t>
            </a:r>
            <a:r>
              <a:rPr lang="ru-RU" sz="32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) (</a:t>
            </a:r>
            <a:r>
              <a:rPr lang="ru-RU" sz="3200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чук</a:t>
            </a:r>
            <a:r>
              <a:rPr lang="ru-RU" sz="32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язык) – установка по кругу маленьких треног, образующих окружность яранги</a:t>
            </a:r>
            <a:endParaRPr lang="ru-RU" sz="32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0"/>
            <a:ext cx="7392314" cy="951435"/>
          </a:xfrm>
        </p:spPr>
        <p:txBody>
          <a:bodyPr/>
          <a:lstStyle/>
          <a:p>
            <a:r>
              <a:rPr lang="ru-RU" dirty="0" smtClean="0">
                <a:effectLst/>
                <a:latin typeface="Times New Roman" pitchFamily="18" charset="0"/>
                <a:cs typeface="Times New Roman" pitchFamily="18" charset="0"/>
              </a:rPr>
              <a:t>Яранга (этапы построения)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66" y="1142984"/>
            <a:ext cx="5463674" cy="3857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28662" y="5288340"/>
            <a:ext cx="77153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3200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Утъымэтык</a:t>
            </a:r>
            <a:r>
              <a:rPr lang="ru-RU" sz="32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устанавливать длинные каркасные жерди, образующие купол яранги</a:t>
            </a:r>
            <a:endParaRPr lang="ru-RU" sz="32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7344816" cy="1224136"/>
          </a:xfrm>
        </p:spPr>
        <p:txBody>
          <a:bodyPr/>
          <a:lstStyle/>
          <a:p>
            <a:r>
              <a:rPr lang="ru-RU" dirty="0" smtClean="0">
                <a:effectLst/>
                <a:latin typeface="Times New Roman" pitchFamily="18" charset="0"/>
                <a:cs typeface="Times New Roman" pitchFamily="18" charset="0"/>
              </a:rPr>
              <a:t>Яранга (этапы построения)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480" y="1000108"/>
            <a:ext cx="5715040" cy="4286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71472" y="5286388"/>
            <a:ext cx="85725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sz="3600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Рывинэӈэтык </a:t>
            </a:r>
            <a:r>
              <a:rPr lang="ru-RU" sz="3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установка поперечных перекладин по куполу яранги</a:t>
            </a:r>
            <a:endParaRPr lang="ru-RU" sz="36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91549"/>
            <a:ext cx="6953426" cy="951435"/>
          </a:xfrm>
        </p:spPr>
        <p:txBody>
          <a:bodyPr/>
          <a:lstStyle/>
          <a:p>
            <a:r>
              <a:rPr lang="ru-RU" dirty="0" smtClean="0">
                <a:effectLst/>
                <a:latin typeface="Times New Roman" pitchFamily="18" charset="0"/>
                <a:cs typeface="Times New Roman" pitchFamily="18" charset="0"/>
              </a:rPr>
              <a:t>Яранга (этапы построения)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55" y="1000108"/>
            <a:ext cx="5619789" cy="4214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57158" y="5214950"/>
            <a:ext cx="87868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ru-RU" sz="3600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Рэтэмэтык</a:t>
            </a:r>
            <a:r>
              <a:rPr lang="ru-RU" sz="3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покрывать каркас яранги покрышкой (</a:t>
            </a:r>
            <a:r>
              <a:rPr lang="ru-RU" sz="3600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рэтэм</a:t>
            </a:r>
            <a:r>
              <a:rPr lang="ru-RU" sz="36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36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7344816" cy="1224136"/>
          </a:xfrm>
        </p:spPr>
        <p:txBody>
          <a:bodyPr/>
          <a:lstStyle/>
          <a:p>
            <a:r>
              <a:rPr lang="ru-RU" dirty="0" smtClean="0">
                <a:effectLst/>
                <a:latin typeface="Times New Roman" pitchFamily="18" charset="0"/>
                <a:cs typeface="Times New Roman" pitchFamily="18" charset="0"/>
              </a:rPr>
              <a:t>Яранга (этапы построения)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18" y="1071546"/>
            <a:ext cx="5708156" cy="4357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00034" y="5288340"/>
            <a:ext cx="82153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ru-RU" sz="3200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Пъуричетык</a:t>
            </a:r>
            <a:r>
              <a:rPr lang="ru-RU" sz="32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натягивать вокруг яранги </a:t>
            </a:r>
            <a:r>
              <a:rPr lang="ru-RU" sz="3200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пъурич</a:t>
            </a:r>
            <a:r>
              <a:rPr lang="ru-RU" sz="32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веревку, стягивающую </a:t>
            </a:r>
            <a:r>
              <a:rPr lang="ru-RU" sz="3200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рэтэм</a:t>
            </a:r>
            <a:r>
              <a:rPr lang="ru-RU" sz="32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 каркасом яранги</a:t>
            </a:r>
            <a:endParaRPr lang="ru-RU" sz="32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Сакральное значение жилища (яранги)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857364"/>
            <a:ext cx="6601936" cy="3522692"/>
          </a:xfrm>
        </p:spPr>
        <p:txBody>
          <a:bodyPr>
            <a:normAutofit fontScale="92500"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Сакральный (от латинского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sacralis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- священный), обозначение сферы явлений, предметов, людей, относящихся к божественному, религиозному, связанных с ними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214290"/>
            <a:ext cx="4643470" cy="618441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286380" y="4143380"/>
            <a:ext cx="385762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обряда. Фото из личного архива. С. Мейныпильгыно. Чукотка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>. 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</a:t>
            </a:r>
            <a:endParaRPr lang="ru-RU" sz="28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91548"/>
            <a:ext cx="8392446" cy="6380723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effectLst/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3200" dirty="0" smtClean="0">
                <a:effectLst/>
                <a:latin typeface="Times New Roman" pitchFamily="18" charset="0"/>
                <a:cs typeface="Times New Roman" pitchFamily="18" charset="0"/>
              </a:rPr>
              <a:t>познакомиться с традиционным жилищем чукчей – ярангой</a:t>
            </a:r>
            <a:br>
              <a:rPr lang="ru-RU" sz="32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effectLst/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sz="3200" dirty="0" smtClean="0">
                <a:effectLst/>
                <a:latin typeface="Times New Roman" pitchFamily="18" charset="0"/>
                <a:cs typeface="Times New Roman" pitchFamily="18" charset="0"/>
              </a:rPr>
              <a:t> выяснить, как климатические условия повлияли на конструкцию жилища  и образ жизни чукчей; сформировать представления у обучающихся о климате Чукотки; познакомить обучающихся с этапами постройки жилища (яранги); сакральное значение жилища</a:t>
            </a:r>
            <a:endParaRPr lang="ru-RU" sz="32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5143512"/>
            <a:ext cx="7344816" cy="1224136"/>
          </a:xfrm>
        </p:spPr>
        <p:txBody>
          <a:bodyPr>
            <a:noAutofit/>
          </a:bodyPr>
          <a:lstStyle/>
          <a:p>
            <a:r>
              <a:rPr lang="ru-RU" sz="3200" dirty="0" smtClean="0">
                <a:effectLst/>
                <a:latin typeface="Times New Roman" pitchFamily="18" charset="0"/>
                <a:cs typeface="Times New Roman" pitchFamily="18" charset="0"/>
              </a:rPr>
              <a:t>Праздник «</a:t>
            </a:r>
            <a:r>
              <a:rPr lang="ru-RU" sz="3200" dirty="0" err="1" smtClean="0">
                <a:effectLst/>
                <a:latin typeface="Times New Roman" pitchFamily="18" charset="0"/>
                <a:cs typeface="Times New Roman" pitchFamily="18" charset="0"/>
              </a:rPr>
              <a:t>Выл,гык,оранматъйел,гын</a:t>
            </a:r>
            <a:r>
              <a:rPr lang="ru-RU" sz="3200" dirty="0" smtClean="0">
                <a:effectLst/>
                <a:latin typeface="Times New Roman" pitchFamily="18" charset="0"/>
                <a:cs typeface="Times New Roman" pitchFamily="18" charset="0"/>
              </a:rPr>
              <a:t>», проведение обряда «кормление духов», Мейныпильгыно, 2009</a:t>
            </a:r>
            <a:endParaRPr lang="ru-RU" sz="32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-263" b="9639"/>
          <a:stretch/>
        </p:blipFill>
        <p:spPr>
          <a:xfrm>
            <a:off x="785786" y="0"/>
            <a:ext cx="6923722" cy="4679950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5357826"/>
            <a:ext cx="7344816" cy="1224136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Внутри яранги, праздник «</a:t>
            </a:r>
            <a:r>
              <a:rPr lang="ru-RU" sz="3600" dirty="0" err="1" smtClean="0"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Выл,гык,оранматъйел,гын</a:t>
            </a:r>
            <a:r>
              <a:rPr lang="ru-RU" sz="3600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», Мейныпильгыно, 2009</a:t>
            </a:r>
            <a:endParaRPr lang="ru-RU" sz="3600" dirty="0"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1933" y="1071546"/>
            <a:ext cx="4857785" cy="364333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214290"/>
            <a:ext cx="3589760" cy="47863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Подведём итоги: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571472" y="1142984"/>
            <a:ext cx="7773991" cy="503714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Человек, осваивающий Арктику, смог приспособиться к её суровому климату.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Низкие температуры, вечная мерзлота, скудный растительный и животный мир - все эти суровые условия закалили человека, заставили его проявить способность приспособления к любым условиям.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Большую роль в изучении каждой культуры играет изучение его жилища. Ведь жилище играет не только роль как защита от погодных условий или от врага.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Жилище (яранга) играло роль как сакральный объект.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27822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282" y="285728"/>
            <a:ext cx="5548745" cy="416467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r="23497" b="11950"/>
          <a:stretch/>
        </p:blipFill>
        <p:spPr>
          <a:xfrm>
            <a:off x="3857620" y="3357562"/>
            <a:ext cx="5063549" cy="32861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14338"/>
            <a:ext cx="7344816" cy="1224136"/>
          </a:xfrm>
        </p:spPr>
        <p:txBody>
          <a:bodyPr/>
          <a:lstStyle/>
          <a:p>
            <a:r>
              <a:rPr lang="ru-RU" dirty="0" smtClean="0"/>
              <a:t>Источники: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4294967295"/>
          </p:nvPr>
        </p:nvSpPr>
        <p:spPr>
          <a:xfrm>
            <a:off x="642910" y="785794"/>
            <a:ext cx="7345363" cy="5715040"/>
          </a:xfrm>
        </p:spPr>
        <p:txBody>
          <a:bodyPr>
            <a:normAutofit fontScale="92500" lnSpcReduction="10000"/>
          </a:bodyPr>
          <a:lstStyle/>
          <a:p>
            <a:pPr>
              <a:buFontTx/>
              <a:buChar char="-"/>
            </a:pPr>
            <a:r>
              <a:rPr lang="ru-RU" sz="2400" dirty="0" err="1" smtClean="0"/>
              <a:t>Богораз</a:t>
            </a:r>
            <a:r>
              <a:rPr lang="ru-RU" sz="2400" dirty="0" smtClean="0"/>
              <a:t> В.Г. «Чукчи. II. Религия», «</a:t>
            </a:r>
            <a:r>
              <a:rPr lang="ru-RU" sz="2400" dirty="0" err="1" smtClean="0"/>
              <a:t>Главсевморпути</a:t>
            </a:r>
            <a:r>
              <a:rPr lang="ru-RU" sz="2400" dirty="0" smtClean="0"/>
              <a:t>», Ленинград, 1939 г</a:t>
            </a:r>
          </a:p>
          <a:p>
            <a:pPr>
              <a:buFontTx/>
              <a:buChar char="-"/>
            </a:pPr>
            <a:r>
              <a:rPr lang="ru-RU" sz="2400" dirty="0" err="1" smtClean="0"/>
              <a:t>Богораз</a:t>
            </a:r>
            <a:r>
              <a:rPr lang="ru-RU" sz="2400" dirty="0" smtClean="0"/>
              <a:t> В.Г. «Чукчи. I», «</a:t>
            </a:r>
            <a:r>
              <a:rPr lang="ru-RU" sz="2400" dirty="0" err="1" smtClean="0"/>
              <a:t>Главсевморпути</a:t>
            </a:r>
            <a:r>
              <a:rPr lang="ru-RU" sz="2400" dirty="0" smtClean="0"/>
              <a:t>», Ленинград, 1939 г </a:t>
            </a:r>
          </a:p>
          <a:p>
            <a:pPr>
              <a:buFontTx/>
              <a:buChar char="-"/>
            </a:pPr>
            <a:r>
              <a:rPr lang="ru-RU" sz="2400" dirty="0" smtClean="0"/>
              <a:t>Беликов Л.В. «Чукотские народные сказки. Мифы и предания», «Магаданское книжное издательство», 1982 г</a:t>
            </a:r>
          </a:p>
          <a:p>
            <a:pPr>
              <a:buFontTx/>
              <a:buChar char="-"/>
            </a:pPr>
            <a:r>
              <a:rPr lang="ru-RU" sz="2400" dirty="0" smtClean="0"/>
              <a:t>Н.Н. </a:t>
            </a:r>
            <a:r>
              <a:rPr lang="ru-RU" sz="2400" dirty="0" err="1" smtClean="0"/>
              <a:t>Диков</a:t>
            </a:r>
            <a:r>
              <a:rPr lang="ru-RU" sz="2400" dirty="0" smtClean="0"/>
              <a:t> «Древние костры Камчатки и Чукотки», 1969 г</a:t>
            </a:r>
          </a:p>
          <a:p>
            <a:pPr>
              <a:buFontTx/>
              <a:buChar char="-"/>
            </a:pPr>
            <a:r>
              <a:rPr lang="ru-RU" sz="2400" dirty="0" smtClean="0"/>
              <a:t>Н. Н. </a:t>
            </a:r>
            <a:r>
              <a:rPr lang="ru-RU" sz="2400" dirty="0" err="1" smtClean="0"/>
              <a:t>Диков</a:t>
            </a:r>
            <a:r>
              <a:rPr lang="ru-RU" sz="2400" dirty="0" smtClean="0"/>
              <a:t> «Археологические памятники Камчатки, Чукотки и Верхней Колымы», «Наука», Москва, 1977г</a:t>
            </a:r>
          </a:p>
          <a:p>
            <a:pPr>
              <a:buFontTx/>
              <a:buChar char="-"/>
            </a:pPr>
            <a:r>
              <a:rPr lang="ru-RU" sz="2400" dirty="0" smtClean="0"/>
              <a:t>А.А. Орехов « Древняя культура северо-западного </a:t>
            </a:r>
            <a:r>
              <a:rPr lang="ru-RU" sz="2400" dirty="0" err="1" smtClean="0"/>
              <a:t>Берингоморья</a:t>
            </a:r>
            <a:r>
              <a:rPr lang="ru-RU" sz="2400" dirty="0" smtClean="0"/>
              <a:t>»»Наука» Москва 1987 г</a:t>
            </a:r>
          </a:p>
          <a:p>
            <a:pPr>
              <a:buFontTx/>
              <a:buChar char="-"/>
            </a:pPr>
            <a:r>
              <a:rPr lang="ru-RU" sz="2400" dirty="0" smtClean="0"/>
              <a:t>Арктика- мой дом. Полярная энциклопедия школьника. Москва, «Северные просторы», 2001 г</a:t>
            </a:r>
          </a:p>
          <a:p>
            <a:pPr>
              <a:buFontTx/>
              <a:buChar char="-"/>
            </a:pPr>
            <a:r>
              <a:rPr lang="en-US" sz="2400" dirty="0" smtClean="0">
                <a:hlinkClick r:id="rId2"/>
              </a:rPr>
              <a:t>https://neisri.ru/wp-content/uploads/anadyrskaya-nizmennost-e1587513731847-1536x1171.jpg</a:t>
            </a:r>
            <a:endParaRPr lang="ru-RU" sz="2400" dirty="0" smtClean="0"/>
          </a:p>
          <a:p>
            <a:pPr>
              <a:buFontTx/>
              <a:buChar char="-"/>
            </a:pPr>
            <a:endParaRPr lang="ru-RU" sz="2400" dirty="0" smtClean="0"/>
          </a:p>
          <a:p>
            <a:pPr>
              <a:buFontTx/>
              <a:buChar char="-"/>
            </a:pPr>
            <a:endParaRPr lang="ru-RU" sz="2400" dirty="0" smtClean="0"/>
          </a:p>
          <a:p>
            <a:pPr>
              <a:buFontTx/>
              <a:buChar char="-"/>
            </a:pPr>
            <a:endParaRPr lang="ru-RU" sz="2400" dirty="0" smtClean="0"/>
          </a:p>
          <a:p>
            <a:pPr>
              <a:buFontTx/>
              <a:buChar char="-"/>
            </a:pPr>
            <a:endParaRPr lang="ru-RU" sz="2400" dirty="0" smtClean="0"/>
          </a:p>
          <a:p>
            <a:pPr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400859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arktika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571480"/>
            <a:ext cx="8110418" cy="5429288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Проблемный вопрос: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56792"/>
            <a:ext cx="8072494" cy="265802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- Ребята представьте, что вы древние люди, жившие на Чукотке... Вам холодно, вы в отчаянии… Работая в группах, быстро придумайте, что поможет вам выжить в подобных условиях.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трелка вправо 5"/>
          <p:cNvSpPr/>
          <p:nvPr/>
        </p:nvSpPr>
        <p:spPr>
          <a:xfrm rot="1633952">
            <a:off x="5809136" y="2911846"/>
            <a:ext cx="941239" cy="3271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5400000">
            <a:off x="4264961" y="3450287"/>
            <a:ext cx="941239" cy="3271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 rot="7748061">
            <a:off x="2453590" y="2947888"/>
            <a:ext cx="941239" cy="3271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714612" y="785794"/>
            <a:ext cx="3643338" cy="25717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3286116" y="1000108"/>
            <a:ext cx="2643206" cy="221457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Что делать древним людям</a:t>
            </a:r>
            <a:r>
              <a:rPr lang="en-US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4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858016" y="3357562"/>
            <a:ext cx="2071702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929058" y="4429132"/>
            <a:ext cx="2143140" cy="1500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14282" y="3571876"/>
            <a:ext cx="2571768" cy="18573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500034" y="3857628"/>
            <a:ext cx="278608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Научиться пользоваться огнём</a:t>
            </a:r>
            <a:endParaRPr kumimoji="0" lang="ru-RU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4143372" y="4643446"/>
            <a:ext cx="228598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Построить жилище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7000892" y="3429000"/>
            <a:ext cx="135729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Сшить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одежду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00232" y="428604"/>
            <a:ext cx="4381658" cy="1451501"/>
          </a:xfrm>
        </p:spPr>
        <p:txBody>
          <a:bodyPr/>
          <a:lstStyle/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План занятия: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2" name="Line 256"/>
          <p:cNvSpPr>
            <a:spLocks noChangeShapeType="1"/>
          </p:cNvSpPr>
          <p:nvPr/>
        </p:nvSpPr>
        <p:spPr bwMode="gray">
          <a:xfrm>
            <a:off x="2651720" y="2431582"/>
            <a:ext cx="4224536" cy="0"/>
          </a:xfrm>
          <a:prstGeom prst="line">
            <a:avLst/>
          </a:prstGeom>
          <a:noFill/>
          <a:ln w="25400">
            <a:solidFill>
              <a:schemeClr val="accent4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3" name="Rectangle 257"/>
          <p:cNvSpPr>
            <a:spLocks noChangeArrowheads="1"/>
          </p:cNvSpPr>
          <p:nvPr/>
        </p:nvSpPr>
        <p:spPr bwMode="gray">
          <a:xfrm rot="3419336">
            <a:off x="1752245" y="1939867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ru-RU">
              <a:solidFill>
                <a:srgbClr val="FF0000"/>
              </a:solidFill>
            </a:endParaRPr>
          </a:p>
        </p:txBody>
      </p:sp>
      <p:sp>
        <p:nvSpPr>
          <p:cNvPr id="37" name="Text Box 258"/>
          <p:cNvSpPr txBox="1">
            <a:spLocks noChangeArrowheads="1"/>
          </p:cNvSpPr>
          <p:nvPr/>
        </p:nvSpPr>
        <p:spPr bwMode="gray">
          <a:xfrm>
            <a:off x="2571736" y="1785926"/>
            <a:ext cx="4556055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lvl="0" eaLnBrk="0" hangingPunct="0"/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Климатические условия Арктики</a:t>
            </a:r>
          </a:p>
          <a:p>
            <a:pPr eaLnBrk="0" hangingPunct="0"/>
            <a:endParaRPr lang="en-US" sz="2400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38" name="Text Box 259"/>
          <p:cNvSpPr txBox="1">
            <a:spLocks noChangeArrowheads="1"/>
          </p:cNvSpPr>
          <p:nvPr/>
        </p:nvSpPr>
        <p:spPr bwMode="gray">
          <a:xfrm>
            <a:off x="1857356" y="2000240"/>
            <a:ext cx="428628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rgbClr val="FFFFFF"/>
                </a:solidFill>
                <a:latin typeface="Arial" charset="0"/>
              </a:rPr>
              <a:t>1</a:t>
            </a:r>
          </a:p>
        </p:txBody>
      </p:sp>
      <p:sp>
        <p:nvSpPr>
          <p:cNvPr id="39" name="Line 260"/>
          <p:cNvSpPr>
            <a:spLocks noChangeShapeType="1"/>
          </p:cNvSpPr>
          <p:nvPr/>
        </p:nvSpPr>
        <p:spPr bwMode="gray">
          <a:xfrm>
            <a:off x="2651720" y="3269782"/>
            <a:ext cx="4224536" cy="0"/>
          </a:xfrm>
          <a:prstGeom prst="line">
            <a:avLst/>
          </a:prstGeom>
          <a:noFill/>
          <a:ln w="25400">
            <a:solidFill>
              <a:schemeClr val="accent4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3" name="Rectangle 261"/>
          <p:cNvSpPr>
            <a:spLocks noChangeArrowheads="1"/>
          </p:cNvSpPr>
          <p:nvPr/>
        </p:nvSpPr>
        <p:spPr bwMode="gray">
          <a:xfrm rot="3419336">
            <a:off x="1752246" y="2797123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44" name="Text Box 262"/>
          <p:cNvSpPr txBox="1">
            <a:spLocks noChangeArrowheads="1"/>
          </p:cNvSpPr>
          <p:nvPr/>
        </p:nvSpPr>
        <p:spPr bwMode="gray">
          <a:xfrm>
            <a:off x="1785918" y="2857496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  <a:latin typeface="Arial" charset="0"/>
              </a:rPr>
              <a:t>2</a:t>
            </a:r>
          </a:p>
        </p:txBody>
      </p:sp>
      <p:sp>
        <p:nvSpPr>
          <p:cNvPr id="45" name="Line 263"/>
          <p:cNvSpPr>
            <a:spLocks noChangeShapeType="1"/>
          </p:cNvSpPr>
          <p:nvPr/>
        </p:nvSpPr>
        <p:spPr bwMode="gray">
          <a:xfrm>
            <a:off x="2653308" y="4106396"/>
            <a:ext cx="4222948" cy="0"/>
          </a:xfrm>
          <a:prstGeom prst="line">
            <a:avLst/>
          </a:prstGeom>
          <a:noFill/>
          <a:ln w="25400">
            <a:solidFill>
              <a:schemeClr val="accent4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6" name="Rectangle 264"/>
          <p:cNvSpPr>
            <a:spLocks noChangeArrowheads="1"/>
          </p:cNvSpPr>
          <p:nvPr/>
        </p:nvSpPr>
        <p:spPr bwMode="gray">
          <a:xfrm rot="3419336">
            <a:off x="1752246" y="3582941"/>
            <a:ext cx="479425" cy="5207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47" name="Text Box 265"/>
          <p:cNvSpPr txBox="1">
            <a:spLocks noChangeArrowheads="1"/>
          </p:cNvSpPr>
          <p:nvPr/>
        </p:nvSpPr>
        <p:spPr bwMode="gray">
          <a:xfrm>
            <a:off x="1857356" y="3643314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rgbClr val="FFFFFF"/>
                </a:solidFill>
                <a:latin typeface="Arial" charset="0"/>
              </a:rPr>
              <a:t>3</a:t>
            </a:r>
          </a:p>
        </p:txBody>
      </p:sp>
      <p:sp>
        <p:nvSpPr>
          <p:cNvPr id="51" name="Text Box 269"/>
          <p:cNvSpPr txBox="1">
            <a:spLocks noChangeArrowheads="1"/>
          </p:cNvSpPr>
          <p:nvPr/>
        </p:nvSpPr>
        <p:spPr bwMode="gray">
          <a:xfrm>
            <a:off x="2571736" y="2714620"/>
            <a:ext cx="5566652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lvl="0" eaLnBrk="0" hangingPunct="0"/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Яранга (конструкция, этапы построения)</a:t>
            </a:r>
          </a:p>
          <a:p>
            <a:pPr eaLnBrk="0" hangingPunct="0"/>
            <a:endParaRPr lang="en-US" sz="2400" dirty="0">
              <a:solidFill>
                <a:schemeClr val="bg2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52" name="Text Box 270"/>
          <p:cNvSpPr txBox="1">
            <a:spLocks noChangeArrowheads="1"/>
          </p:cNvSpPr>
          <p:nvPr/>
        </p:nvSpPr>
        <p:spPr bwMode="gray">
          <a:xfrm>
            <a:off x="2643174" y="3500438"/>
            <a:ext cx="5285999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Сакральное значение жилища (яранги)</a:t>
            </a:r>
            <a:endParaRPr lang="en-US" sz="24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3024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6892248" cy="737121"/>
          </a:xfrm>
        </p:spPr>
        <p:txBody>
          <a:bodyPr>
            <a:noAutofit/>
          </a:bodyPr>
          <a:lstStyle/>
          <a:p>
            <a:pPr lvl="0"/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Климатические условия Арктики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  <p:pic>
        <p:nvPicPr>
          <p:cNvPr id="4" name="Содержимое 3" descr="anadyrskaya-nizmennost-e1587513731847-1536x117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1538" y="785794"/>
            <a:ext cx="6412037" cy="4888343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7344816" cy="122413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Климатические условия Арктики</a:t>
            </a:r>
            <a:endParaRPr lang="ru-RU" dirty="0"/>
          </a:p>
        </p:txBody>
      </p:sp>
      <p:pic>
        <p:nvPicPr>
          <p:cNvPr id="4" name="Содержимое 3" descr="1648621880_24-vsegda-pomnim-com-p-chukotskii-poluostrov-foto-2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1357298"/>
            <a:ext cx="4071966" cy="3053975"/>
          </a:xfrm>
        </p:spPr>
      </p:pic>
      <p:pic>
        <p:nvPicPr>
          <p:cNvPr id="5" name="Рисунок 4" descr="arktika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72131" y="642918"/>
            <a:ext cx="2774617" cy="1857388"/>
          </a:xfrm>
          <a:prstGeom prst="rect">
            <a:avLst/>
          </a:prstGeom>
        </p:spPr>
      </p:pic>
      <p:pic>
        <p:nvPicPr>
          <p:cNvPr id="6" name="Рисунок 5" descr="242966146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2571744"/>
            <a:ext cx="2538559" cy="1694488"/>
          </a:xfrm>
          <a:prstGeom prst="rect">
            <a:avLst/>
          </a:prstGeom>
        </p:spPr>
      </p:pic>
      <p:pic>
        <p:nvPicPr>
          <p:cNvPr id="7" name="Рисунок 6" descr="1649120882_52-vsegda-pomnim-com-p-priroda-chukotki-foto-5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5786" y="4714884"/>
            <a:ext cx="2786050" cy="1858818"/>
          </a:xfrm>
          <a:prstGeom prst="rect">
            <a:avLst/>
          </a:prstGeom>
        </p:spPr>
      </p:pic>
      <p:pic>
        <p:nvPicPr>
          <p:cNvPr id="8" name="Рисунок 7" descr="plyazh-xolod-led-noch-polyarnaya-severnoe-siyanie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72000" y="4446193"/>
            <a:ext cx="4071934" cy="24118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928662" y="428604"/>
            <a:ext cx="764386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Климат Арктики суров!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Доказательства: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857224" y="5000636"/>
            <a:ext cx="4572032" cy="16430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Облачная погода и туманы летом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0" y="3143248"/>
            <a:ext cx="4572032" cy="16430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Низкие температуры воздуха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4929190" y="4857760"/>
            <a:ext cx="3571900" cy="14287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Сильные ветры и метели зимой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4643406" y="3214686"/>
            <a:ext cx="4500594" cy="15001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Полярная ночь</a:t>
            </a:r>
            <a:endParaRPr lang="ru-RU" sz="3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0" y="1071546"/>
            <a:ext cx="3929090" cy="164307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Скудная растительность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143372" y="1571612"/>
            <a:ext cx="4143372" cy="150019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Вечная мерзлота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6bb0846be36d4333fca81a01d79b5d290a4641a"/>
</p:tagLst>
</file>

<file path=ppt/theme/theme1.xml><?xml version="1.0" encoding="utf-8"?>
<a:theme xmlns:a="http://schemas.openxmlformats.org/drawingml/2006/main" name="Тема Office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2967</TotalTime>
  <Words>575</Words>
  <Application>Microsoft Office PowerPoint</Application>
  <PresentationFormat>Экран (4:3)</PresentationFormat>
  <Paragraphs>69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Традиционное жилище чукчей. Яранга</vt:lpstr>
      <vt:lpstr>Цель: познакомиться с традиционным жилищем чукчей – ярангой Задачи: выяснить, как климатические условия повлияли на конструкцию жилища  и образ жизни чукчей; сформировать представления у обучающихся о климате Чукотки; познакомить обучающихся с этапами постройки жилища (яранги); сакральное значение жилища</vt:lpstr>
      <vt:lpstr>Слайд 3</vt:lpstr>
      <vt:lpstr>Проблемный вопрос:</vt:lpstr>
      <vt:lpstr>Слайд 5</vt:lpstr>
      <vt:lpstr>План занятия:</vt:lpstr>
      <vt:lpstr>Климатические условия Арктики </vt:lpstr>
      <vt:lpstr>Климатические условия Арктики</vt:lpstr>
      <vt:lpstr>Слайд 9</vt:lpstr>
      <vt:lpstr>Яранга (конструкция)  </vt:lpstr>
      <vt:lpstr>Яранга (этапы построения)</vt:lpstr>
      <vt:lpstr>Яранга (этапы построения)</vt:lpstr>
      <vt:lpstr>Яранга (этапы построения)</vt:lpstr>
      <vt:lpstr>Яранга (этапы построения)</vt:lpstr>
      <vt:lpstr>Яранга (этапы построения)</vt:lpstr>
      <vt:lpstr>Яранга (этапы построения)</vt:lpstr>
      <vt:lpstr>Яранга (этапы построения)</vt:lpstr>
      <vt:lpstr>Сакральное значение жилища (яранги)</vt:lpstr>
      <vt:lpstr>Слайд 19</vt:lpstr>
      <vt:lpstr>Праздник «Выл,гык,оранматъйел,гын», проведение обряда «кормление духов», Мейныпильгыно, 2009</vt:lpstr>
      <vt:lpstr>Внутри яранги, праздник «Выл,гык,оранматъйел,гын», Мейныпильгыно, 2009</vt:lpstr>
      <vt:lpstr>Подведём итоги:</vt:lpstr>
      <vt:lpstr>Слайд 23</vt:lpstr>
      <vt:lpstr>Источники: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Разноцветные треугольники по углам</dc:title>
  <dc:creator>obstinate</dc:creator>
  <dc:description>Шаблон презентации с сайта https://presentation-creation.ru/</dc:description>
  <cp:lastModifiedBy>Мария</cp:lastModifiedBy>
  <cp:revision>1282</cp:revision>
  <dcterms:created xsi:type="dcterms:W3CDTF">2018-02-25T09:09:03Z</dcterms:created>
  <dcterms:modified xsi:type="dcterms:W3CDTF">2023-03-02T06:28:22Z</dcterms:modified>
</cp:coreProperties>
</file>