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67101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048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25939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67778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53162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50008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97782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98005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73125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5363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18797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3718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560A-FD43-4970-BCCD-3717C7A6D80F}" type="datetimeFigureOut">
              <a:rPr lang="ru-RU" smtClean="0"/>
              <a:pPr/>
              <a:t>29.10.2023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791248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BB7AE2-A18E-4132-9214-29FBAD897B9C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980"/>
          <a:stretch/>
        </p:blipFill>
        <p:spPr>
          <a:xfrm>
            <a:off x="0" y="33834"/>
            <a:ext cx="9144000" cy="6858000"/>
          </a:xfrm>
          <a:prstGeom prst="rect">
            <a:avLst/>
          </a:prstGeom>
        </p:spPr>
      </p:pic>
      <p:sp>
        <p:nvSpPr>
          <p:cNvPr id="9" name="Рамка 8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1363"/>
            </a:avLst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Диагональная полоса 12"/>
          <p:cNvSpPr/>
          <p:nvPr userDrawn="1"/>
        </p:nvSpPr>
        <p:spPr>
          <a:xfrm rot="19041619" flipV="1">
            <a:off x="3814220" y="-1676194"/>
            <a:ext cx="4334760" cy="3969217"/>
          </a:xfrm>
          <a:prstGeom prst="diagStripe">
            <a:avLst>
              <a:gd name="adj" fmla="val 95845"/>
            </a:avLst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Диагональная полоса 13"/>
          <p:cNvSpPr/>
          <p:nvPr userDrawn="1"/>
        </p:nvSpPr>
        <p:spPr>
          <a:xfrm rot="7883473">
            <a:off x="-1074702" y="3383630"/>
            <a:ext cx="2884773" cy="2566373"/>
          </a:xfrm>
          <a:prstGeom prst="diagStripe">
            <a:avLst>
              <a:gd name="adj" fmla="val 94182"/>
            </a:avLst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 userDrawn="1"/>
        </p:nvCxnSpPr>
        <p:spPr>
          <a:xfrm>
            <a:off x="734375" y="3609244"/>
            <a:ext cx="0" cy="2628068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Диагональная полоса 40"/>
          <p:cNvSpPr/>
          <p:nvPr userDrawn="1"/>
        </p:nvSpPr>
        <p:spPr>
          <a:xfrm rot="13716527" flipH="1">
            <a:off x="7456771" y="935358"/>
            <a:ext cx="2884773" cy="2566373"/>
          </a:xfrm>
          <a:prstGeom prst="diagStripe">
            <a:avLst>
              <a:gd name="adj" fmla="val 94182"/>
            </a:avLst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2" name="Диагональная полоса 41"/>
          <p:cNvSpPr/>
          <p:nvPr userDrawn="1"/>
        </p:nvSpPr>
        <p:spPr>
          <a:xfrm rot="2558381">
            <a:off x="1164644" y="4625238"/>
            <a:ext cx="4339246" cy="3964345"/>
          </a:xfrm>
          <a:prstGeom prst="diagStripe">
            <a:avLst>
              <a:gd name="adj" fmla="val 95845"/>
            </a:avLst>
          </a:prstGeom>
          <a:solidFill>
            <a:schemeClr val="accent6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 userDrawn="1"/>
        </p:nvCxnSpPr>
        <p:spPr>
          <a:xfrm>
            <a:off x="725402" y="6273092"/>
            <a:ext cx="3990614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>
            <a:off x="8532440" y="620688"/>
            <a:ext cx="0" cy="2448272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 userDrawn="1"/>
        </p:nvCxnSpPr>
        <p:spPr>
          <a:xfrm>
            <a:off x="4499992" y="649149"/>
            <a:ext cx="4062622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амка 9"/>
          <p:cNvSpPr/>
          <p:nvPr userDrawn="1"/>
        </p:nvSpPr>
        <p:spPr>
          <a:xfrm>
            <a:off x="8172400" y="332736"/>
            <a:ext cx="720000" cy="720000"/>
          </a:xfrm>
          <a:prstGeom prst="fra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8" name="Рамка 127"/>
          <p:cNvSpPr/>
          <p:nvPr userDrawn="1"/>
        </p:nvSpPr>
        <p:spPr>
          <a:xfrm>
            <a:off x="107584" y="6021288"/>
            <a:ext cx="720000" cy="720000"/>
          </a:xfrm>
          <a:prstGeom prst="fra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9" name="Рамка 128"/>
          <p:cNvSpPr/>
          <p:nvPr userDrawn="1"/>
        </p:nvSpPr>
        <p:spPr>
          <a:xfrm>
            <a:off x="7902400" y="782736"/>
            <a:ext cx="540000" cy="540000"/>
          </a:xfrm>
          <a:prstGeom prst="fra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0" name="Рамка 129"/>
          <p:cNvSpPr/>
          <p:nvPr userDrawn="1"/>
        </p:nvSpPr>
        <p:spPr>
          <a:xfrm>
            <a:off x="539552" y="5733256"/>
            <a:ext cx="540000" cy="540000"/>
          </a:xfrm>
          <a:prstGeom prst="fra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1" name="Рамка 130"/>
          <p:cNvSpPr/>
          <p:nvPr userDrawn="1"/>
        </p:nvSpPr>
        <p:spPr>
          <a:xfrm>
            <a:off x="8460496" y="1340832"/>
            <a:ext cx="576000" cy="576000"/>
          </a:xfrm>
          <a:prstGeom prst="fra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2" name="Рамка 131"/>
          <p:cNvSpPr/>
          <p:nvPr userDrawn="1"/>
        </p:nvSpPr>
        <p:spPr>
          <a:xfrm>
            <a:off x="179512" y="5085248"/>
            <a:ext cx="576000" cy="576000"/>
          </a:xfrm>
          <a:prstGeom prst="fra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TextBox 10"/>
          <p:cNvSpPr txBox="1"/>
          <p:nvPr userDrawn="1"/>
        </p:nvSpPr>
        <p:spPr>
          <a:xfrm>
            <a:off x="827584" y="6567155"/>
            <a:ext cx="9460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©Чайкина З.А.</a:t>
            </a:r>
            <a:endParaRPr lang="ru-RU" sz="1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529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293096"/>
            <a:ext cx="4824536" cy="1345704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Подготовила: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  <a:p>
            <a:pPr algn="r"/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 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учитель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: Положенцева Е.Р.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899592" y="836712"/>
            <a:ext cx="7558608" cy="2763739"/>
          </a:xfrm>
          <a:prstGeom prst="rect">
            <a:avLst/>
          </a:prstGeom>
        </p:spPr>
        <p:txBody>
          <a:bodyPr vert="horz" lIns="100666" tIns="50333" rIns="100666" bIns="50333" rtlCol="0" anchor="ctr">
            <a:normAutofit fontScale="90000"/>
          </a:bodyPr>
          <a:lstStyle>
            <a:lvl1pPr algn="ctr" defTabSz="1006663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ГБОУ «Сокольская школа-интернат для детей с ограниченными возможностями здоровья»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внеурочной деятельности в соответствии с ФГОС </a:t>
            </a:r>
            <a:endParaRPr lang="ru-RU" sz="5400" dirty="0">
              <a:ln w="10160">
                <a:noFill/>
                <a:prstDash val="solid"/>
              </a:ln>
              <a:solidFill>
                <a:srgbClr val="00206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05064"/>
            <a:ext cx="303648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03801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7200800" cy="496855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Социальное направление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усвоение основных понятий о социальных нормах отношений, в том числе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 общечеловеческих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ценностях,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сформированность основных элементов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гражданско-патриотического сознания;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усвоение основных обобщенных закономерностей жизни и развития общества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человека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нем;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усвоение основных понятий культуры социальных отношений, включая экономические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правовые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052736"/>
            <a:ext cx="7200800" cy="468052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Общеинтеллектуальное направление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• усвоение основных понятий об эффективных способах мыслительных действий применительно к решению задач и к другим видам практического применения аналитико-синтетической деятельности;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 • усвоение основных элементов общенаучных методов познания.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4005064"/>
            <a:ext cx="3307296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5530626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Общекультурное направление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• усвоение основных общеэстетических понятий (культурологических, культурно-национальных и др. основных понятий, связанных с художественно-образным способом познания);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усвоение основных экологических понятий, отражающих непосредственное взаимодействие человека с окружающей средой и его последствия;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• усвоение основных понятий, определяющих управление собой (своим здоровьем, физическим развитием, творческим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самосовершенствованием).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653136"/>
            <a:ext cx="280831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715200" cy="5530626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Спортивно-оздоровительное </a:t>
            </a:r>
            <a:r>
              <a:rPr lang="ru-RU" sz="31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направление</a:t>
            </a:r>
            <a: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• Укрепление здоровья средствами физической культуры;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• Гармоничное физическое развитие;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• Обогащение двигательного опыта и развитие двигательных качеств;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• Приобщение к спортивным традициям.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629134"/>
            <a:ext cx="2952328" cy="1847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81865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Виды внеурочной деятельности: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Познавательная деятельность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Проблемно — ценностное общение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Досугово — развлекательная деятельность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Художественное творчество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Социальное творчество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Трудовая деятельность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Спортивно-оздоровительная деятельность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Туристско-краеведческая деятельность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5746650"/>
          </a:xfrm>
        </p:spPr>
        <p:txBody>
          <a:bodyPr numCol="2"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Формы внеурочной деятельности: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Кружок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Студия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Секция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Клуб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Объединение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Факультатив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Научное общество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Конференция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Соревнование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Турнир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Встреча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Концерт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Спектакль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Практика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Экскурсия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Культпоход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Туристический поход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Субботник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Десант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573016"/>
            <a:ext cx="3885084" cy="2590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74665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Формы внеурочной деятельности по видам: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Словесно-логические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Основным средством воздействия является слово (убеждение словом), вызывающее ответные эмоции у детей.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Беседы на различные темы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Дискуссии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Собрания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Конференции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Лекции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Главное здесь обмен информацией, сообщения учителей, учеников и других взрослых. Обсуждение проблемных вопросов.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81865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Образно-художественные формы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Концерты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Спектакли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Праздники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Главным средством воздействия является совместное, преимущественно эстетическое переживание. Главное здесь вызвать сильные, глубокие и облагораживающие коллективные эмоции.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574665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Трудовые формы внеурочной деятельности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на пришкольном участке.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по оформлению и уборке кабинета.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Уход за комнатными растениями.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Организация дежурства на переменах и в школьной столовой.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Помощь школьному библиотекарю.</a:t>
            </a:r>
            <a: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Трудовые десанты.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 современных условиях необходимо делать упор на личностную значимость труда, когда ребёнок осознаёт, что приобретаемый навык пригодится ему в жизни, когда он заинтересован в итоге своего туда.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5013176"/>
            <a:ext cx="2451820" cy="163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5818658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Игровые (досуговые) формы работы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Совместные праздники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Подготовка концертов, спектаклей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Неделя театра, танца, вокала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Просмотр и обсуждение фильмов, спектаклей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Соревнования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Конкурсы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КВНы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Туристические походы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Экскурсионные прогулки в парк</a:t>
            </a:r>
            <a: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Экскурсионные поездки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Роль игры в организации досуга занимает важное место в жизни ребёнка, и поэтому рассматривается педагогами как одно из главных средств воспитания. Игры могут быть спортивные, познавательные, соревновательные, конкурсные, интеллектуальные и др.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200800" cy="47525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Внеурочная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образовательная деятельность, осуществляемая в формах, отличных от классно-урочной, и направленная на достижение планируемых результатов освоения основной образовательной программы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4509120"/>
            <a:ext cx="3257092" cy="2171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772551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5674642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Психологические формы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Лекции</a:t>
            </a:r>
            <a: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Беседы</a:t>
            </a:r>
            <a: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Дискуссии</a:t>
            </a:r>
            <a: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Психологические упражнения</a:t>
            </a:r>
            <a: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Консультации</a:t>
            </a:r>
            <a: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Тренинги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 формах этого типа основным средством воздействия являются элементы психологического тренинга, методы практической психологии, индивидуальной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 групповой психотерапии. Эти формы требуют специальных знаний и умений.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589066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внеурочной деятельности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виды, направления и формы внеурочной деятельности учащихся на ступени начального общего образования строго ориентированы на воспитательные результаты.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Воспитательный результат внеурочной деятельности — непосредственное духовно-нравственное приобретение ребёнка благодаря его участия в том или ином виде деятельности.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Воспитательный эффект внеурочной деятельности — влияние (последствие) того или иного духовно-нравственного приобретения на процесс развития личности ребёнка.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596267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Уровни результатов внеурочной деятельности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Первый уровень. 1 класс 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Школьник знает и понимает общественную жизнь    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Приобретение школьником социальных знаний (об общественных нормах, об устройстве общества, о социально одобряемых и неодобряемых формах поведения в обществе и т.п.), понимание социальной реальности и повседневной жизни.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Достигается во взаимодействии с педагогом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5962674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Второй уровень. 2-3 классы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 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Школьник ценит общественную жизнь   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Получение школьником опыта переживания и формирование позитивных отношений школьников к базовым ценностям общества (человек, семья, Отечество, природа, мир, знание, труд, культура).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Достигается в дружеской детской среде.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5818658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Третий уровень. 4 класс 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Школьник самостоятельно действует в общественной жизни.   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Получение школьником опыта самостоятельного социального действия. Достигается во взаимодействии с социальным субъектом.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787208" cy="5746650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Достижение всех трех уровней результатов внеурочной деятельности будет свидетельствовать об эффективности воспитательной работы: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внедрение эффективных форм организации отдыха, оздоровления и занятости детей;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улучшение психологической и социальной комфортности в едином воспитательном пространстве;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укрепление здоровья воспитанников;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творческой активности каждого ребёнка;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укрепление связи между семьёй и школой.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581865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Проблема  использования свободного времени подрастающего поколения в целях всестороннего воспитания и развития всегда были насущными для общества. Воспитание детей происходит в любой момент их деятельности. Однако наиболее продуктивно это воспитание осуществлять в свободное от обучения время. Таким образом, внеурочная деятельность младших школьников должна быть направлена на их культурно-творческую деятельность и духовно- нравственный потенциал, высокий уровень самосознания, дисциплины, способности сделать правильный нравственный выбор.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          В школе должны быть созданы условия для внеурочной деятельности обучающихся и организации дополнительного образования.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581865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Вся система работы школы по данному направлению призвана предоставить возможность: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свободного выбора детьми программ, объединений, которые близки им по природе, отвечают их внутренним потребностям;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помочь  удовлетворить образовательные запросы, почувствовать себя успешным, реализовать и развить свои таланты, способности.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стать активным в решении жизненных и социальных проблем, уметь нести ответственность за свой выбор;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быть активным гражданином своей страны, способным любить и беречь природу, занимать  активную жизненную позицию в борьбе за сохранение мира на Земле, понимать и принимать экологическую культуру.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>          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Внеурочные занятия должны направлять свою деятельность на каждого ученика, чтобы он мог ощутить свою уникальность и востребованность.</a:t>
            </a:r>
            <a:br>
              <a:rPr lang="ru-RU" sz="2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60346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080"/>
            <a:ext cx="9144000" cy="686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Внеурочная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понятие, объединяющее все виды деятельности школьников (кроме учебной), в которых возможно и целесообразно решение задач их воспитания и социализации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149080"/>
            <a:ext cx="3415308" cy="22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42516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200800" cy="509857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Цель внеурочной деятельности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• Способствовать  достижению результатов  освоения основной образовательной программы основного общего образования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545861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внеурочной деятельности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обеспечить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благоприятную адаптацию ребенка в школе;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оптимизировать учебную нагрузку обучающихся;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улучшить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условия для развития ребенка;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учесть возрастные и индивидуальные особенности обучающегося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4797152"/>
            <a:ext cx="2770634" cy="1847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545861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Нормативная основа внеурочной деятельности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 </a:t>
            </a:r>
            <a:br>
              <a:rPr lang="ru-RU" sz="1200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Закон ФЗ №273 «Об образовании в Российской Федерации» (2013 г.)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ФГОС НОО (утверждены приказом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 и Н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РФ от 6 октября 2009 г. № 373) с изменениями (утверждены приказом Минобрнауки России от 26 ноября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2010 г. № 1241);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ФГОС ООО (утверждены приказом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 и Н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РФ от 17 декабря 2010 г. №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1897) с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(Приказ Минобрнауки России от 29.12.2014 N 1644);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Примерная основная образовательная программа основного общего образования (одобрена решением федерального учебно-методического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объединения по общему образованию, Протокол 8 апреля 2015 г. № 1/15)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Федеральные требования к образовательным учреждениям в части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минимальной оснащенности учебного процесса и оборудования учебных помещений (утверждены приказом Минобрнауки России от 4 октября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2010 г. № 986);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СанПиН 2.4.2. 2821 – 10 (утверждены постановлением Главного государственного санитарного врача Российской Федерации от 29 декабря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2010 г. № 189);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• Федеральные требования к образовательным учреждениям в части охраны здоровья обучающихся, воспитанников (утверждены приказом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Минобрнауки России от 28 декабря 2010 г. № 2106).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5890666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Структура внеурочной деятельности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Внеурочная деятельность в начальной школе осуществляется через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учебный план образовательного учреждения;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дополнительные образовательные программы общеобразовательного учреждения;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образовательные программы учреждений дополнительного образования детей;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классное руководство.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25144"/>
            <a:ext cx="2539066" cy="184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643192" cy="52565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Направления внеурочной деятельности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• Духовно-нравственное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• Социальное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• Общеинтеллектуальное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• Общекультурное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• Спортивно-оздоровительное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84784"/>
            <a:ext cx="7128792" cy="432048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Духовно-нравственное направление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• Формирование гражданской идентичности;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• Приобщение к культурным ценностям социокультурной группы;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• Базовым национальным ценностям российского общества;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• Общечеловеческим ценностям.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933056"/>
            <a:ext cx="2037641" cy="261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84</Words>
  <Application>Microsoft Office PowerPoint</Application>
  <PresentationFormat>Экран (4:3)</PresentationFormat>
  <Paragraphs>29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ГБОУ «Сокольская школа-интернат для детей с ограниченными возможностями здоровья»  Организация внеурочной деятельности в соответствии с ФГОС </vt:lpstr>
      <vt:lpstr>  Внеурочная деятельность –  это образовательная деятельность, осуществляемая в формах, отличных от классно-урочной, и направленная на достижение планируемых результатов освоения основной образовательной программы.   </vt:lpstr>
      <vt:lpstr> Внеурочная деятельность - понятие, объединяющее все виды деятельности школьников (кроме учебной), в которых возможно и целесообразно решение задач их воспитания и социализации.  </vt:lpstr>
      <vt:lpstr>    Цель внеурочной деятельности   • Способствовать  достижению результатов  освоения основной образовательной программы основного общего образования   </vt:lpstr>
      <vt:lpstr>Задачи внеурочной деятельности - обеспечить благоприятную адаптацию ребенка в школе; - оптимизировать учебную нагрузку обучающихся; - улучшить условия для развития ребенка; - учесть возрастные и индивидуальные особенности обучающегося.</vt:lpstr>
      <vt:lpstr>    Нормативная основа внеурочной деятельности   • Закон ФЗ №273 «Об образовании в Российской Федерации» (2013 г.) • ФГОС НОО (утверждены приказом МО и Н РФ от 6 октября 2009 г. № 373) с изменениями (утверждены приказом Минобрнауки России от 26 ноября 2010 г. № 1241); • ФГОС ООО (утверждены приказом МО и Н РФ от 17 декабря 2010 г. № 1897) с изм. (Приказ Минобрнауки России от 29.12.2014 N 1644); • Примерная основная образовательная программа основного общего образования (одобрена решением федерального учебно-методического объединения по общему образованию, Протокол 8 апреля 2015 г. № 1/15) • Федеральные требования к образовательным учреждениям в части минимальной оснащенности учебного процесса и оборудования учебных помещений (утверждены приказом Минобрнауки России от 4 октября 2010 г. № 986); • СанПиН 2.4.2. 2821 – 10 (утверждены постановлением Главного государственного санитарного врача Российской Федерации от 29 декабря 2010 г. № 189); • Федеральные требования к образовательным учреждениям в части охраны здоровья обучающихся, воспитанников (утверждены приказом Минобрнауки России от 28 декабря 2010 г. № 2106).  </vt:lpstr>
      <vt:lpstr>Структура внеурочной деятельности Внеурочная деятельность в начальной школе осуществляется через: - учебный план образовательного учреждения; - дополнительные образовательные программы общеобразовательного учреждения; - образовательные программы учреждений дополнительного образования детей; - классное руководство. </vt:lpstr>
      <vt:lpstr>Направления внеурочной деятельности • Духовно-нравственное  • Социальное • Общеинтеллектуальное  • Общекультурное • Спортивно-оздоровительное</vt:lpstr>
      <vt:lpstr>Духовно-нравственное направление • Формирование гражданской идентичности;  • Приобщение к культурным ценностям социокультурной группы;  • Базовым национальным ценностям российского общества;  • Общечеловеческим ценностям.  </vt:lpstr>
      <vt:lpstr>  Социальное направление   • усвоение основных понятий о социальных нормах отношений, в том числе об общечеловеческих ценностях, • сформированность основных элементов гражданско-патриотического сознания; • усвоение основных обобщенных закономерностей жизни и развития общества и человека в нем; • усвоение основных понятий культуры социальных отношений, включая экономические и правовые.</vt:lpstr>
      <vt:lpstr>Общеинтеллектуальное направление   • усвоение основных понятий об эффективных способах мыслительных действий применительно к решению задач и к другим видам практического применения аналитико-синтетической деятельности;  • усвоение основных элементов общенаучных методов познания.  </vt:lpstr>
      <vt:lpstr>Общекультурное направление    • усвоение основных общеэстетических понятий (культурологических, культурно-национальных и др. основных понятий, связанных с художественно-образным способом познания); • усвоение основных экологических понятий, отражающих непосредственное взаимодействие человека с окружающей средой и его последствия; • усвоение основных понятий, определяющих управление собой (своим здоровьем, физическим развитием, творческим самосовершенствованием).  </vt:lpstr>
      <vt:lpstr> Спортивно-оздоровительное направление   • Укрепление здоровья средствами физической культуры;   • Гармоничное физическое развитие;   • Обогащение двигательного опыта и развитие двигательных качеств;   • Приобщение к спортивным традициям.  </vt:lpstr>
      <vt:lpstr>Виды внеурочной деятельности: Игровая деятельность Познавательная деятельность Проблемно — ценностное общение Досугово — развлекательная деятельность Художественное творчество Социальное творчество Трудовая деятельность Спортивно-оздоровительная деятельность Туристско-краеведческая деятельность </vt:lpstr>
      <vt:lpstr> Формы внеурочной деятельности: Кружок Студия Секция Клуб Объединение Факультатив Научное общество Конференция Слет Игра Соревнование Турнир Встреча Концерт    Спектакль Практика Экскурсия Культпоход Туристический поход Субботник Десант </vt:lpstr>
      <vt:lpstr>Формы внеурочной деятельности по видам:  Словесно-логические Основным средством воздействия является слово (убеждение словом), вызывающее ответные эмоции у детей. Беседы на различные темы Дискуссии Собрания Конференции Лекции Главное здесь обмен информацией, сообщения учителей, учеников и других взрослых. Обсуждение проблемных вопросов. </vt:lpstr>
      <vt:lpstr>Образно-художественные формы Концерты Спектакли Праздники  Главным средством воздействия является совместное, преимущественно эстетическое переживание. Главное здесь вызвать сильные, глубокие и облагораживающие коллективные эмоции. </vt:lpstr>
      <vt:lpstr>Трудовые формы внеурочной деятельности Работа на пришкольном участке. Работа по оформлению и уборке кабинета. Уход за комнатными растениями. Организация дежурства на переменах и в школьной столовой. Помощь школьному библиотекарю. Трудовые десанты. В современных условиях необходимо делать упор на личностную значимость труда, когда ребёнок осознаёт, что приобретаемый навык пригодится ему в жизни, когда он заинтересован в итоге своего туда. </vt:lpstr>
      <vt:lpstr>Игровые (досуговые) формы работы Совместные праздники Подготовка концертов, спектаклей Неделя театра, танца, вокала Просмотр и обсуждение фильмов, спектаклей Соревнования Конкурсы КВНы Туристические походы Экскурсионные прогулки в парк Экскурсионные поездки Роль игры в организации досуга занимает важное место в жизни ребёнка, и поэтому рассматривается педагогами как одно из главных средств воспитания. Игры могут быть спортивные, познавательные, соревновательные, конкурсные, интеллектуальные и др. </vt:lpstr>
      <vt:lpstr>Психологические формы Лекции Беседы Дискуссии Психологические упражнения Консультации Тренинги В формах этого типа основным средством воздействия являются элементы психологического тренинга, методы практической психологии, индивидуальной и групповой психотерапии. Эти формы требуют специальных знаний и умений. </vt:lpstr>
      <vt:lpstr>Результаты внеурочной деятельности Все виды, направления и формы внеурочной деятельности учащихся на ступени начального общего образования строго ориентированы на воспитательные результаты. Воспитательный результат внеурочной деятельности — непосредственное духовно-нравственное приобретение ребёнка благодаря его участия в том или ином виде деятельности. Воспитательный эффект внеурочной деятельности — влияние (последствие) того или иного духовно-нравственного приобретения на процесс развития личности ребёнка. </vt:lpstr>
      <vt:lpstr>Уровни результатов внеурочной деятельности Первый уровень. 1 класс     Школьник знает и понимает общественную жизнь     Приобретение школьником социальных знаний (об общественных нормах, об устройстве общества, о социально одобряемых и неодобряемых формах поведения в обществе и т.п.), понимание социальной реальности и повседневной жизни.  Достигается во взаимодействии с педагогом </vt:lpstr>
      <vt:lpstr>Второй уровень. 2-3 классы     Школьник ценит общественную жизнь     Получение школьником опыта переживания и формирование позитивных отношений школьников к базовым ценностям общества (человек, семья, Отечество, природа, мир, знание, труд, культура).  Достигается в дружеской детской среде. </vt:lpstr>
      <vt:lpstr>Третий уровень. 4 класс     Школьник самостоятельно действует в общественной жизни.     Получение школьником опыта самостоятельного социального действия. Достигается во взаимодействии с социальным субъектом. </vt:lpstr>
      <vt:lpstr>Достижение всех трех уровней результатов внеурочной деятельности будет свидетельствовать об эффективности воспитательной работы: - внедрение эффективных форм организации отдыха, оздоровления и занятости детей; - улучшение психологической и социальной комфортности в едином воспитательном пространстве; - укрепление здоровья воспитанников; - развитие творческой активности каждого ребёнка; - укрепление связи между семьёй и школой.   </vt:lpstr>
      <vt:lpstr>Проблема  использования свободного времени подрастающего поколения в целях всестороннего воспитания и развития всегда были насущными для общества. Воспитание детей происходит в любой момент их деятельности. Однако наиболее продуктивно это воспитание осуществлять в свободное от обучения время. Таким образом, внеурочная деятельность младших школьников должна быть направлена на их культурно-творческую деятельность и духовно- нравственный потенциал, высокий уровень самосознания, дисциплины, способности сделать правильный нравственный выбор.            В школе должны быть созданы условия для внеурочной деятельности обучающихся и организации дополнительного образования. </vt:lpstr>
      <vt:lpstr> Вся система работы школы по данному направлению призвана предоставить возможность: - свободного выбора детьми программ, объединений, которые близки им по природе, отвечают их внутренним потребностям; - помочь  удовлетворить образовательные запросы, почувствовать себя успешным, реализовать и развить свои таланты, способности. - стать активным в решении жизненных и социальных проблем, уметь нести ответственность за свой выбор; - быть активным гражданином своей страны, способным любить и беречь природу, занимать  активную жизненную позицию в борьбе за сохранение мира на Земле, понимать и принимать экологическую культуру.           Внеурочные занятия должны направлять свою деятельность на каждого ученика, чтобы он мог ощутить свою уникальность и востребованность.  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69</cp:revision>
  <dcterms:created xsi:type="dcterms:W3CDTF">2023-09-24T09:22:19Z</dcterms:created>
  <dcterms:modified xsi:type="dcterms:W3CDTF">2023-10-29T16:09:58Z</dcterms:modified>
</cp:coreProperties>
</file>