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57" r:id="rId3"/>
    <p:sldId id="258" r:id="rId4"/>
    <p:sldId id="265" r:id="rId5"/>
    <p:sldId id="269" r:id="rId6"/>
    <p:sldId id="266" r:id="rId7"/>
    <p:sldId id="267" r:id="rId8"/>
    <p:sldId id="268" r:id="rId9"/>
    <p:sldId id="270" r:id="rId10"/>
    <p:sldId id="271" r:id="rId11"/>
    <p:sldId id="272" r:id="rId12"/>
    <p:sldId id="273" r:id="rId13"/>
    <p:sldId id="259" r:id="rId14"/>
    <p:sldId id="260" r:id="rId15"/>
    <p:sldId id="261" r:id="rId16"/>
    <p:sldId id="262" r:id="rId17"/>
    <p:sldId id="263" r:id="rId18"/>
    <p:sldId id="264" r:id="rId19"/>
    <p:sldId id="274" r:id="rId20"/>
    <p:sldId id="276" r:id="rId21"/>
    <p:sldId id="277" r:id="rId22"/>
    <p:sldId id="275"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90" autoAdjust="0"/>
    <p:restoredTop sz="94660"/>
  </p:normalViewPr>
  <p:slideViewPr>
    <p:cSldViewPr snapToGrid="0">
      <p:cViewPr varScale="1">
        <p:scale>
          <a:sx n="65" d="100"/>
          <a:sy n="65" d="100"/>
        </p:scale>
        <p:origin x="50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522349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3125132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0DCD33-61FF-4233-AE7E-3931729B4750}"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4627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593796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0DCD33-61FF-4233-AE7E-3931729B4750}"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58787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2923858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692508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318069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155004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7B90538-562D-4F7A-8918-893EA051FD36}" type="datetimeFigureOut">
              <a:rPr lang="ru-RU" smtClean="0"/>
              <a:t>30.10.2023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83399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05156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7B90538-562D-4F7A-8918-893EA051FD36}" type="datetimeFigureOut">
              <a:rPr lang="ru-RU" smtClean="0"/>
              <a:t>30.10.2023</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4095001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7B90538-562D-4F7A-8918-893EA051FD36}" type="datetimeFigureOut">
              <a:rPr lang="ru-RU" smtClean="0"/>
              <a:t>30.10.2023</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2392894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90538-562D-4F7A-8918-893EA051FD36}" type="datetimeFigureOut">
              <a:rPr lang="ru-RU" smtClean="0"/>
              <a:t>30.10.2023</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232838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318179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B90538-562D-4F7A-8918-893EA051FD36}" type="datetimeFigureOut">
              <a:rPr lang="ru-RU" smtClean="0"/>
              <a:t>30.10.2023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0DCD33-61FF-4233-AE7E-3931729B4750}" type="slidenum">
              <a:rPr lang="ru-RU" smtClean="0"/>
              <a:t>‹#›</a:t>
            </a:fld>
            <a:endParaRPr lang="ru-RU"/>
          </a:p>
        </p:txBody>
      </p:sp>
    </p:spTree>
    <p:extLst>
      <p:ext uri="{BB962C8B-B14F-4D97-AF65-F5344CB8AC3E}">
        <p14:creationId xmlns:p14="http://schemas.microsoft.com/office/powerpoint/2010/main" val="1638383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7B90538-562D-4F7A-8918-893EA051FD36}" type="datetimeFigureOut">
              <a:rPr lang="ru-RU" smtClean="0"/>
              <a:t>30.10.2023</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30DCD33-61FF-4233-AE7E-3931729B4750}" type="slidenum">
              <a:rPr lang="ru-RU" smtClean="0"/>
              <a:t>‹#›</a:t>
            </a:fld>
            <a:endParaRPr lang="ru-RU"/>
          </a:p>
        </p:txBody>
      </p:sp>
    </p:spTree>
    <p:extLst>
      <p:ext uri="{BB962C8B-B14F-4D97-AF65-F5344CB8AC3E}">
        <p14:creationId xmlns:p14="http://schemas.microsoft.com/office/powerpoint/2010/main" val="3613138143"/>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1" y="402029"/>
            <a:ext cx="9601196" cy="1303867"/>
          </a:xfrm>
        </p:spPr>
        <p:txBody>
          <a:bodyPr/>
          <a:lstStyle/>
          <a:p>
            <a:pPr algn="ctr"/>
            <a:r>
              <a:rPr lang="ru-RU" b="1" dirty="0" smtClean="0">
                <a:solidFill>
                  <a:srgbClr val="002060"/>
                </a:solidFill>
              </a:rPr>
              <a:t>Приемы сжатия текста</a:t>
            </a:r>
            <a:endParaRPr lang="ru-RU" b="1" dirty="0">
              <a:solidFill>
                <a:srgbClr val="002060"/>
              </a:solidFill>
            </a:endParaRPr>
          </a:p>
        </p:txBody>
      </p:sp>
      <p:sp>
        <p:nvSpPr>
          <p:cNvPr id="3" name="Объект 2"/>
          <p:cNvSpPr>
            <a:spLocks noGrp="1"/>
          </p:cNvSpPr>
          <p:nvPr>
            <p:ph idx="1"/>
          </p:nvPr>
        </p:nvSpPr>
        <p:spPr>
          <a:xfrm>
            <a:off x="1091381" y="1705896"/>
            <a:ext cx="9805216" cy="4169972"/>
          </a:xfrm>
        </p:spPr>
        <p:txBody>
          <a:bodyPr>
            <a:noAutofit/>
          </a:bodyPr>
          <a:lstStyle/>
          <a:p>
            <a:pPr algn="just">
              <a:spcBef>
                <a:spcPts val="1400"/>
              </a:spcBef>
              <a:spcAft>
                <a:spcPts val="1000"/>
              </a:spcAft>
            </a:pPr>
            <a:r>
              <a:rPr lang="ru-RU" sz="2800" b="1" u="sng" dirty="0">
                <a:solidFill>
                  <a:srgbClr val="FF0000"/>
                </a:solidFill>
                <a:latin typeface="Times New Roman" panose="02020603050405020304" pitchFamily="18" charset="0"/>
                <a:ea typeface="Times New Roman" panose="02020603050405020304" pitchFamily="18" charset="0"/>
              </a:rPr>
              <a:t>1. Исключение:</a:t>
            </a:r>
            <a:endParaRPr lang="ru-RU" sz="2800" dirty="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исключение повторов;</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исключение одного или нескольких из синонимов;</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исключение уточняющих и поясняющих конструкций;</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исключение фрагмента предложения;</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исключение одного или нескольких предложений.</a:t>
            </a:r>
          </a:p>
          <a:p>
            <a:endParaRPr lang="ru-RU" sz="2800" dirty="0"/>
          </a:p>
        </p:txBody>
      </p:sp>
    </p:spTree>
    <p:extLst>
      <p:ext uri="{BB962C8B-B14F-4D97-AF65-F5344CB8AC3E}">
        <p14:creationId xmlns:p14="http://schemas.microsoft.com/office/powerpoint/2010/main" val="455312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49263" eaLnBrk="0" fontAlgn="base" hangingPunct="0">
              <a:lnSpc>
                <a:spcPct val="100000"/>
              </a:lnSpc>
              <a:spcAft>
                <a:spcPct val="0"/>
              </a:spcAft>
            </a:pPr>
            <a:r>
              <a:rPr lang="ru-RU" altLang="zh-CN" sz="1800" dirty="0">
                <a:solidFill>
                  <a:srgbClr val="FF0000"/>
                </a:solidFill>
                <a:latin typeface="Arial" panose="020B0604020202020204" pitchFamily="34" charset="0"/>
                <a:ea typeface="Times New Roman" panose="02020603050405020304" pitchFamily="18" charset="0"/>
                <a:cs typeface="+mn-cs"/>
              </a:rPr>
              <a:t>- исключение повторов:</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5" name="Объект 4"/>
          <p:cNvPicPr>
            <a:picLocks noGrp="1" noChangeAspect="1"/>
          </p:cNvPicPr>
          <p:nvPr>
            <p:ph idx="1"/>
          </p:nvPr>
        </p:nvPicPr>
        <p:blipFill>
          <a:blip r:embed="rId2"/>
          <a:stretch>
            <a:fillRect/>
          </a:stretch>
        </p:blipFill>
        <p:spPr>
          <a:xfrm>
            <a:off x="1173161" y="2625215"/>
            <a:ext cx="9845677" cy="1612488"/>
          </a:xfrm>
          <a:prstGeom prst="rect">
            <a:avLst/>
          </a:prstGeom>
        </p:spPr>
      </p:pic>
    </p:spTree>
    <p:extLst>
      <p:ext uri="{BB962C8B-B14F-4D97-AF65-F5344CB8AC3E}">
        <p14:creationId xmlns:p14="http://schemas.microsoft.com/office/powerpoint/2010/main" val="1488750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57200" eaLnBrk="0" fontAlgn="base" hangingPunct="0">
              <a:lnSpc>
                <a:spcPct val="100000"/>
              </a:lnSpc>
              <a:spcAft>
                <a:spcPct val="0"/>
              </a:spcAft>
            </a:pPr>
            <a:r>
              <a:rPr lang="ru-RU" altLang="zh-CN" sz="1800" dirty="0">
                <a:solidFill>
                  <a:srgbClr val="FF0000"/>
                </a:solidFill>
                <a:latin typeface="Arial" panose="020B0604020202020204" pitchFamily="34" charset="0"/>
                <a:ea typeface="Times New Roman" panose="02020603050405020304" pitchFamily="18" charset="0"/>
                <a:cs typeface="+mn-cs"/>
              </a:rPr>
              <a:t>исключение фрагмента предложения, имеющего менее существенное значение:</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6" name="Объект 5"/>
          <p:cNvPicPr>
            <a:picLocks noGrp="1" noChangeAspect="1"/>
          </p:cNvPicPr>
          <p:nvPr>
            <p:ph idx="1"/>
          </p:nvPr>
        </p:nvPicPr>
        <p:blipFill>
          <a:blip r:embed="rId2"/>
          <a:stretch>
            <a:fillRect/>
          </a:stretch>
        </p:blipFill>
        <p:spPr>
          <a:xfrm>
            <a:off x="779263" y="2595716"/>
            <a:ext cx="10633474" cy="1553497"/>
          </a:xfrm>
          <a:prstGeom prst="rect">
            <a:avLst/>
          </a:prstGeom>
        </p:spPr>
      </p:pic>
      <p:sp>
        <p:nvSpPr>
          <p:cNvPr id="5" name="Rectangle 2"/>
          <p:cNvSpPr>
            <a:spLocks noChangeArrowheads="1"/>
          </p:cNvSpPr>
          <p:nvPr/>
        </p:nvSpPr>
        <p:spPr bwMode="auto">
          <a:xfrm>
            <a:off x="0" y="90100"/>
            <a:ext cx="6976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ru-RU" altLang="zh-CN"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a:t>
            </a:r>
            <a:endParaRPr kumimoji="0" lang="ru-RU"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794585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stretch>
            <a:fillRect/>
          </a:stretch>
        </p:blipFill>
        <p:spPr>
          <a:xfrm>
            <a:off x="1127555" y="2674375"/>
            <a:ext cx="10002246" cy="2231922"/>
          </a:xfrm>
          <a:prstGeom prst="rect">
            <a:avLst/>
          </a:prstGeom>
        </p:spPr>
      </p:pic>
      <p:sp>
        <p:nvSpPr>
          <p:cNvPr id="4" name="Rectangle 2"/>
          <p:cNvSpPr>
            <a:spLocks noChangeArrowheads="1"/>
          </p:cNvSpPr>
          <p:nvPr/>
        </p:nvSpPr>
        <p:spPr bwMode="auto">
          <a:xfrm>
            <a:off x="1543664" y="860930"/>
            <a:ext cx="818043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ctr" defTabSz="914400" rtl="0" eaLnBrk="0" fontAlgn="base" latinLnBrk="0" hangingPunct="0">
              <a:lnSpc>
                <a:spcPct val="100000"/>
              </a:lnSpc>
              <a:spcBef>
                <a:spcPct val="0"/>
              </a:spcBef>
              <a:spcAft>
                <a:spcPct val="0"/>
              </a:spcAft>
              <a:buClrTx/>
              <a:buSzTx/>
              <a:buFontTx/>
              <a:buNone/>
              <a:tabLst/>
            </a:pPr>
            <a:r>
              <a:rPr kumimoji="0" lang="ru-RU" altLang="zh-CN" b="1"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3. Слияния:</a:t>
            </a:r>
            <a:endParaRPr kumimoji="0" lang="ru-RU" altLang="zh-CN" b="0" i="0" u="none" strike="noStrike" cap="none" normalizeH="0" baseline="0" dirty="0" smtClean="0">
              <a:ln>
                <a:noFill/>
              </a:ln>
              <a:solidFill>
                <a:srgbClr val="FF0000"/>
              </a:solidFill>
              <a:effectLst/>
              <a:latin typeface="Arial" panose="020B0604020202020204" pitchFamily="34" charset="0"/>
            </a:endParaRPr>
          </a:p>
          <a:p>
            <a:pPr marL="0" marR="0" lvl="0" indent="449263" algn="ctr" defTabSz="914400" rtl="0" eaLnBrk="0" fontAlgn="base" latinLnBrk="0" hangingPunct="0">
              <a:lnSpc>
                <a:spcPct val="100000"/>
              </a:lnSpc>
              <a:spcBef>
                <a:spcPct val="0"/>
              </a:spcBef>
              <a:spcAft>
                <a:spcPct val="0"/>
              </a:spcAft>
              <a:buClrTx/>
              <a:buSzTx/>
              <a:buFontTx/>
              <a:buNone/>
              <a:tabLst/>
            </a:pPr>
            <a:r>
              <a:rPr kumimoji="0" lang="ru-RU" altLang="zh-CN"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 образование сложного предложения путём слияния двух простых, повествующих об одном и том же предмете речи: </a:t>
            </a:r>
            <a:endParaRPr kumimoji="0" lang="ru-RU" altLang="zh-CN" b="0" i="0" u="none" strike="noStrike" cap="none" normalizeH="0" baseline="0" dirty="0" smtClean="0">
              <a:ln>
                <a:noFill/>
              </a:ln>
              <a:solidFill>
                <a:srgbClr val="FF0000"/>
              </a:solidFill>
              <a:effectLst/>
              <a:latin typeface="Arial" panose="020B0604020202020204" pitchFamily="34" charset="0"/>
            </a:endParaRPr>
          </a:p>
          <a:p>
            <a:pPr marL="0" marR="0" lvl="0" indent="449263" algn="ctr" defTabSz="914400" rtl="0" eaLnBrk="0" fontAlgn="base" latinLnBrk="0" hangingPunct="0">
              <a:lnSpc>
                <a:spcPct val="100000"/>
              </a:lnSpc>
              <a:spcBef>
                <a:spcPct val="0"/>
              </a:spcBef>
              <a:spcAft>
                <a:spcPct val="0"/>
              </a:spcAft>
              <a:buClrTx/>
              <a:buSzTx/>
              <a:buFontTx/>
              <a:buNone/>
              <a:tabLst/>
            </a:pPr>
            <a:endParaRPr kumimoji="0" lang="ru-RU"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076197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52052" y="619432"/>
            <a:ext cx="9746222" cy="6583791"/>
          </a:xfrm>
        </p:spPr>
        <p:txBody>
          <a:bodyPr/>
          <a:lstStyle/>
          <a:p>
            <a:pPr algn="just">
              <a:spcBef>
                <a:spcPts val="1400"/>
              </a:spcBef>
              <a:spcAft>
                <a:spcPts val="0"/>
              </a:spcAft>
            </a:pPr>
            <a:endParaRPr lang="en-US" b="1" dirty="0" smtClean="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0"/>
              </a:spcAft>
            </a:pPr>
            <a:r>
              <a:rPr lang="ru-RU" sz="2800" b="1" dirty="0" smtClean="0">
                <a:solidFill>
                  <a:srgbClr val="FF0000"/>
                </a:solidFill>
                <a:latin typeface="Times New Roman" panose="02020603050405020304" pitchFamily="18" charset="0"/>
                <a:ea typeface="Times New Roman" panose="02020603050405020304" pitchFamily="18" charset="0"/>
              </a:rPr>
              <a:t>1</a:t>
            </a:r>
            <a:r>
              <a:rPr lang="ru-RU" sz="2800" b="1" dirty="0">
                <a:solidFill>
                  <a:srgbClr val="FF0000"/>
                </a:solidFill>
                <a:latin typeface="Times New Roman" panose="02020603050405020304" pitchFamily="18" charset="0"/>
                <a:ea typeface="Times New Roman" panose="02020603050405020304" pitchFamily="18" charset="0"/>
              </a:rPr>
              <a:t>. Объединение, </a:t>
            </a:r>
            <a:r>
              <a:rPr lang="ru-RU" sz="2800" b="1" dirty="0" smtClean="0">
                <a:solidFill>
                  <a:srgbClr val="FF0000"/>
                </a:solidFill>
                <a:latin typeface="Times New Roman" panose="02020603050405020304" pitchFamily="18" charset="0"/>
                <a:ea typeface="Times New Roman" panose="02020603050405020304" pitchFamily="18" charset="0"/>
              </a:rPr>
              <a:t>слияние</a:t>
            </a:r>
            <a:endParaRPr lang="en-US" sz="2800" b="1" dirty="0" smtClean="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0"/>
              </a:spcAft>
            </a:pPr>
            <a:r>
              <a:rPr lang="ru-RU" sz="2800" dirty="0" smtClean="0">
                <a:solidFill>
                  <a:srgbClr val="FF0000"/>
                </a:solidFill>
                <a:latin typeface="Times New Roman" panose="02020603050405020304" pitchFamily="18" charset="0"/>
                <a:ea typeface="Times New Roman" panose="02020603050405020304" pitchFamily="18" charset="0"/>
              </a:rPr>
              <a:t> </a:t>
            </a:r>
            <a:endParaRPr lang="en-US" sz="2800" dirty="0" smtClean="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0"/>
              </a:spcAft>
            </a:pPr>
            <a:r>
              <a:rPr lang="ru-RU" sz="2800" b="1" dirty="0" smtClean="0">
                <a:latin typeface="Times New Roman" panose="02020603050405020304" pitchFamily="18" charset="0"/>
                <a:ea typeface="Times New Roman" panose="02020603050405020304" pitchFamily="18" charset="0"/>
              </a:rPr>
              <a:t>«</a:t>
            </a:r>
            <a:r>
              <a:rPr lang="ru-RU" sz="2800" b="1" dirty="0">
                <a:latin typeface="Times New Roman" panose="02020603050405020304" pitchFamily="18" charset="0"/>
                <a:ea typeface="Times New Roman" panose="02020603050405020304" pitchFamily="18" charset="0"/>
              </a:rPr>
              <a:t>Мастерская </a:t>
            </a:r>
            <a:r>
              <a:rPr lang="ru-RU" sz="2800" b="1" dirty="0" err="1">
                <a:latin typeface="Times New Roman" panose="02020603050405020304" pitchFamily="18" charset="0"/>
                <a:ea typeface="Times New Roman" panose="02020603050405020304" pitchFamily="18" charset="0"/>
              </a:rPr>
              <a:t>Саврасова</a:t>
            </a:r>
            <a:r>
              <a:rPr lang="ru-RU" sz="2800" b="1" dirty="0">
                <a:latin typeface="Times New Roman" panose="02020603050405020304" pitchFamily="18" charset="0"/>
                <a:ea typeface="Times New Roman" panose="02020603050405020304" pitchFamily="18" charset="0"/>
              </a:rPr>
              <a:t> резко отличалась от других. В тех работали по необходимости и по обязанности. Иногда зевали и скучали. Здесь не думали о школьных наградах и отличиях. Здесь горячо любили искусство, работу, увлекались до самозабвения» </a:t>
            </a:r>
            <a:r>
              <a:rPr lang="ru-RU" sz="2800" b="1" dirty="0" smtClean="0">
                <a:latin typeface="Times New Roman" panose="02020603050405020304" pitchFamily="18" charset="0"/>
                <a:ea typeface="Times New Roman" panose="02020603050405020304" pitchFamily="18" charset="0"/>
              </a:rPr>
              <a:t>=</a:t>
            </a:r>
            <a:endParaRPr lang="ru-RU" sz="2800" b="1" dirty="0"/>
          </a:p>
        </p:txBody>
      </p:sp>
    </p:spTree>
    <p:extLst>
      <p:ext uri="{BB962C8B-B14F-4D97-AF65-F5344CB8AC3E}">
        <p14:creationId xmlns:p14="http://schemas.microsoft.com/office/powerpoint/2010/main" val="529402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получилось?</a:t>
            </a:r>
            <a:endParaRPr lang="ru-RU" dirty="0">
              <a:solidFill>
                <a:srgbClr val="FF0000"/>
              </a:solidFill>
            </a:endParaRPr>
          </a:p>
        </p:txBody>
      </p:sp>
      <p:sp>
        <p:nvSpPr>
          <p:cNvPr id="3" name="Объект 2"/>
          <p:cNvSpPr>
            <a:spLocks noGrp="1"/>
          </p:cNvSpPr>
          <p:nvPr>
            <p:ph idx="1"/>
          </p:nvPr>
        </p:nvSpPr>
        <p:spPr/>
        <p:txBody>
          <a:bodyPr/>
          <a:lstStyle/>
          <a:p>
            <a:pPr lvl="0" algn="just">
              <a:spcBef>
                <a:spcPts val="1400"/>
              </a:spcBef>
            </a:pPr>
            <a:r>
              <a:rPr lang="ru-RU" sz="2800" b="1" dirty="0">
                <a:solidFill>
                  <a:prstClr val="black"/>
                </a:solidFill>
                <a:latin typeface="Times New Roman" panose="02020603050405020304" pitchFamily="18" charset="0"/>
                <a:ea typeface="Times New Roman" panose="02020603050405020304" pitchFamily="18" charset="0"/>
              </a:rPr>
              <a:t>«В мастерской </a:t>
            </a:r>
            <a:r>
              <a:rPr lang="ru-RU" sz="2800" b="1" dirty="0" err="1">
                <a:solidFill>
                  <a:prstClr val="black"/>
                </a:solidFill>
                <a:latin typeface="Times New Roman" panose="02020603050405020304" pitchFamily="18" charset="0"/>
                <a:ea typeface="Times New Roman" panose="02020603050405020304" pitchFamily="18" charset="0"/>
              </a:rPr>
              <a:t>Саврасова</a:t>
            </a:r>
            <a:r>
              <a:rPr lang="ru-RU" sz="2800" b="1" dirty="0">
                <a:solidFill>
                  <a:prstClr val="black"/>
                </a:solidFill>
                <a:latin typeface="Times New Roman" panose="02020603050405020304" pitchFamily="18" charset="0"/>
                <a:ea typeface="Times New Roman" panose="02020603050405020304" pitchFamily="18" charset="0"/>
              </a:rPr>
              <a:t> не скучали, не думали о наградах и отличиях, здесь горячо любили искусство и работу».</a:t>
            </a:r>
          </a:p>
          <a:p>
            <a:endParaRPr lang="ru-RU" dirty="0"/>
          </a:p>
        </p:txBody>
      </p:sp>
    </p:spTree>
    <p:extLst>
      <p:ext uri="{BB962C8B-B14F-4D97-AF65-F5344CB8AC3E}">
        <p14:creationId xmlns:p14="http://schemas.microsoft.com/office/powerpoint/2010/main" val="3893050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0000"/>
                </a:solidFill>
                <a:latin typeface="Times New Roman" panose="02020603050405020304" pitchFamily="18" charset="0"/>
                <a:ea typeface="Times New Roman" panose="02020603050405020304" pitchFamily="18" charset="0"/>
              </a:rPr>
              <a:t>2. Замена</a:t>
            </a:r>
            <a:r>
              <a:rPr lang="ru-RU" dirty="0">
                <a:solidFill>
                  <a:srgbClr val="FF0000"/>
                </a:solidFill>
                <a:latin typeface="Times New Roman" panose="02020603050405020304" pitchFamily="18" charset="0"/>
                <a:ea typeface="Times New Roman" panose="02020603050405020304" pitchFamily="18" charset="0"/>
              </a:rPr>
              <a:t> </a:t>
            </a:r>
            <a:br>
              <a:rPr lang="ru-RU" dirty="0">
                <a:solidFill>
                  <a:srgbClr val="FF0000"/>
                </a:solidFill>
                <a:latin typeface="Times New Roman" panose="02020603050405020304" pitchFamily="18" charset="0"/>
                <a:ea typeface="Times New Roman" panose="02020603050405020304" pitchFamily="18" charset="0"/>
              </a:rPr>
            </a:br>
            <a:endParaRPr lang="ru-RU" dirty="0"/>
          </a:p>
        </p:txBody>
      </p:sp>
      <p:sp>
        <p:nvSpPr>
          <p:cNvPr id="3" name="Объект 2"/>
          <p:cNvSpPr>
            <a:spLocks noGrp="1"/>
          </p:cNvSpPr>
          <p:nvPr>
            <p:ph idx="1"/>
          </p:nvPr>
        </p:nvSpPr>
        <p:spPr/>
        <p:txBody>
          <a:bodyPr/>
          <a:lstStyle/>
          <a:p>
            <a:pPr algn="just">
              <a:spcBef>
                <a:spcPts val="1400"/>
              </a:spcBef>
              <a:spcAft>
                <a:spcPts val="0"/>
              </a:spcAft>
            </a:pPr>
            <a:r>
              <a:rPr lang="ru-RU" sz="2800" b="1" dirty="0" smtClean="0">
                <a:latin typeface="Times New Roman" panose="02020603050405020304" pitchFamily="18" charset="0"/>
                <a:ea typeface="Times New Roman" panose="02020603050405020304" pitchFamily="18" charset="0"/>
              </a:rPr>
              <a:t>«</a:t>
            </a:r>
            <a:r>
              <a:rPr lang="ru-RU" sz="2800" b="1" dirty="0">
                <a:latin typeface="Times New Roman" panose="02020603050405020304" pitchFamily="18" charset="0"/>
                <a:ea typeface="Times New Roman" panose="02020603050405020304" pitchFamily="18" charset="0"/>
              </a:rPr>
              <a:t>На лугу росли неприхотливые ромашки, задумчивые одуванчики, застенчивые купавки» </a:t>
            </a:r>
            <a:r>
              <a:rPr lang="ru-RU" sz="2800" b="1" dirty="0" smtClean="0">
                <a:latin typeface="Times New Roman" panose="02020603050405020304" pitchFamily="18" charset="0"/>
                <a:ea typeface="Times New Roman" panose="02020603050405020304" pitchFamily="18" charset="0"/>
              </a:rPr>
              <a:t>=</a:t>
            </a:r>
            <a:endParaRPr lang="ru-RU" sz="2800" b="1" dirty="0"/>
          </a:p>
        </p:txBody>
      </p:sp>
    </p:spTree>
    <p:extLst>
      <p:ext uri="{BB962C8B-B14F-4D97-AF65-F5344CB8AC3E}">
        <p14:creationId xmlns:p14="http://schemas.microsoft.com/office/powerpoint/2010/main" val="321323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получилось?</a:t>
            </a:r>
            <a:endParaRPr lang="ru-RU" dirty="0">
              <a:solidFill>
                <a:srgbClr val="FF0000"/>
              </a:solidFill>
            </a:endParaRPr>
          </a:p>
        </p:txBody>
      </p:sp>
      <p:sp>
        <p:nvSpPr>
          <p:cNvPr id="3" name="Объект 2"/>
          <p:cNvSpPr>
            <a:spLocks noGrp="1"/>
          </p:cNvSpPr>
          <p:nvPr>
            <p:ph idx="1"/>
          </p:nvPr>
        </p:nvSpPr>
        <p:spPr/>
        <p:txBody>
          <a:bodyPr/>
          <a:lstStyle/>
          <a:p>
            <a:pPr lvl="0" algn="just">
              <a:spcBef>
                <a:spcPts val="1400"/>
              </a:spcBef>
            </a:pPr>
            <a:r>
              <a:rPr lang="ru-RU" sz="2800" b="1" dirty="0">
                <a:solidFill>
                  <a:prstClr val="black"/>
                </a:solidFill>
                <a:latin typeface="Times New Roman" panose="02020603050405020304" pitchFamily="18" charset="0"/>
                <a:ea typeface="Times New Roman" panose="02020603050405020304" pitchFamily="18" charset="0"/>
              </a:rPr>
              <a:t>«На лугу росли цветы».</a:t>
            </a:r>
          </a:p>
          <a:p>
            <a:pPr lvl="0"/>
            <a:endParaRPr lang="ru-RU" dirty="0">
              <a:solidFill>
                <a:prstClr val="black"/>
              </a:solidFill>
            </a:endParaRPr>
          </a:p>
          <a:p>
            <a:endParaRPr lang="ru-RU" dirty="0"/>
          </a:p>
        </p:txBody>
      </p:sp>
    </p:spTree>
    <p:extLst>
      <p:ext uri="{BB962C8B-B14F-4D97-AF65-F5344CB8AC3E}">
        <p14:creationId xmlns:p14="http://schemas.microsoft.com/office/powerpoint/2010/main" val="3148583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70039" y="648929"/>
            <a:ext cx="9726558" cy="5226939"/>
          </a:xfrm>
        </p:spPr>
        <p:txBody>
          <a:bodyPr/>
          <a:lstStyle/>
          <a:p>
            <a:pPr algn="ctr">
              <a:spcBef>
                <a:spcPts val="1400"/>
              </a:spcBef>
              <a:spcAft>
                <a:spcPts val="0"/>
              </a:spcAft>
            </a:pPr>
            <a:r>
              <a:rPr lang="ru-RU" sz="2800" b="1" dirty="0">
                <a:solidFill>
                  <a:srgbClr val="FF0000"/>
                </a:solidFill>
                <a:latin typeface="Times New Roman" panose="02020603050405020304" pitchFamily="18" charset="0"/>
                <a:ea typeface="Times New Roman" panose="02020603050405020304" pitchFamily="18" charset="0"/>
              </a:rPr>
              <a:t>3. Удаление, исключение</a:t>
            </a:r>
            <a:r>
              <a:rPr lang="ru-RU" sz="2800" dirty="0">
                <a:solidFill>
                  <a:srgbClr val="FF0000"/>
                </a:solidFill>
                <a:latin typeface="Times New Roman" panose="02020603050405020304" pitchFamily="18" charset="0"/>
                <a:ea typeface="Times New Roman" panose="02020603050405020304" pitchFamily="18" charset="0"/>
              </a:rPr>
              <a:t> </a:t>
            </a:r>
            <a:endParaRPr lang="ru-RU" sz="2800" dirty="0" smtClean="0">
              <a:solidFill>
                <a:srgbClr val="FF0000"/>
              </a:solidFill>
              <a:latin typeface="Times New Roman" panose="02020603050405020304" pitchFamily="18" charset="0"/>
              <a:ea typeface="Times New Roman" panose="02020603050405020304" pitchFamily="18" charset="0"/>
            </a:endParaRPr>
          </a:p>
          <a:p>
            <a:pPr algn="ctr">
              <a:spcBef>
                <a:spcPts val="1400"/>
              </a:spcBef>
              <a:spcAft>
                <a:spcPts val="0"/>
              </a:spcAft>
            </a:pPr>
            <a:endParaRPr lang="ru-RU" dirty="0">
              <a:latin typeface="Times New Roman" panose="02020603050405020304" pitchFamily="18" charset="0"/>
              <a:ea typeface="Times New Roman" panose="02020603050405020304" pitchFamily="18" charset="0"/>
            </a:endParaRPr>
          </a:p>
          <a:p>
            <a:pPr algn="just">
              <a:spcBef>
                <a:spcPts val="1400"/>
              </a:spcBef>
              <a:spcAft>
                <a:spcPts val="0"/>
              </a:spcAft>
            </a:pPr>
            <a:endParaRPr lang="ru-RU" sz="2800" dirty="0" smtClean="0">
              <a:latin typeface="Times New Roman" panose="02020603050405020304" pitchFamily="18" charset="0"/>
              <a:ea typeface="Times New Roman" panose="02020603050405020304" pitchFamily="18" charset="0"/>
            </a:endParaRPr>
          </a:p>
          <a:p>
            <a:pPr algn="just">
              <a:spcBef>
                <a:spcPts val="1400"/>
              </a:spcBef>
              <a:spcAft>
                <a:spcPts val="0"/>
              </a:spcAft>
            </a:pPr>
            <a:r>
              <a:rPr lang="ru-RU" sz="2800" b="1" dirty="0" smtClean="0">
                <a:latin typeface="Times New Roman" panose="02020603050405020304" pitchFamily="18" charset="0"/>
                <a:ea typeface="Times New Roman" panose="02020603050405020304" pitchFamily="18" charset="0"/>
              </a:rPr>
              <a:t>«</a:t>
            </a:r>
            <a:r>
              <a:rPr lang="ru-RU" sz="2800" b="1" dirty="0">
                <a:latin typeface="Times New Roman" panose="02020603050405020304" pitchFamily="18" charset="0"/>
                <a:ea typeface="Times New Roman" panose="02020603050405020304" pitchFamily="18" charset="0"/>
              </a:rPr>
              <a:t>Можно привести множество примеров, когда </a:t>
            </a:r>
            <a:r>
              <a:rPr lang="ru-RU" sz="2800" b="1" dirty="0" smtClean="0">
                <a:latin typeface="Times New Roman" panose="02020603050405020304" pitchFamily="18" charset="0"/>
                <a:ea typeface="Times New Roman" panose="02020603050405020304" pitchFamily="18" charset="0"/>
              </a:rPr>
              <a:t>смысл </a:t>
            </a:r>
            <a:r>
              <a:rPr lang="ru-RU" sz="2800" b="1" dirty="0">
                <a:latin typeface="Times New Roman" panose="02020603050405020304" pitchFamily="18" charset="0"/>
                <a:ea typeface="Times New Roman" panose="02020603050405020304" pitchFamily="18" charset="0"/>
              </a:rPr>
              <a:t>оживает в строении слова: подоконник - то, что находится под окном; подушка - то, что кладется под ухо; а вот слово «окно» не каждый свяжет со словом «око», а ведь это родственные слова...» </a:t>
            </a:r>
            <a:r>
              <a:rPr lang="ru-RU" sz="2800" b="1" dirty="0" smtClean="0">
                <a:latin typeface="Times New Roman" panose="02020603050405020304" pitchFamily="18" charset="0"/>
                <a:ea typeface="Times New Roman" panose="02020603050405020304" pitchFamily="18" charset="0"/>
              </a:rPr>
              <a:t>=</a:t>
            </a:r>
            <a:endParaRPr lang="ru-RU" sz="2800" b="1" dirty="0"/>
          </a:p>
        </p:txBody>
      </p:sp>
    </p:spTree>
    <p:extLst>
      <p:ext uri="{BB962C8B-B14F-4D97-AF65-F5344CB8AC3E}">
        <p14:creationId xmlns:p14="http://schemas.microsoft.com/office/powerpoint/2010/main" val="125378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rPr>
              <a:t>Что получилось?</a:t>
            </a:r>
            <a:endParaRPr lang="ru-RU" dirty="0">
              <a:solidFill>
                <a:srgbClr val="FF0000"/>
              </a:solidFill>
            </a:endParaRPr>
          </a:p>
        </p:txBody>
      </p:sp>
      <p:sp>
        <p:nvSpPr>
          <p:cNvPr id="3" name="Объект 2"/>
          <p:cNvSpPr>
            <a:spLocks noGrp="1"/>
          </p:cNvSpPr>
          <p:nvPr>
            <p:ph idx="1"/>
          </p:nvPr>
        </p:nvSpPr>
        <p:spPr/>
        <p:txBody>
          <a:bodyPr/>
          <a:lstStyle/>
          <a:p>
            <a:pPr lvl="0" algn="just">
              <a:spcBef>
                <a:spcPts val="1400"/>
              </a:spcBef>
            </a:pPr>
            <a:r>
              <a:rPr lang="ru-RU" sz="2800" b="1" dirty="0">
                <a:solidFill>
                  <a:prstClr val="black"/>
                </a:solidFill>
                <a:latin typeface="Times New Roman" panose="02020603050405020304" pitchFamily="18" charset="0"/>
                <a:ea typeface="Times New Roman" panose="02020603050405020304" pitchFamily="18" charset="0"/>
              </a:rPr>
              <a:t>«Можно привести множество примеров, когда смысл оживает в строении слова: например, подоконник - то, что находится под окном». Различные способы сокращения информации даются в упражнениях, поэтому важно не столько понять, сколько практически овладеть этими приемами.</a:t>
            </a:r>
          </a:p>
          <a:p>
            <a:pPr lvl="0" algn="just">
              <a:spcBef>
                <a:spcPts val="1400"/>
              </a:spcBef>
            </a:pPr>
            <a:r>
              <a:rPr lang="ru-RU" sz="2800" b="1" dirty="0">
                <a:solidFill>
                  <a:prstClr val="black"/>
                </a:solidFill>
                <a:latin typeface="Times New Roman" panose="02020603050405020304" pitchFamily="18" charset="0"/>
                <a:ea typeface="Times New Roman" panose="02020603050405020304" pitchFamily="18" charset="0"/>
              </a:rPr>
              <a:t> </a:t>
            </a:r>
          </a:p>
          <a:p>
            <a:endParaRPr lang="ru-RU" dirty="0"/>
          </a:p>
        </p:txBody>
      </p:sp>
    </p:spTree>
    <p:extLst>
      <p:ext uri="{BB962C8B-B14F-4D97-AF65-F5344CB8AC3E}">
        <p14:creationId xmlns:p14="http://schemas.microsoft.com/office/powerpoint/2010/main" val="27942220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4834" y="110613"/>
            <a:ext cx="8911687" cy="1285568"/>
          </a:xfrm>
        </p:spPr>
        <p:txBody>
          <a:bodyPr/>
          <a:lstStyle/>
          <a:p>
            <a:r>
              <a:rPr lang="ru-RU" b="1" dirty="0" smtClean="0">
                <a:solidFill>
                  <a:srgbClr val="FF0000"/>
                </a:solidFill>
              </a:rPr>
              <a:t>Текст для самостоятельной работы</a:t>
            </a:r>
            <a:endParaRPr lang="ru-RU" b="1" dirty="0">
              <a:solidFill>
                <a:srgbClr val="FF0000"/>
              </a:solidFill>
            </a:endParaRPr>
          </a:p>
        </p:txBody>
      </p:sp>
      <p:sp>
        <p:nvSpPr>
          <p:cNvPr id="3" name="Объект 2"/>
          <p:cNvSpPr>
            <a:spLocks noGrp="1"/>
          </p:cNvSpPr>
          <p:nvPr>
            <p:ph idx="1"/>
          </p:nvPr>
        </p:nvSpPr>
        <p:spPr>
          <a:xfrm>
            <a:off x="1179871" y="1396181"/>
            <a:ext cx="9715141" cy="5093109"/>
          </a:xfrm>
        </p:spPr>
        <p:txBody>
          <a:bodyPr>
            <a:noAutofit/>
          </a:bodyPr>
          <a:lstStyle/>
          <a:p>
            <a:pPr marL="0" indent="0" algn="just">
              <a:buNone/>
            </a:pPr>
            <a:r>
              <a:rPr lang="ru-RU" dirty="0" smtClean="0">
                <a:solidFill>
                  <a:srgbClr val="4A4A4A"/>
                </a:solidFill>
                <a:latin typeface="BlinkMacSystemFont"/>
              </a:rPr>
              <a:t>	</a:t>
            </a:r>
            <a:r>
              <a:rPr lang="ru-RU" b="1" dirty="0" smtClean="0">
                <a:solidFill>
                  <a:srgbClr val="4A4A4A"/>
                </a:solidFill>
                <a:latin typeface="BlinkMacSystemFont"/>
              </a:rPr>
              <a:t>Сущность </a:t>
            </a:r>
            <a:r>
              <a:rPr lang="ru-RU" b="1" dirty="0">
                <a:solidFill>
                  <a:srgbClr val="4A4A4A"/>
                </a:solidFill>
                <a:latin typeface="BlinkMacSystemFont"/>
              </a:rPr>
              <a:t>понятия «власть» заключается в возможности одного человека заставить другого делать то, что тот по своей воле не сделал бы. Дерево, если ему не мешать, растёт ровно вверх. Но даже если ему не удаётся расти ровно, то оно, изгибаясь под препятствиями, старается из-под них выйти и опять тянуться вверх. Так и человек. Рано или поздно он захочет выйти из повиновения. Люди покорные обычно страдают, но если раз им удалось сбросить свою «ношу », то они нередко и сами превращаются в тиранов.</a:t>
            </a:r>
          </a:p>
          <a:p>
            <a:pPr marL="0" indent="0" algn="just">
              <a:buNone/>
            </a:pPr>
            <a:r>
              <a:rPr lang="ru-RU" b="1" dirty="0" smtClean="0">
                <a:solidFill>
                  <a:srgbClr val="4A4A4A"/>
                </a:solidFill>
                <a:latin typeface="BlinkMacSystemFont"/>
              </a:rPr>
              <a:t>	Если </a:t>
            </a:r>
            <a:r>
              <a:rPr lang="ru-RU" b="1" dirty="0">
                <a:solidFill>
                  <a:srgbClr val="4A4A4A"/>
                </a:solidFill>
                <a:latin typeface="BlinkMacSystemFont"/>
              </a:rPr>
              <a:t>командовать везде и всеми, то человека ждёт одиночество как финал жизни. Такой человек всегда будет одинок. Ведь на равных общаться он не умеет. Внутри у него глухая, иногда неосознаваемая тревога. И он чувствует себя спокойно только тогда, когда люди беспрекословно Выполняют его распоряжения. Командиры и сами несчастные люди, и плодят несчастье, даже если добиваются неплохих результатов.</a:t>
            </a:r>
          </a:p>
          <a:p>
            <a:pPr marL="0" indent="0" algn="just">
              <a:buNone/>
            </a:pPr>
            <a:r>
              <a:rPr lang="ru-RU" b="1" dirty="0" smtClean="0">
                <a:solidFill>
                  <a:srgbClr val="4A4A4A"/>
                </a:solidFill>
                <a:latin typeface="BlinkMacSystemFont"/>
              </a:rPr>
              <a:t>	Командовать </a:t>
            </a:r>
            <a:r>
              <a:rPr lang="ru-RU" b="1" dirty="0">
                <a:solidFill>
                  <a:srgbClr val="4A4A4A"/>
                </a:solidFill>
                <a:latin typeface="BlinkMacSystemFont"/>
              </a:rPr>
              <a:t>и управлять людьми – это разные вещи. Тот, кто управляет, умеет ответственность за поступки брать на себя. Такой подход сохраняет психическое здоровье и самого человека, и окружающих.</a:t>
            </a:r>
          </a:p>
          <a:p>
            <a:pPr marL="0" indent="0">
              <a:buNone/>
            </a:pPr>
            <a:r>
              <a:rPr lang="ru-RU" sz="2000" b="1" dirty="0"/>
              <a:t/>
            </a:r>
            <a:br>
              <a:rPr lang="ru-RU" sz="2000" b="1" dirty="0"/>
            </a:br>
            <a:endParaRPr lang="ru-RU" sz="2000" b="1" dirty="0"/>
          </a:p>
        </p:txBody>
      </p:sp>
    </p:spTree>
    <p:extLst>
      <p:ext uri="{BB962C8B-B14F-4D97-AF65-F5344CB8AC3E}">
        <p14:creationId xmlns:p14="http://schemas.microsoft.com/office/powerpoint/2010/main" val="1003720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19200" y="904568"/>
            <a:ext cx="9677397" cy="4971300"/>
          </a:xfrm>
        </p:spPr>
        <p:txBody>
          <a:bodyPr>
            <a:normAutofit/>
          </a:bodyPr>
          <a:lstStyle/>
          <a:p>
            <a:pPr algn="just">
              <a:spcBef>
                <a:spcPts val="1400"/>
              </a:spcBef>
              <a:spcAft>
                <a:spcPts val="1000"/>
              </a:spcAft>
            </a:pPr>
            <a:r>
              <a:rPr lang="ru-RU" sz="2400" b="1" u="sng" dirty="0">
                <a:solidFill>
                  <a:srgbClr val="FF0000"/>
                </a:solidFill>
                <a:latin typeface="Times New Roman" panose="02020603050405020304" pitchFamily="18" charset="0"/>
                <a:ea typeface="Times New Roman" panose="02020603050405020304" pitchFamily="18" charset="0"/>
              </a:rPr>
              <a:t>2. Обобщение:</a:t>
            </a:r>
            <a:endParaRPr lang="ru-RU" sz="2400" dirty="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1000"/>
              </a:spcAft>
            </a:pPr>
            <a:r>
              <a:rPr lang="ru-RU" sz="2400" dirty="0">
                <a:latin typeface="Times New Roman" panose="02020603050405020304" pitchFamily="18" charset="0"/>
                <a:ea typeface="Times New Roman" panose="02020603050405020304" pitchFamily="18" charset="0"/>
              </a:rPr>
              <a:t>• замена однородных членов обобщающим наименованием;</a:t>
            </a:r>
          </a:p>
          <a:p>
            <a:pPr algn="just">
              <a:spcBef>
                <a:spcPts val="1400"/>
              </a:spcBef>
              <a:spcAft>
                <a:spcPts val="1000"/>
              </a:spcAft>
            </a:pPr>
            <a:r>
              <a:rPr lang="ru-RU" sz="2400" dirty="0">
                <a:latin typeface="Times New Roman" panose="02020603050405020304" pitchFamily="18" charset="0"/>
                <a:ea typeface="Times New Roman" panose="02020603050405020304" pitchFamily="18" charset="0"/>
              </a:rPr>
              <a:t>• замена предложения или его части определительным или отрицательным</a:t>
            </a:r>
          </a:p>
          <a:p>
            <a:pPr algn="just">
              <a:spcBef>
                <a:spcPts val="1400"/>
              </a:spcBef>
              <a:spcAft>
                <a:spcPts val="1000"/>
              </a:spcAft>
            </a:pPr>
            <a:r>
              <a:rPr lang="ru-RU" sz="2400" dirty="0">
                <a:latin typeface="Times New Roman" panose="02020603050405020304" pitchFamily="18" charset="0"/>
                <a:ea typeface="Times New Roman" panose="02020603050405020304" pitchFamily="18" charset="0"/>
              </a:rPr>
              <a:t>местоимением с обобщающим значением.</a:t>
            </a:r>
          </a:p>
          <a:p>
            <a:pPr marL="0" indent="0">
              <a:buNone/>
            </a:pPr>
            <a:endParaRPr lang="ru-RU" sz="2400" dirty="0"/>
          </a:p>
        </p:txBody>
      </p:sp>
    </p:spTree>
    <p:extLst>
      <p:ext uri="{BB962C8B-B14F-4D97-AF65-F5344CB8AC3E}">
        <p14:creationId xmlns:p14="http://schemas.microsoft.com/office/powerpoint/2010/main" val="42245268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25678" y="809126"/>
            <a:ext cx="10413231" cy="6048874"/>
          </a:xfrm>
        </p:spPr>
        <p:txBody>
          <a:bodyPr>
            <a:normAutofit/>
          </a:bodyPr>
          <a:lstStyle/>
          <a:p>
            <a:pPr marL="0" lvl="0" indent="0" algn="just">
              <a:buClr>
                <a:srgbClr val="E78712"/>
              </a:buClr>
              <a:buNone/>
            </a:pPr>
            <a:r>
              <a:rPr lang="ru-RU" b="1" dirty="0">
                <a:solidFill>
                  <a:srgbClr val="4A4A4A"/>
                </a:solidFill>
                <a:latin typeface="BlinkMacSystemFont"/>
              </a:rPr>
              <a:t>Сущность понятия «власть» заключается в возможности одного человека заставить другого делать то, что тот по своей воле не сделал бы. Дерево, если ему не мешать, растёт ровно вверх. Но даже если ему не удаётся расти ровно, то оно, изгибаясь под препятствиями, старается из-под них выйти и опять тянуться вверх. Так и человек. Рано или поздно он захочет выйти из повиновения. Люди покорные обычно страдают, но если раз им удалось сбросить свою «ношу », то они нередко и сами превращаются в тиранов.</a:t>
            </a:r>
          </a:p>
          <a:p>
            <a:pPr marL="0" lvl="0" indent="0" algn="just">
              <a:buClr>
                <a:srgbClr val="E78712"/>
              </a:buClr>
              <a:buNone/>
            </a:pPr>
            <a:r>
              <a:rPr lang="ru-RU" b="1" dirty="0">
                <a:solidFill>
                  <a:srgbClr val="4A4A4A"/>
                </a:solidFill>
                <a:latin typeface="BlinkMacSystemFont"/>
              </a:rPr>
              <a:t>	Если командовать везде и всеми, то человека ждёт одиночество как финал жизни. Такой человек всегда будет одинок. Ведь на равных общаться он не умеет. Внутри у него глухая, иногда неосознаваемая тревога. И он чувствует себя спокойно только тогда, когда люди беспрекословно Выполняют его распоряжения. Командиры и сами несчастные люди, и плодят несчастье, даже если добиваются неплохих результатов.</a:t>
            </a:r>
          </a:p>
          <a:p>
            <a:pPr marL="0" lvl="0" indent="0" algn="just">
              <a:buClr>
                <a:srgbClr val="E78712"/>
              </a:buClr>
              <a:buNone/>
            </a:pPr>
            <a:r>
              <a:rPr lang="ru-RU" b="1" dirty="0">
                <a:solidFill>
                  <a:srgbClr val="4A4A4A"/>
                </a:solidFill>
                <a:latin typeface="BlinkMacSystemFont"/>
              </a:rPr>
              <a:t>	Командовать и управлять людьми – это разные вещи. Тот, кто управляет, умеет ответственность за поступки брать на себя. Такой подход сохраняет психическое здоровье и самого человека, и окружающих.</a:t>
            </a:r>
          </a:p>
          <a:p>
            <a:endParaRPr lang="ru-RU" dirty="0"/>
          </a:p>
        </p:txBody>
      </p:sp>
    </p:spTree>
    <p:extLst>
      <p:ext uri="{BB962C8B-B14F-4D97-AF65-F5344CB8AC3E}">
        <p14:creationId xmlns:p14="http://schemas.microsoft.com/office/powerpoint/2010/main" val="373057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b="1" dirty="0">
                <a:solidFill>
                  <a:srgbClr val="4A4A4A"/>
                </a:solidFill>
                <a:latin typeface="BlinkMacSystemFont"/>
              </a:rPr>
              <a:t>Сущность понятия «власть» заключается в возможности одного человека заставить другого делать то, что тот по своей воле не сделал бы.</a:t>
            </a:r>
            <a:endParaRPr lang="ru-RU" dirty="0"/>
          </a:p>
        </p:txBody>
      </p:sp>
    </p:spTree>
    <p:extLst>
      <p:ext uri="{BB962C8B-B14F-4D97-AF65-F5344CB8AC3E}">
        <p14:creationId xmlns:p14="http://schemas.microsoft.com/office/powerpoint/2010/main" val="910507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48697" y="1052052"/>
            <a:ext cx="10255916" cy="5437238"/>
          </a:xfrm>
        </p:spPr>
        <p:txBody>
          <a:bodyPr>
            <a:noAutofit/>
          </a:bodyPr>
          <a:lstStyle/>
          <a:p>
            <a:pPr marL="0" indent="0" algn="just">
              <a:buNone/>
            </a:pPr>
            <a:r>
              <a:rPr lang="ru-RU" sz="2800" b="1" dirty="0">
                <a:solidFill>
                  <a:srgbClr val="4A4A4A"/>
                </a:solidFill>
                <a:latin typeface="BlinkMacSystemFont"/>
              </a:rPr>
              <a:t>Сущность власти заключается в том, что один человек заставляет другого делать то, тот по своей воле не сделал бы. Выйдя из повиновения, покорные люди сами нередко превращаются в тиранов.</a:t>
            </a:r>
          </a:p>
          <a:p>
            <a:pPr marL="0" indent="0" algn="just">
              <a:buNone/>
            </a:pPr>
            <a:r>
              <a:rPr lang="ru-RU" sz="2800" b="1" dirty="0" smtClean="0">
                <a:solidFill>
                  <a:srgbClr val="4A4A4A"/>
                </a:solidFill>
                <a:latin typeface="BlinkMacSystemFont"/>
              </a:rPr>
              <a:t>Люди</a:t>
            </a:r>
            <a:r>
              <a:rPr lang="ru-RU" sz="2800" b="1" dirty="0">
                <a:solidFill>
                  <a:srgbClr val="4A4A4A"/>
                </a:solidFill>
                <a:latin typeface="BlinkMacSystemFont"/>
              </a:rPr>
              <a:t>, которые любят командовать везде </a:t>
            </a:r>
            <a:r>
              <a:rPr lang="ru-RU" sz="2800" b="1" dirty="0" smtClean="0">
                <a:solidFill>
                  <a:srgbClr val="4A4A4A"/>
                </a:solidFill>
                <a:latin typeface="BlinkMacSystemFont"/>
              </a:rPr>
              <a:t>над </a:t>
            </a:r>
            <a:r>
              <a:rPr lang="ru-RU" sz="2800" b="1" dirty="0">
                <a:solidFill>
                  <a:srgbClr val="4A4A4A"/>
                </a:solidFill>
                <a:latin typeface="BlinkMacSystemFont"/>
              </a:rPr>
              <a:t>всеми, всегда одиноки, ведь они не умеют общаться на равных, поэтому они и сами несчастны, и плодят несчастье.</a:t>
            </a:r>
          </a:p>
          <a:p>
            <a:pPr marL="0" indent="0" algn="just">
              <a:buNone/>
            </a:pPr>
            <a:r>
              <a:rPr lang="ru-RU" sz="2800" b="1" dirty="0" smtClean="0">
                <a:solidFill>
                  <a:srgbClr val="4A4A4A"/>
                </a:solidFill>
                <a:latin typeface="BlinkMacSystemFont"/>
              </a:rPr>
              <a:t>Командовать </a:t>
            </a:r>
            <a:r>
              <a:rPr lang="ru-RU" sz="2800" b="1" dirty="0">
                <a:solidFill>
                  <a:srgbClr val="4A4A4A"/>
                </a:solidFill>
                <a:latin typeface="BlinkMacSystemFont"/>
              </a:rPr>
              <a:t>и управлять - это разные понятия: управлять людьми - значит брать ответственность за поступки на себя</a:t>
            </a:r>
            <a:r>
              <a:rPr lang="ru-RU" sz="2800" b="1" dirty="0" smtClean="0">
                <a:solidFill>
                  <a:srgbClr val="4A4A4A"/>
                </a:solidFill>
                <a:latin typeface="BlinkMacSystemFont"/>
              </a:rPr>
              <a:t>. ()</a:t>
            </a:r>
            <a:endParaRPr lang="ru-RU" sz="2800" b="1" dirty="0">
              <a:solidFill>
                <a:srgbClr val="4A4A4A"/>
              </a:solidFill>
              <a:latin typeface="BlinkMacSystemFont"/>
            </a:endParaRPr>
          </a:p>
          <a:p>
            <a:endParaRPr lang="ru-RU" sz="2800" dirty="0"/>
          </a:p>
        </p:txBody>
      </p:sp>
    </p:spTree>
    <p:extLst>
      <p:ext uri="{BB962C8B-B14F-4D97-AF65-F5344CB8AC3E}">
        <p14:creationId xmlns:p14="http://schemas.microsoft.com/office/powerpoint/2010/main" val="2397932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81548" y="825910"/>
            <a:ext cx="9815049" cy="5049958"/>
          </a:xfrm>
        </p:spPr>
        <p:txBody>
          <a:bodyPr>
            <a:normAutofit/>
          </a:bodyPr>
          <a:lstStyle/>
          <a:p>
            <a:pPr algn="just">
              <a:spcBef>
                <a:spcPts val="1400"/>
              </a:spcBef>
              <a:spcAft>
                <a:spcPts val="1000"/>
              </a:spcAft>
            </a:pPr>
            <a:r>
              <a:rPr lang="ru-RU" sz="2800" b="1" u="sng" dirty="0">
                <a:solidFill>
                  <a:srgbClr val="FF0000"/>
                </a:solidFill>
                <a:latin typeface="Times New Roman" panose="02020603050405020304" pitchFamily="18" charset="0"/>
                <a:ea typeface="Times New Roman" panose="02020603050405020304" pitchFamily="18" charset="0"/>
              </a:rPr>
              <a:t>3. Упрощение:</a:t>
            </a:r>
            <a:endParaRPr lang="ru-RU" sz="2800" dirty="0">
              <a:solidFill>
                <a:srgbClr val="FF0000"/>
              </a:solidFill>
              <a:latin typeface="Times New Roman" panose="02020603050405020304" pitchFamily="18" charset="0"/>
              <a:ea typeface="Times New Roman" panose="02020603050405020304" pitchFamily="18" charset="0"/>
            </a:endParaRP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слияние нескольких предложений в одно;</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замена предложения или его части указательным местоимением;</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замена сложноподчинённого предложения простым;</a:t>
            </a:r>
          </a:p>
          <a:p>
            <a:pPr algn="just">
              <a:spcBef>
                <a:spcPts val="1400"/>
              </a:spcBef>
              <a:spcAft>
                <a:spcPts val="1000"/>
              </a:spcAft>
            </a:pPr>
            <a:r>
              <a:rPr lang="ru-RU" sz="2800" dirty="0">
                <a:latin typeface="Times New Roman" panose="02020603050405020304" pitchFamily="18" charset="0"/>
                <a:ea typeface="Times New Roman" panose="02020603050405020304" pitchFamily="18" charset="0"/>
              </a:rPr>
              <a:t>• замена фрагмента предложения синонимичным выражением.</a:t>
            </a:r>
          </a:p>
          <a:p>
            <a:endParaRPr lang="ru-RU" sz="2800" dirty="0"/>
          </a:p>
        </p:txBody>
      </p:sp>
    </p:spTree>
    <p:extLst>
      <p:ext uri="{BB962C8B-B14F-4D97-AF65-F5344CB8AC3E}">
        <p14:creationId xmlns:p14="http://schemas.microsoft.com/office/powerpoint/2010/main" val="64551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841" y="505598"/>
            <a:ext cx="8911687" cy="1716491"/>
          </a:xfrm>
        </p:spPr>
        <p:txBody>
          <a:bodyPr>
            <a:noAutofit/>
          </a:bodyPr>
          <a:lstStyle/>
          <a:p>
            <a:pPr lvl="0" indent="449263" algn="l" defTabSz="914400" eaLnBrk="0" fontAlgn="base" hangingPunct="0">
              <a:spcAft>
                <a:spcPct val="0"/>
              </a:spcAft>
            </a:pPr>
            <a:r>
              <a:rPr lang="ru-RU" altLang="zh-CN" sz="2600" b="1" dirty="0">
                <a:ln>
                  <a:noFill/>
                </a:ln>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 Замены:</a:t>
            </a:r>
            <a:r>
              <a:rPr lang="ru-RU" altLang="zh-CN" sz="2600" dirty="0">
                <a:ln>
                  <a:noFill/>
                </a:ln>
                <a:solidFill>
                  <a:srgbClr val="FF0000"/>
                </a:solidFill>
                <a:latin typeface="Times New Roman" panose="02020603050405020304" pitchFamily="18" charset="0"/>
                <a:cs typeface="Times New Roman" panose="02020603050405020304" pitchFamily="18" charset="0"/>
              </a:rPr>
              <a:t/>
            </a:r>
            <a:br>
              <a:rPr lang="ru-RU" altLang="zh-CN" sz="2600" dirty="0">
                <a:ln>
                  <a:noFill/>
                </a:ln>
                <a:solidFill>
                  <a:srgbClr val="FF0000"/>
                </a:solidFill>
                <a:latin typeface="Times New Roman" panose="02020603050405020304" pitchFamily="18" charset="0"/>
                <a:cs typeface="Times New Roman" panose="02020603050405020304" pitchFamily="18" charset="0"/>
              </a:rPr>
            </a:br>
            <a:r>
              <a:rPr lang="ru-RU" altLang="zh-CN" sz="2600" dirty="0">
                <a:ln>
                  <a:noFill/>
                </a:ln>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замена однородных членов обобщающим наименованием </a:t>
            </a:r>
            <a:r>
              <a:rPr lang="ru-RU" altLang="zh-CN" sz="2600" dirty="0" smtClean="0">
                <a:ln>
                  <a:noFill/>
                </a:ln>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zh-CN" sz="2600" dirty="0" smtClean="0">
                <a:ln>
                  <a:noFill/>
                </a:ln>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zh-CN" sz="2600" dirty="0" smtClean="0">
                <a:ln>
                  <a:noFill/>
                </a:ln>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altLang="zh-CN" sz="2600" dirty="0">
                <a:ln>
                  <a:noFill/>
                </a:ln>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замена фрагмента предложения синонимичным выражением:</a:t>
            </a:r>
            <a:r>
              <a:rPr lang="ru-RU" altLang="zh-CN" sz="2600" dirty="0">
                <a:ln>
                  <a:noFill/>
                </a:ln>
                <a:solidFill>
                  <a:prstClr val="black"/>
                </a:solidFill>
                <a:latin typeface="Times New Roman" panose="02020603050405020304" pitchFamily="18" charset="0"/>
                <a:cs typeface="Times New Roman" panose="02020603050405020304" pitchFamily="18" charset="0"/>
              </a:rPr>
              <a:t/>
            </a:r>
            <a:br>
              <a:rPr lang="ru-RU" altLang="zh-CN" sz="2600" dirty="0">
                <a:ln>
                  <a:noFill/>
                </a:ln>
                <a:solidFill>
                  <a:prstClr val="black"/>
                </a:solidFill>
                <a:latin typeface="Times New Roman" panose="02020603050405020304" pitchFamily="18" charset="0"/>
                <a:cs typeface="Times New Roman" panose="02020603050405020304" pitchFamily="18" charset="0"/>
              </a:rPr>
            </a:br>
            <a:r>
              <a:rPr lang="ru-RU" altLang="zh-CN" sz="2600" dirty="0">
                <a:ln>
                  <a:noFill/>
                </a:ln>
                <a:solidFill>
                  <a:prstClr val="black"/>
                </a:solidFill>
                <a:latin typeface="Times New Roman" panose="02020603050405020304" pitchFamily="18" charset="0"/>
                <a:cs typeface="Times New Roman" panose="02020603050405020304" pitchFamily="18" charset="0"/>
              </a:rPr>
              <a:t/>
            </a:r>
            <a:br>
              <a:rPr lang="ru-RU" altLang="zh-CN" sz="2600" dirty="0">
                <a:ln>
                  <a:noFill/>
                </a:ln>
                <a:solidFill>
                  <a:prstClr val="black"/>
                </a:solidFill>
                <a:latin typeface="Times New Roman" panose="02020603050405020304" pitchFamily="18" charset="0"/>
                <a:cs typeface="Times New Roman" panose="02020603050405020304" pitchFamily="18" charset="0"/>
              </a:rPr>
            </a:br>
            <a:endParaRPr lang="ru-RU" sz="26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a:stretch>
            <a:fillRect/>
          </a:stretch>
        </p:blipFill>
        <p:spPr>
          <a:xfrm>
            <a:off x="1295402" y="2810931"/>
            <a:ext cx="9338228" cy="2282179"/>
          </a:xfrm>
          <a:prstGeom prst="rect">
            <a:avLst/>
          </a:prstGeom>
        </p:spPr>
      </p:pic>
      <p:sp>
        <p:nvSpPr>
          <p:cNvPr id="4" name="Rectangle 6"/>
          <p:cNvSpPr>
            <a:spLocks noChangeArrowheads="1"/>
          </p:cNvSpPr>
          <p:nvPr/>
        </p:nvSpPr>
        <p:spPr bwMode="auto">
          <a:xfrm>
            <a:off x="0" y="-48399"/>
            <a:ext cx="6819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ru-RU" altLang="zh-CN"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a:t>
            </a:r>
            <a:endParaRPr kumimoji="0" lang="ru-RU" altLang="zh-CN" sz="800" b="0" i="0" u="none" strike="noStrike" cap="none" normalizeH="0" baseline="0" dirty="0" smtClean="0">
              <a:ln>
                <a:noFill/>
              </a:ln>
              <a:solidFill>
                <a:schemeClr val="tx1"/>
              </a:solidFill>
              <a:effectLst/>
              <a:latin typeface="Arial" panose="020B0604020202020204"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11"/>
          <p:cNvSpPr>
            <a:spLocks noChangeArrowheads="1"/>
          </p:cNvSpPr>
          <p:nvPr/>
        </p:nvSpPr>
        <p:spPr bwMode="auto">
          <a:xfrm>
            <a:off x="0" y="62547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1447580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0976" y="594613"/>
            <a:ext cx="8911687" cy="1280890"/>
          </a:xfrm>
        </p:spPr>
        <p:txBody>
          <a:bodyPr>
            <a:noAutofit/>
          </a:bodyPr>
          <a:lstStyle/>
          <a:p>
            <a:pPr lvl="0" indent="449263" algn="ctr" eaLnBrk="0" fontAlgn="base" hangingPunct="0">
              <a:lnSpc>
                <a:spcPct val="100000"/>
              </a:lnSpc>
              <a:spcAft>
                <a:spcPct val="0"/>
              </a:spcAft>
            </a:pPr>
            <a:r>
              <a:rPr lang="ru-RU" altLang="zh-CN" sz="28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замена фрагмента предложения синонимичным выражением:</a:t>
            </a:r>
            <a:r>
              <a:rPr lang="ru-RU" altLang="zh-CN" sz="2800" dirty="0">
                <a:solidFill>
                  <a:srgbClr val="FF0000"/>
                </a:solidFill>
                <a:latin typeface="Times New Roman" panose="02020603050405020304" pitchFamily="18" charset="0"/>
                <a:cs typeface="Times New Roman" panose="02020603050405020304" pitchFamily="18" charset="0"/>
              </a:rPr>
              <a:t/>
            </a:r>
            <a:br>
              <a:rPr lang="ru-RU" altLang="zh-CN" sz="2800" dirty="0">
                <a:solidFill>
                  <a:srgbClr val="FF0000"/>
                </a:solidFill>
                <a:latin typeface="Times New Roman" panose="02020603050405020304" pitchFamily="18" charset="0"/>
                <a:cs typeface="Times New Roman" panose="02020603050405020304" pitchFamily="18" charset="0"/>
              </a:rPr>
            </a:br>
            <a:r>
              <a:rPr lang="ru-RU" altLang="zh-CN" sz="2800" dirty="0">
                <a:solidFill>
                  <a:srgbClr val="FF0000"/>
                </a:solidFill>
                <a:latin typeface="Times New Roman" panose="02020603050405020304" pitchFamily="18" charset="0"/>
                <a:cs typeface="Times New Roman" panose="02020603050405020304" pitchFamily="18" charset="0"/>
              </a:rPr>
              <a:t/>
            </a:r>
            <a:br>
              <a:rPr lang="ru-RU" altLang="zh-CN" sz="2800" dirty="0">
                <a:solidFill>
                  <a:srgbClr val="FF0000"/>
                </a:solidFill>
                <a:latin typeface="Times New Roman" panose="02020603050405020304" pitchFamily="18" charset="0"/>
                <a:cs typeface="Times New Roman" panose="02020603050405020304" pitchFamily="18" charset="0"/>
              </a:rPr>
            </a:br>
            <a:endParaRPr lang="ru-RU" sz="2800" dirty="0">
              <a:solidFill>
                <a:srgbClr val="FF0000"/>
              </a:solidFill>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stretch>
            <a:fillRect/>
          </a:stretch>
        </p:blipFill>
        <p:spPr>
          <a:xfrm>
            <a:off x="776621" y="2694039"/>
            <a:ext cx="10028698" cy="1338533"/>
          </a:xfrm>
          <a:prstGeom prst="rect">
            <a:avLst/>
          </a:prstGeom>
        </p:spPr>
      </p:pic>
    </p:spTree>
    <p:extLst>
      <p:ext uri="{BB962C8B-B14F-4D97-AF65-F5344CB8AC3E}">
        <p14:creationId xmlns:p14="http://schemas.microsoft.com/office/powerpoint/2010/main" val="1225289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49263" eaLnBrk="0" fontAlgn="base" hangingPunct="0">
              <a:lnSpc>
                <a:spcPct val="100000"/>
              </a:lnSpc>
              <a:spcAft>
                <a:spcPct val="0"/>
              </a:spcAft>
            </a:pPr>
            <a:r>
              <a:rPr lang="ru-RU" altLang="zh-CN" sz="1800" dirty="0">
                <a:solidFill>
                  <a:srgbClr val="FF0000"/>
                </a:solidFill>
                <a:latin typeface="Arial" panose="020B0604020202020204" pitchFamily="34" charset="0"/>
                <a:ea typeface="Times New Roman" panose="02020603050405020304" pitchFamily="18" charset="0"/>
                <a:cs typeface="+mn-cs"/>
              </a:rPr>
              <a:t>- замена предложения или его части указательным местоимением:</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4" name="Объект 3"/>
          <p:cNvPicPr>
            <a:picLocks noGrp="1" noChangeAspect="1"/>
          </p:cNvPicPr>
          <p:nvPr>
            <p:ph idx="1"/>
          </p:nvPr>
        </p:nvPicPr>
        <p:blipFill>
          <a:blip r:embed="rId2"/>
          <a:stretch>
            <a:fillRect/>
          </a:stretch>
        </p:blipFill>
        <p:spPr>
          <a:xfrm>
            <a:off x="1547180" y="2743200"/>
            <a:ext cx="9097639" cy="1457116"/>
          </a:xfrm>
          <a:prstGeom prst="rect">
            <a:avLst/>
          </a:prstGeom>
        </p:spPr>
      </p:pic>
    </p:spTree>
    <p:extLst>
      <p:ext uri="{BB962C8B-B14F-4D97-AF65-F5344CB8AC3E}">
        <p14:creationId xmlns:p14="http://schemas.microsoft.com/office/powerpoint/2010/main" val="40201969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49263" eaLnBrk="0" fontAlgn="base" hangingPunct="0">
              <a:lnSpc>
                <a:spcPct val="100000"/>
              </a:lnSpc>
              <a:spcAft>
                <a:spcPct val="0"/>
              </a:spcAft>
            </a:pPr>
            <a:r>
              <a:rPr lang="ru-RU" altLang="zh-CN" sz="1800" dirty="0">
                <a:solidFill>
                  <a:srgbClr val="FF0000"/>
                </a:solidFill>
                <a:latin typeface="Arial" panose="020B0604020202020204" pitchFamily="34" charset="0"/>
                <a:ea typeface="Times New Roman" panose="02020603050405020304" pitchFamily="18" charset="0"/>
                <a:cs typeface="+mn-cs"/>
              </a:rPr>
              <a:t>- замена предложения или его части определительным или отрицательным местоимением с обобщающим значением:</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4" name="Объект 3"/>
          <p:cNvPicPr>
            <a:picLocks noGrp="1" noChangeAspect="1"/>
          </p:cNvPicPr>
          <p:nvPr>
            <p:ph idx="1"/>
          </p:nvPr>
        </p:nvPicPr>
        <p:blipFill>
          <a:blip r:embed="rId2"/>
          <a:stretch>
            <a:fillRect/>
          </a:stretch>
        </p:blipFill>
        <p:spPr>
          <a:xfrm>
            <a:off x="1131748" y="2644878"/>
            <a:ext cx="9693235" cy="1542558"/>
          </a:xfrm>
          <a:prstGeom prst="rect">
            <a:avLst/>
          </a:prstGeom>
        </p:spPr>
      </p:pic>
    </p:spTree>
    <p:extLst>
      <p:ext uri="{BB962C8B-B14F-4D97-AF65-F5344CB8AC3E}">
        <p14:creationId xmlns:p14="http://schemas.microsoft.com/office/powerpoint/2010/main" val="2734083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49263" eaLnBrk="0" fontAlgn="base" hangingPunct="0">
              <a:lnSpc>
                <a:spcPct val="100000"/>
              </a:lnSpc>
              <a:spcAft>
                <a:spcPct val="0"/>
              </a:spcAft>
            </a:pPr>
            <a:r>
              <a:rPr lang="ru-RU" altLang="zh-CN" sz="1800" dirty="0">
                <a:solidFill>
                  <a:srgbClr val="FF0000"/>
                </a:solidFill>
                <a:latin typeface="Arial" panose="020B0604020202020204" pitchFamily="34" charset="0"/>
                <a:ea typeface="Times New Roman" panose="02020603050405020304" pitchFamily="18" charset="0"/>
                <a:cs typeface="+mn-cs"/>
              </a:rPr>
              <a:t>- замена сложноподчиненного предложения простым:</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4" name="Объект 3"/>
          <p:cNvPicPr>
            <a:picLocks noGrp="1" noChangeAspect="1"/>
          </p:cNvPicPr>
          <p:nvPr>
            <p:ph idx="1"/>
          </p:nvPr>
        </p:nvPicPr>
        <p:blipFill>
          <a:blip r:embed="rId2"/>
          <a:stretch>
            <a:fillRect/>
          </a:stretch>
        </p:blipFill>
        <p:spPr>
          <a:xfrm>
            <a:off x="697239" y="2517059"/>
            <a:ext cx="10797522" cy="2064773"/>
          </a:xfrm>
          <a:prstGeom prst="rect">
            <a:avLst/>
          </a:prstGeom>
        </p:spPr>
      </p:pic>
    </p:spTree>
    <p:extLst>
      <p:ext uri="{BB962C8B-B14F-4D97-AF65-F5344CB8AC3E}">
        <p14:creationId xmlns:p14="http://schemas.microsoft.com/office/powerpoint/2010/main" val="184316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indent="449263" eaLnBrk="0" fontAlgn="base" hangingPunct="0">
              <a:lnSpc>
                <a:spcPct val="100000"/>
              </a:lnSpc>
              <a:spcAft>
                <a:spcPct val="0"/>
              </a:spcAft>
            </a:pPr>
            <a:r>
              <a:rPr lang="ru-RU" altLang="zh-CN" sz="1800" b="1" dirty="0">
                <a:solidFill>
                  <a:srgbClr val="FF0000"/>
                </a:solidFill>
                <a:latin typeface="Arial" panose="020B0604020202020204" pitchFamily="34" charset="0"/>
                <a:ea typeface="Times New Roman" panose="02020603050405020304" pitchFamily="18" charset="0"/>
                <a:cs typeface="+mn-cs"/>
              </a:rPr>
              <a:t>2. Исключения:</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r>
              <a:rPr lang="ru-RU" altLang="zh-CN" sz="1800" dirty="0">
                <a:solidFill>
                  <a:srgbClr val="FF0000"/>
                </a:solidFill>
                <a:latin typeface="Arial" panose="020B0604020202020204" pitchFamily="34" charset="0"/>
                <a:ea typeface="Times New Roman" panose="02020603050405020304" pitchFamily="18" charset="0"/>
                <a:cs typeface="+mn-cs"/>
              </a:rPr>
              <a:t>- исключение отдельных членов предложения, некоторых однородных членов:</a:t>
            </a:r>
            <a:r>
              <a:rPr lang="ru-RU" altLang="zh-CN" sz="1800" dirty="0">
                <a:solidFill>
                  <a:srgbClr val="FF0000"/>
                </a:solidFill>
                <a:latin typeface="Arial" panose="020B0604020202020204" pitchFamily="34" charset="0"/>
                <a:cs typeface="+mn-cs"/>
              </a:rPr>
              <a:t/>
            </a:r>
            <a:br>
              <a:rPr lang="ru-RU" altLang="zh-CN" sz="1800" dirty="0">
                <a:solidFill>
                  <a:srgbClr val="FF0000"/>
                </a:solidFill>
                <a:latin typeface="Arial" panose="020B0604020202020204" pitchFamily="34" charset="0"/>
                <a:cs typeface="+mn-cs"/>
              </a:rPr>
            </a:br>
            <a:endParaRPr lang="ru-RU" sz="1800" dirty="0">
              <a:solidFill>
                <a:srgbClr val="FF0000"/>
              </a:solidFill>
            </a:endParaRPr>
          </a:p>
        </p:txBody>
      </p:sp>
      <p:pic>
        <p:nvPicPr>
          <p:cNvPr id="5" name="Объект 4"/>
          <p:cNvPicPr>
            <a:picLocks noGrp="1" noChangeAspect="1"/>
          </p:cNvPicPr>
          <p:nvPr>
            <p:ph idx="1"/>
          </p:nvPr>
        </p:nvPicPr>
        <p:blipFill>
          <a:blip r:embed="rId2"/>
          <a:stretch>
            <a:fillRect/>
          </a:stretch>
        </p:blipFill>
        <p:spPr>
          <a:xfrm>
            <a:off x="961422" y="2625213"/>
            <a:ext cx="9935176" cy="1602657"/>
          </a:xfrm>
          <a:prstGeom prst="rect">
            <a:avLst/>
          </a:prstGeom>
        </p:spPr>
      </p:pic>
    </p:spTree>
    <p:extLst>
      <p:ext uri="{BB962C8B-B14F-4D97-AF65-F5344CB8AC3E}">
        <p14:creationId xmlns:p14="http://schemas.microsoft.com/office/powerpoint/2010/main" val="469482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109</TotalTime>
  <Words>589</Words>
  <Application>Microsoft Office PowerPoint</Application>
  <PresentationFormat>Широкоэкранный</PresentationFormat>
  <Paragraphs>57</Paragraphs>
  <Slides>22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22</vt:i4>
      </vt:variant>
    </vt:vector>
  </HeadingPairs>
  <TitlesOfParts>
    <vt:vector size="29" baseType="lpstr">
      <vt:lpstr>Arial</vt:lpstr>
      <vt:lpstr>BlinkMacSystemFont</vt:lpstr>
      <vt:lpstr>Century Gothic</vt:lpstr>
      <vt:lpstr>Times New Roman</vt:lpstr>
      <vt:lpstr>Wingdings 3</vt:lpstr>
      <vt:lpstr>幼圆</vt:lpstr>
      <vt:lpstr>Легкий дым</vt:lpstr>
      <vt:lpstr>Приемы сжатия текста</vt:lpstr>
      <vt:lpstr>Презентация PowerPoint</vt:lpstr>
      <vt:lpstr>Презентация PowerPoint</vt:lpstr>
      <vt:lpstr>1. Замены: - замена однородных членов обобщающим наименованием  - замена фрагмента предложения синонимичным выражением:  </vt:lpstr>
      <vt:lpstr>- замена фрагмента предложения синонимичным выражением:  </vt:lpstr>
      <vt:lpstr>- замена предложения или его части указательным местоимением:  </vt:lpstr>
      <vt:lpstr>- замена предложения или его части определительным или отрицательным местоимением с обобщающим значением:  </vt:lpstr>
      <vt:lpstr>- замена сложноподчиненного предложения простым:  </vt:lpstr>
      <vt:lpstr>2. Исключения: - исключение отдельных членов предложения, некоторых однородных членов: </vt:lpstr>
      <vt:lpstr>- исключение повторов: </vt:lpstr>
      <vt:lpstr>исключение фрагмента предложения, имеющего менее существенное значение: </vt:lpstr>
      <vt:lpstr>Презентация PowerPoint</vt:lpstr>
      <vt:lpstr>Презентация PowerPoint</vt:lpstr>
      <vt:lpstr>Что получилось?</vt:lpstr>
      <vt:lpstr>2. Замена  </vt:lpstr>
      <vt:lpstr>Что получилось?</vt:lpstr>
      <vt:lpstr>Презентация PowerPoint</vt:lpstr>
      <vt:lpstr>Что получилось?</vt:lpstr>
      <vt:lpstr>Текст для самостоятельной работы</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Приемы сжатия текста</dc:title>
  <dc:creator>School20</dc:creator>
  <cp:lastModifiedBy>School20</cp:lastModifiedBy>
  <cp:revision>7</cp:revision>
  <dcterms:created xsi:type="dcterms:W3CDTF">2023-10-30T00:07:55Z</dcterms:created>
  <dcterms:modified xsi:type="dcterms:W3CDTF">2023-10-30T02:53:29Z</dcterms:modified>
</cp:coreProperties>
</file>