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05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6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C03F1CB-4943-4DF3-AA81-1E019A0861B8}" type="datetimeFigureOut">
              <a:rPr lang="ru-RU" smtClean="0"/>
              <a:pPr/>
              <a:t>13.01.2020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7D6BB28-236F-4AE8-BF63-D1C84F2D32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3F1CB-4943-4DF3-AA81-1E019A0861B8}" type="datetimeFigureOut">
              <a:rPr lang="ru-RU" smtClean="0"/>
              <a:pPr/>
              <a:t>13.01.2020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6BB28-236F-4AE8-BF63-D1C84F2D32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3F1CB-4943-4DF3-AA81-1E019A0861B8}" type="datetimeFigureOut">
              <a:rPr lang="ru-RU" smtClean="0"/>
              <a:pPr/>
              <a:t>13.01.2020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27D6BB28-236F-4AE8-BF63-D1C84F2D32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3F1CB-4943-4DF3-AA81-1E019A0861B8}" type="datetimeFigureOut">
              <a:rPr lang="ru-RU" smtClean="0"/>
              <a:pPr/>
              <a:t>13.01.2020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6BB28-236F-4AE8-BF63-D1C84F2D32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C03F1CB-4943-4DF3-AA81-1E019A0861B8}" type="datetimeFigureOut">
              <a:rPr lang="ru-RU" smtClean="0"/>
              <a:pPr/>
              <a:t>13.01.2020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27D6BB28-236F-4AE8-BF63-D1C84F2D32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3F1CB-4943-4DF3-AA81-1E019A0861B8}" type="datetimeFigureOut">
              <a:rPr lang="ru-RU" smtClean="0"/>
              <a:pPr/>
              <a:t>13.01.2020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6BB28-236F-4AE8-BF63-D1C84F2D32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3F1CB-4943-4DF3-AA81-1E019A0861B8}" type="datetimeFigureOut">
              <a:rPr lang="ru-RU" smtClean="0"/>
              <a:pPr/>
              <a:t>13.01.2020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6BB28-236F-4AE8-BF63-D1C84F2D32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3F1CB-4943-4DF3-AA81-1E019A0861B8}" type="datetimeFigureOut">
              <a:rPr lang="ru-RU" smtClean="0"/>
              <a:pPr/>
              <a:t>13.01.2020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6BB28-236F-4AE8-BF63-D1C84F2D32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3F1CB-4943-4DF3-AA81-1E019A0861B8}" type="datetimeFigureOut">
              <a:rPr lang="ru-RU" smtClean="0"/>
              <a:pPr/>
              <a:t>13.01.2020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6BB28-236F-4AE8-BF63-D1C84F2D32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3F1CB-4943-4DF3-AA81-1E019A0861B8}" type="datetimeFigureOut">
              <a:rPr lang="ru-RU" smtClean="0"/>
              <a:pPr/>
              <a:t>13.01.2020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7D6BB28-236F-4AE8-BF63-D1C84F2D32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3F1CB-4943-4DF3-AA81-1E019A0861B8}" type="datetimeFigureOut">
              <a:rPr lang="ru-RU" smtClean="0"/>
              <a:pPr/>
              <a:t>13.01.2020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6BB28-236F-4AE8-BF63-D1C84F2D32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1C03F1CB-4943-4DF3-AA81-1E019A0861B8}" type="datetimeFigureOut">
              <a:rPr lang="ru-RU" smtClean="0"/>
              <a:pPr/>
              <a:t>13.01.2020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27D6BB28-236F-4AE8-BF63-D1C84F2D323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52736"/>
            <a:ext cx="6324600" cy="18288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АЛГОРИТМЫ</a:t>
            </a:r>
            <a:endParaRPr lang="ru-RU" b="1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73759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766445"/>
            <a:ext cx="3312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Алгоритмы</a:t>
            </a:r>
            <a:endParaRPr lang="ru-RU" sz="3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772816"/>
            <a:ext cx="864096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spc="200" dirty="0" smtClean="0">
                <a:solidFill>
                  <a:srgbClr val="210597"/>
                </a:solidFill>
              </a:rPr>
              <a:t>Основными свойствами алгоритмов являются:</a:t>
            </a:r>
          </a:p>
          <a:p>
            <a:pPr marL="285750" indent="-285750">
              <a:buClr>
                <a:srgbClr val="DAA600"/>
              </a:buClr>
              <a:buFont typeface="Wingdings" pitchFamily="2" charset="2"/>
              <a:buChar char="§"/>
            </a:pPr>
            <a:r>
              <a:rPr lang="ru-RU" b="1" spc="100" dirty="0" smtClean="0">
                <a:solidFill>
                  <a:srgbClr val="210597"/>
                </a:solidFill>
              </a:rPr>
              <a:t>Детерминированность </a:t>
            </a:r>
            <a:r>
              <a:rPr lang="ru-RU" b="1" spc="100" dirty="0">
                <a:solidFill>
                  <a:srgbClr val="210597"/>
                </a:solidFill>
              </a:rPr>
              <a:t>(</a:t>
            </a:r>
            <a:r>
              <a:rPr lang="ru-RU" b="1" spc="100" dirty="0" smtClean="0">
                <a:solidFill>
                  <a:srgbClr val="210597"/>
                </a:solidFill>
              </a:rPr>
              <a:t>определенность) </a:t>
            </a:r>
            <a:r>
              <a:rPr lang="ru-RU" spc="100" dirty="0" smtClean="0"/>
              <a:t>- предполагает </a:t>
            </a:r>
            <a:r>
              <a:rPr lang="ru-RU" spc="100" dirty="0"/>
              <a:t>получение однозначного результата вычислительного </a:t>
            </a:r>
            <a:r>
              <a:rPr lang="ru-RU" spc="100" dirty="0" err="1"/>
              <a:t>процecca</a:t>
            </a:r>
            <a:r>
              <a:rPr lang="ru-RU" spc="100" dirty="0"/>
              <a:t> при заданных исходных данных. Благодаря этому свойству процесс выполнения алгоритма носит механический характер;</a:t>
            </a:r>
          </a:p>
          <a:p>
            <a:pPr marL="285750" indent="-285750">
              <a:buClr>
                <a:srgbClr val="DAA600"/>
              </a:buClr>
              <a:buFont typeface="Wingdings" pitchFamily="2" charset="2"/>
              <a:buChar char="§"/>
            </a:pPr>
            <a:r>
              <a:rPr lang="ru-RU" b="1" spc="100" dirty="0" smtClean="0">
                <a:solidFill>
                  <a:srgbClr val="210597"/>
                </a:solidFill>
              </a:rPr>
              <a:t>Результативность</a:t>
            </a:r>
            <a:r>
              <a:rPr lang="ru-RU" spc="100" dirty="0" smtClean="0"/>
              <a:t> - указывает </a:t>
            </a:r>
            <a:r>
              <a:rPr lang="ru-RU" spc="100" dirty="0"/>
              <a:t>на наличие таких исходных данных, для которых реализуемый по заданному алгоритму вычислительный процесс должен через конечное число шагов остановиться и выдать искомый результат;</a:t>
            </a:r>
          </a:p>
          <a:p>
            <a:pPr marL="285750" indent="-285750">
              <a:buClr>
                <a:srgbClr val="DAA600"/>
              </a:buClr>
              <a:buFont typeface="Wingdings" pitchFamily="2" charset="2"/>
              <a:buChar char="§"/>
            </a:pPr>
            <a:r>
              <a:rPr lang="ru-RU" b="1" spc="100" dirty="0" smtClean="0">
                <a:solidFill>
                  <a:srgbClr val="210597"/>
                </a:solidFill>
              </a:rPr>
              <a:t>Массовость</a:t>
            </a:r>
            <a:r>
              <a:rPr lang="ru-RU" spc="100" dirty="0" smtClean="0">
                <a:solidFill>
                  <a:srgbClr val="210597"/>
                </a:solidFill>
              </a:rPr>
              <a:t> </a:t>
            </a:r>
            <a:r>
              <a:rPr lang="ru-RU" spc="100" dirty="0" smtClean="0"/>
              <a:t>- это </a:t>
            </a:r>
            <a:r>
              <a:rPr lang="ru-RU" spc="100" dirty="0"/>
              <a:t>свойство предполагает, что алгоритм должен быть пригоден для решения всех задач данного типа;</a:t>
            </a:r>
          </a:p>
          <a:p>
            <a:pPr marL="285750" indent="-285750">
              <a:buClr>
                <a:srgbClr val="DAA600"/>
              </a:buClr>
              <a:buFont typeface="Wingdings" pitchFamily="2" charset="2"/>
              <a:buChar char="§"/>
            </a:pPr>
            <a:r>
              <a:rPr lang="ru-RU" b="1" spc="100" dirty="0" smtClean="0">
                <a:solidFill>
                  <a:srgbClr val="210597"/>
                </a:solidFill>
              </a:rPr>
              <a:t>Дискретность </a:t>
            </a:r>
            <a:r>
              <a:rPr lang="ru-RU" spc="100" dirty="0" smtClean="0"/>
              <a:t>- означает </a:t>
            </a:r>
            <a:r>
              <a:rPr lang="ru-RU" spc="100" dirty="0"/>
              <a:t>расчлененность определяемого алгоритмом вычислительного процесса на отдельные этапы, возможность выполнения которых исполнителем (компьютером) не вызывает сомнений;</a:t>
            </a:r>
          </a:p>
          <a:p>
            <a:pPr marL="285750" indent="-285750">
              <a:buClr>
                <a:srgbClr val="DAA600"/>
              </a:buClr>
              <a:buFont typeface="Wingdings" pitchFamily="2" charset="2"/>
              <a:buChar char="§"/>
            </a:pPr>
            <a:r>
              <a:rPr lang="ru-RU" b="1" spc="100" dirty="0" smtClean="0">
                <a:solidFill>
                  <a:srgbClr val="210597"/>
                </a:solidFill>
              </a:rPr>
              <a:t>Конечность </a:t>
            </a:r>
            <a:r>
              <a:rPr lang="ru-RU" spc="100" dirty="0" smtClean="0"/>
              <a:t>- каждое </a:t>
            </a:r>
            <a:r>
              <a:rPr lang="ru-RU" spc="100" dirty="0"/>
              <a:t>из действий и весь алгоритм в целом обязательно завершаются.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1101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 algn="just">
              <a:buNone/>
            </a:pPr>
            <a:r>
              <a:rPr lang="ru-RU" sz="2800" b="1" dirty="0" smtClean="0">
                <a:solidFill>
                  <a:srgbClr val="210597"/>
                </a:solidFill>
              </a:rPr>
              <a:t>Алгоритм</a:t>
            </a:r>
            <a:r>
              <a:rPr lang="ru-RU" sz="2800" dirty="0">
                <a:solidFill>
                  <a:srgbClr val="210597"/>
                </a:solidFill>
              </a:rPr>
              <a:t> — набор инструкций, описывающих порядок действий исполнителя для достижения некоторого результата.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7544" y="766445"/>
            <a:ext cx="3312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Алгоритмы</a:t>
            </a:r>
            <a:endParaRPr lang="ru-RU" sz="3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26" name="Picture 2" descr="C:\Users\Павел\Desktop\image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5507" y="3212976"/>
            <a:ext cx="4408493" cy="3664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Павел\Desktop\imag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12976"/>
            <a:ext cx="4735507" cy="3579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3854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45720" indent="0" algn="just">
              <a:buNone/>
            </a:pPr>
            <a:r>
              <a:rPr lang="ru-RU" sz="2400" b="1" dirty="0">
                <a:solidFill>
                  <a:srgbClr val="210597"/>
                </a:solidFill>
              </a:rPr>
              <a:t>И</a:t>
            </a:r>
            <a:r>
              <a:rPr lang="ru-RU" sz="2400" b="1" dirty="0" smtClean="0">
                <a:solidFill>
                  <a:srgbClr val="210597"/>
                </a:solidFill>
              </a:rPr>
              <a:t>сполнитель</a:t>
            </a:r>
            <a:r>
              <a:rPr lang="ru-RU" sz="2400" dirty="0" smtClean="0">
                <a:solidFill>
                  <a:srgbClr val="210597"/>
                </a:solidFill>
              </a:rPr>
              <a:t> </a:t>
            </a:r>
            <a:r>
              <a:rPr lang="ru-RU" sz="2400" dirty="0">
                <a:solidFill>
                  <a:srgbClr val="210597"/>
                </a:solidFill>
              </a:rPr>
              <a:t>- это устройство, приспособление, робот, организация и т. п., способное выполнять определенные </a:t>
            </a:r>
            <a:r>
              <a:rPr lang="ru-RU" sz="2400" dirty="0" smtClean="0">
                <a:solidFill>
                  <a:srgbClr val="210597"/>
                </a:solidFill>
              </a:rPr>
              <a:t>действия. </a:t>
            </a:r>
            <a:r>
              <a:rPr lang="ru-RU" sz="2400" i="1" dirty="0">
                <a:solidFill>
                  <a:srgbClr val="210597"/>
                </a:solidFill>
              </a:rPr>
              <a:t> </a:t>
            </a:r>
            <a:r>
              <a:rPr lang="ru-RU" sz="2400" dirty="0">
                <a:solidFill>
                  <a:srgbClr val="210597"/>
                </a:solidFill>
              </a:rPr>
              <a:t>Отсюда исполнителем можно назвать довольно большую группу объектов (включая и человека).</a:t>
            </a:r>
            <a:endParaRPr lang="ru-RU" sz="2400" dirty="0" smtClean="0">
              <a:solidFill>
                <a:srgbClr val="210597"/>
              </a:solidFill>
            </a:endParaRPr>
          </a:p>
          <a:p>
            <a:pPr marL="45720" indent="0" algn="just">
              <a:buNone/>
            </a:pPr>
            <a:r>
              <a:rPr lang="ru-RU" sz="2400" dirty="0" smtClean="0"/>
              <a:t>Часто </a:t>
            </a:r>
            <a:r>
              <a:rPr lang="ru-RU" sz="2400" dirty="0"/>
              <a:t>в качестве исполнителя выступает компьютер, но понятие алгоритма необязательно относится к компьютерным программам, так, например, чётко описанный рецепт приготовления блюда также является алгоритмом, в таком случае исполнителем является человек (а может быть и некоторый механизм, ткацкий станок, и пр.).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7544" y="766445"/>
            <a:ext cx="3312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Алгоритмы</a:t>
            </a:r>
            <a:endParaRPr lang="ru-RU" sz="3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7777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" indent="0" algn="just">
              <a:buNone/>
            </a:pPr>
            <a:r>
              <a:rPr lang="ru-RU" sz="2800" b="1" dirty="0" smtClean="0">
                <a:solidFill>
                  <a:srgbClr val="210597"/>
                </a:solidFill>
              </a:rPr>
              <a:t>Система команд исполнителя (СКИ)  </a:t>
            </a:r>
            <a:r>
              <a:rPr lang="ru-RU" sz="2800" dirty="0" smtClean="0">
                <a:solidFill>
                  <a:srgbClr val="210597"/>
                </a:solidFill>
              </a:rPr>
              <a:t>- набор команд понятных и выполнимых для исполнителя.</a:t>
            </a:r>
            <a:endParaRPr lang="ru-RU" sz="2800" dirty="0">
              <a:solidFill>
                <a:srgbClr val="210597"/>
              </a:solidFill>
            </a:endParaRPr>
          </a:p>
          <a:p>
            <a:pPr marL="45720" indent="0" algn="just">
              <a:buNone/>
            </a:pPr>
            <a:r>
              <a:rPr lang="ru-RU" sz="2800" b="1" dirty="0" smtClean="0">
                <a:solidFill>
                  <a:srgbClr val="210597"/>
                </a:solidFill>
              </a:rPr>
              <a:t>Знать </a:t>
            </a:r>
            <a:r>
              <a:rPr lang="ru-RU" sz="2800" b="1" dirty="0">
                <a:solidFill>
                  <a:srgbClr val="210597"/>
                </a:solidFill>
              </a:rPr>
              <a:t>систему команд исполнителя это значит:</a:t>
            </a:r>
          </a:p>
          <a:p>
            <a:pPr algn="just"/>
            <a:r>
              <a:rPr lang="ru-RU" sz="2800" dirty="0" smtClean="0">
                <a:solidFill>
                  <a:srgbClr val="210597"/>
                </a:solidFill>
              </a:rPr>
              <a:t>знать </a:t>
            </a:r>
            <a:r>
              <a:rPr lang="ru-RU" sz="2800" dirty="0">
                <a:solidFill>
                  <a:srgbClr val="210597"/>
                </a:solidFill>
              </a:rPr>
              <a:t>название или обозначение каждой команды исполнителя;</a:t>
            </a:r>
          </a:p>
          <a:p>
            <a:pPr algn="just"/>
            <a:r>
              <a:rPr lang="ru-RU" sz="2800" dirty="0" smtClean="0">
                <a:solidFill>
                  <a:srgbClr val="210597"/>
                </a:solidFill>
              </a:rPr>
              <a:t>знать</a:t>
            </a:r>
            <a:r>
              <a:rPr lang="ru-RU" sz="2800" dirty="0">
                <a:solidFill>
                  <a:srgbClr val="210597"/>
                </a:solidFill>
              </a:rPr>
              <a:t>, каким образом она передается исполнителю;</a:t>
            </a:r>
          </a:p>
          <a:p>
            <a:pPr algn="just"/>
            <a:r>
              <a:rPr lang="ru-RU" sz="2800" dirty="0" smtClean="0">
                <a:solidFill>
                  <a:srgbClr val="210597"/>
                </a:solidFill>
              </a:rPr>
              <a:t>знать</a:t>
            </a:r>
            <a:r>
              <a:rPr lang="ru-RU" sz="2800" dirty="0">
                <a:solidFill>
                  <a:srgbClr val="210597"/>
                </a:solidFill>
              </a:rPr>
              <a:t>, как выполняется каждая команда.</a:t>
            </a:r>
          </a:p>
          <a:p>
            <a:pPr marL="45720" indent="0">
              <a:buNone/>
            </a:pP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67544" y="766445"/>
            <a:ext cx="3312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Алгоритмы</a:t>
            </a:r>
            <a:endParaRPr lang="ru-RU" sz="3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492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3506032"/>
            <a:ext cx="9144000" cy="327708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80999" y="1700808"/>
            <a:ext cx="8407893" cy="4407408"/>
          </a:xfrm>
        </p:spPr>
        <p:txBody>
          <a:bodyPr/>
          <a:lstStyle/>
          <a:p>
            <a:pPr marL="45720" indent="0">
              <a:buNone/>
            </a:pPr>
            <a:r>
              <a:rPr lang="ru-RU" b="1" dirty="0" smtClean="0">
                <a:solidFill>
                  <a:srgbClr val="210597"/>
                </a:solidFill>
              </a:rPr>
              <a:t>Исполнители бывают 2-х типов:</a:t>
            </a:r>
          </a:p>
          <a:p>
            <a:pPr marL="502920" indent="-457200" algn="just">
              <a:buFont typeface="+mj-lt"/>
              <a:buAutoNum type="arabicPeriod"/>
            </a:pPr>
            <a:r>
              <a:rPr lang="ru-RU" dirty="0" smtClean="0">
                <a:solidFill>
                  <a:srgbClr val="210597"/>
                </a:solidFill>
              </a:rPr>
              <a:t>Формальный</a:t>
            </a:r>
            <a:r>
              <a:rPr lang="ru-RU" dirty="0">
                <a:solidFill>
                  <a:srgbClr val="210597"/>
                </a:solidFill>
              </a:rPr>
              <a:t> исполнитель одну и ту же команду всегда выполняет одинаково.</a:t>
            </a:r>
          </a:p>
          <a:p>
            <a:pPr marL="502920" indent="-457200" algn="just">
              <a:buFont typeface="+mj-lt"/>
              <a:buAutoNum type="arabicPeriod"/>
            </a:pPr>
            <a:r>
              <a:rPr lang="ru-RU" dirty="0" smtClean="0">
                <a:solidFill>
                  <a:srgbClr val="210597"/>
                </a:solidFill>
              </a:rPr>
              <a:t>Неформальный</a:t>
            </a:r>
            <a:r>
              <a:rPr lang="ru-RU" dirty="0">
                <a:solidFill>
                  <a:srgbClr val="210597"/>
                </a:solidFill>
              </a:rPr>
              <a:t> исполнитель может выполнять команду по-разному.</a:t>
            </a:r>
          </a:p>
          <a:p>
            <a:pPr marL="45720" indent="0">
              <a:buNone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766445"/>
            <a:ext cx="3312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Алгоритмы</a:t>
            </a:r>
            <a:endParaRPr lang="ru-RU" sz="3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055" name="Picture 7" descr="C:\Users\Павел\Desktop\загружено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536124"/>
            <a:ext cx="2267744" cy="3216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Павел\Desktop\загружено 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4799" y="3506032"/>
            <a:ext cx="2099201" cy="3277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C:\Users\Павел\Desktop\загружено (2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4293096"/>
            <a:ext cx="3222726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C:\Users\Павел\Desktop\загружено (3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0265" y="3506032"/>
            <a:ext cx="2321735" cy="3279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3031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766445"/>
            <a:ext cx="3312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Алгоритмы</a:t>
            </a:r>
            <a:endParaRPr lang="ru-RU" sz="3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Объект 1"/>
          <p:cNvSpPr>
            <a:spLocks noGrp="1"/>
          </p:cNvSpPr>
          <p:nvPr>
            <p:ph idx="1"/>
          </p:nvPr>
        </p:nvSpPr>
        <p:spPr>
          <a:xfrm>
            <a:off x="380999" y="1719071"/>
            <a:ext cx="8407893" cy="4407408"/>
          </a:xfrm>
        </p:spPr>
        <p:txBody>
          <a:bodyPr/>
          <a:lstStyle/>
          <a:p>
            <a:pPr marL="45720" indent="0" algn="just">
              <a:buNone/>
            </a:pPr>
            <a:r>
              <a:rPr lang="ru-RU" b="1" dirty="0" smtClean="0">
                <a:solidFill>
                  <a:srgbClr val="210597"/>
                </a:solidFill>
              </a:rPr>
              <a:t>Можно выделить 3 типа алгоритмов:</a:t>
            </a:r>
          </a:p>
          <a:p>
            <a:pPr marL="45720" indent="0">
              <a:buNone/>
            </a:pPr>
            <a:r>
              <a:rPr lang="ru-RU" b="1" dirty="0" smtClean="0">
                <a:solidFill>
                  <a:srgbClr val="210597"/>
                </a:solidFill>
              </a:rPr>
              <a:t>Линейный</a:t>
            </a:r>
            <a:r>
              <a:rPr lang="ru-RU" dirty="0" smtClean="0">
                <a:solidFill>
                  <a:srgbClr val="210597"/>
                </a:solidFill>
              </a:rPr>
              <a:t> – это алгоритм, в </a:t>
            </a:r>
            <a:r>
              <a:rPr lang="ru-RU" dirty="0">
                <a:solidFill>
                  <a:srgbClr val="210597"/>
                </a:solidFill>
              </a:rPr>
              <a:t>котором команды выполняются в порядке их записи, то есть последовательно друг за </a:t>
            </a:r>
            <a:r>
              <a:rPr lang="ru-RU" dirty="0" smtClean="0">
                <a:solidFill>
                  <a:srgbClr val="210597"/>
                </a:solidFill>
              </a:rPr>
              <a:t>другом.</a:t>
            </a:r>
          </a:p>
          <a:p>
            <a:pPr marL="45720" indent="0">
              <a:buNone/>
            </a:pPr>
            <a:r>
              <a:rPr lang="ru-RU" b="1" dirty="0" smtClean="0">
                <a:solidFill>
                  <a:srgbClr val="210597"/>
                </a:solidFill>
              </a:rPr>
              <a:t>Циклический</a:t>
            </a:r>
            <a:r>
              <a:rPr lang="ru-RU" dirty="0" smtClean="0">
                <a:solidFill>
                  <a:srgbClr val="210597"/>
                </a:solidFill>
              </a:rPr>
              <a:t> - это организация </a:t>
            </a:r>
            <a:r>
              <a:rPr lang="ru-RU" dirty="0">
                <a:solidFill>
                  <a:srgbClr val="210597"/>
                </a:solidFill>
              </a:rPr>
              <a:t>действий, при которой выполнение одной и той же последовательности команд повторяется, пока выполняется некоторое заранее установленное условие, называется циклом (повторением</a:t>
            </a:r>
            <a:r>
              <a:rPr lang="ru-RU" dirty="0" smtClean="0">
                <a:solidFill>
                  <a:srgbClr val="210597"/>
                </a:solidFill>
              </a:rPr>
              <a:t>).</a:t>
            </a:r>
          </a:p>
          <a:p>
            <a:pPr marL="45720" indent="0">
              <a:buNone/>
            </a:pPr>
            <a:r>
              <a:rPr lang="ru-RU" b="1">
                <a:solidFill>
                  <a:srgbClr val="210597"/>
                </a:solidFill>
              </a:rPr>
              <a:t>Алгоритмы </a:t>
            </a:r>
            <a:r>
              <a:rPr lang="ru-RU" b="1" smtClean="0">
                <a:solidFill>
                  <a:srgbClr val="210597"/>
                </a:solidFill>
              </a:rPr>
              <a:t>с </a:t>
            </a:r>
            <a:r>
              <a:rPr lang="ru-RU" b="1" dirty="0" smtClean="0">
                <a:solidFill>
                  <a:srgbClr val="210597"/>
                </a:solidFill>
              </a:rPr>
              <a:t>ветвлениями – это </a:t>
            </a:r>
            <a:r>
              <a:rPr lang="ru-RU" dirty="0" smtClean="0">
                <a:solidFill>
                  <a:srgbClr val="210597"/>
                </a:solidFill>
              </a:rPr>
              <a:t>алгоритм в котором </a:t>
            </a:r>
            <a:r>
              <a:rPr lang="ru-RU" dirty="0">
                <a:solidFill>
                  <a:srgbClr val="210597"/>
                </a:solidFill>
              </a:rPr>
              <a:t>в зависимости от выполнения некоторого условия совершается одна или другая последовательность шагов, называется ветвлением.</a:t>
            </a:r>
            <a:endParaRPr lang="ru-RU" dirty="0" smtClean="0">
              <a:solidFill>
                <a:srgbClr val="21059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5515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авел\Desktop\15-03-05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498587"/>
            <a:ext cx="5040560" cy="5338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67544" y="766445"/>
            <a:ext cx="3312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Алгоритмы</a:t>
            </a:r>
            <a:endParaRPr lang="ru-RU" sz="3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3709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766445"/>
            <a:ext cx="3312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Алгоритмы</a:t>
            </a:r>
            <a:endParaRPr lang="ru-RU" sz="3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098" name="Picture 2" descr="C:\Users\Павел\Desktop\837e40b6392280189af116c48671fa4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9729" y="1484784"/>
            <a:ext cx="4952551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9360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766445"/>
            <a:ext cx="3312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Алгоритмы</a:t>
            </a:r>
            <a:endParaRPr lang="ru-RU" sz="3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122" name="Picture 2" descr="C:\Users\Павел\Desktop\image00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556792"/>
            <a:ext cx="5328592" cy="5170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7547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етка">
  <a:themeElements>
    <a:clrScheme name="Сетка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Сетка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Сетка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139</TotalTime>
  <Words>157</Words>
  <Application>Microsoft Office PowerPoint</Application>
  <PresentationFormat>Экран (4:3)</PresentationFormat>
  <Paragraphs>31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Сетка</vt:lpstr>
      <vt:lpstr>АЛГОРИТМЫ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АЛГОРИТМЫ</dc:title>
  <dc:creator>Павел</dc:creator>
  <cp:lastModifiedBy>Admin1031</cp:lastModifiedBy>
  <cp:revision>15</cp:revision>
  <dcterms:created xsi:type="dcterms:W3CDTF">2017-05-10T04:27:13Z</dcterms:created>
  <dcterms:modified xsi:type="dcterms:W3CDTF">2020-01-13T04:47:14Z</dcterms:modified>
</cp:coreProperties>
</file>