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6" r:id="rId2"/>
    <p:sldId id="257" r:id="rId3"/>
    <p:sldId id="260" r:id="rId4"/>
    <p:sldId id="258" r:id="rId5"/>
    <p:sldId id="263" r:id="rId6"/>
    <p:sldId id="265" r:id="rId7"/>
    <p:sldId id="280" r:id="rId8"/>
    <p:sldId id="281" r:id="rId9"/>
    <p:sldId id="282" r:id="rId10"/>
    <p:sldId id="283" r:id="rId11"/>
    <p:sldId id="284" r:id="rId12"/>
    <p:sldId id="285" r:id="rId13"/>
    <p:sldId id="266" r:id="rId14"/>
    <p:sldId id="286" r:id="rId15"/>
    <p:sldId id="287" r:id="rId16"/>
    <p:sldId id="288" r:id="rId17"/>
    <p:sldId id="268" r:id="rId18"/>
    <p:sldId id="269" r:id="rId19"/>
    <p:sldId id="259" r:id="rId20"/>
    <p:sldId id="264" r:id="rId21"/>
    <p:sldId id="279" r:id="rId22"/>
    <p:sldId id="271" r:id="rId23"/>
    <p:sldId id="289" r:id="rId24"/>
    <p:sldId id="290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4" autoAdjust="0"/>
    <p:restoredTop sz="94609" autoAdjust="0"/>
  </p:normalViewPr>
  <p:slideViewPr>
    <p:cSldViewPr>
      <p:cViewPr>
        <p:scale>
          <a:sx n="70" d="100"/>
          <a:sy n="70" d="100"/>
        </p:scale>
        <p:origin x="-5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225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19BD1-3178-4D93-B22F-0C359C0C338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5CACA-BF86-4F9F-A2AB-21C4F92716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773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5CACA-BF86-4F9F-A2AB-21C4F92716C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D47DCAD-5526-4922-8CDB-7D6788BC09C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FA82D07-8720-4899-9F77-606915A0C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ull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</a:t>
            </a:r>
            <a:r>
              <a:rPr lang="ru-RU" dirty="0">
                <a:solidFill>
                  <a:schemeClr val="tx1"/>
                </a:solidFill>
              </a:rPr>
              <a:t>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На тему: «</a:t>
            </a:r>
            <a:r>
              <a:rPr lang="ru-RU" b="1" dirty="0"/>
              <a:t>Архитектура </a:t>
            </a:r>
            <a:r>
              <a:rPr lang="ru-RU" b="1" dirty="0" smtClean="0"/>
              <a:t>персонального компьютера»</a:t>
            </a:r>
            <a:endParaRPr lang="ru-RU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02-big-amd-radeon-r9-270-sapphire-dual-x-boost-o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18317"/>
            <a:ext cx="4320480" cy="242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7776864" cy="34563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Видеокарта</a:t>
            </a:r>
            <a:r>
              <a:rPr lang="ru-RU" dirty="0" smtClean="0"/>
              <a:t> </a:t>
            </a:r>
            <a:r>
              <a:rPr lang="ru-RU" dirty="0"/>
              <a:t>— устройство, преобразующее графический образ, хранящийся как содержимое памяти компьютера (или самого адаптера), в форму, пригодную для дальнейшего вывода на </a:t>
            </a:r>
            <a:r>
              <a:rPr lang="ru-RU" dirty="0" smtClean="0"/>
              <a:t>экран монитора</a:t>
            </a:r>
            <a:r>
              <a:rPr lang="ru-RU" dirty="0"/>
              <a:t>. Первые мониторы, построенные на электронно-лучевых трубках, работали по телевизионному принципу сканирования экрана электронным лучом, и для отображения требовался видеосигнал, генерируемый видеокартой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163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ей\Desktop\m_power_19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8960"/>
            <a:ext cx="3889350" cy="307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0648"/>
            <a:ext cx="7543800" cy="316612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Компьютерный блок питания </a:t>
            </a:r>
            <a:r>
              <a:rPr lang="ru-RU" dirty="0"/>
              <a:t> — вторичный источник электропитания, предназначенный для снабжения </a:t>
            </a:r>
            <a:r>
              <a:rPr lang="ru-RU" dirty="0" smtClean="0"/>
              <a:t>узлов компьютера</a:t>
            </a:r>
            <a:r>
              <a:rPr lang="ru-RU" dirty="0"/>
              <a:t> электроэнергией постоянного тока, путём преобразования сетевого напряжения до требуемых </a:t>
            </a:r>
            <a:r>
              <a:rPr lang="ru-RU" dirty="0" smtClean="0"/>
              <a:t>значений. В </a:t>
            </a:r>
            <a:r>
              <a:rPr lang="ru-RU" dirty="0"/>
              <a:t>некоторой степени блок питания также выполняет функции стабилизации и защиты от незначительных помех питающего напряжения. </a:t>
            </a:r>
          </a:p>
        </p:txBody>
      </p:sp>
    </p:spTree>
    <p:extLst>
      <p:ext uri="{BB962C8B-B14F-4D97-AF65-F5344CB8AC3E}">
        <p14:creationId xmlns:p14="http://schemas.microsoft.com/office/powerpoint/2010/main" val="821716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ей\Desktop\hd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89040"/>
            <a:ext cx="2855732" cy="234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7543800" cy="37513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</a:rPr>
              <a:t>Жёсткий </a:t>
            </a:r>
            <a:r>
              <a:rPr lang="ru-RU" b="1" dirty="0" smtClean="0">
                <a:solidFill>
                  <a:schemeClr val="tx1"/>
                </a:solidFill>
              </a:rPr>
              <a:t>диск </a:t>
            </a:r>
            <a:r>
              <a:rPr lang="ru-RU" dirty="0" smtClean="0"/>
              <a:t>—</a:t>
            </a:r>
            <a:r>
              <a:rPr lang="ru-RU" dirty="0"/>
              <a:t> запоминающее устройство (устройство хранения информации) произвольного доступа, основанное на принципе магнитной записи. Является основным накопителем данных в большинстве компьютеров</a:t>
            </a:r>
            <a:r>
              <a:rPr lang="ru-RU" dirty="0" smtClean="0"/>
              <a:t>. </a:t>
            </a:r>
            <a:r>
              <a:rPr lang="ru-RU" dirty="0"/>
              <a:t>И</a:t>
            </a:r>
            <a:r>
              <a:rPr lang="ru-RU" dirty="0" smtClean="0"/>
              <a:t>нформация </a:t>
            </a:r>
            <a:r>
              <a:rPr lang="ru-RU" dirty="0"/>
              <a:t>в </a:t>
            </a:r>
            <a:r>
              <a:rPr lang="ru-RU" dirty="0" smtClean="0"/>
              <a:t>ЖД </a:t>
            </a:r>
            <a:r>
              <a:rPr lang="ru-RU" dirty="0"/>
              <a:t>записывается на жёсткие (</a:t>
            </a:r>
            <a:r>
              <a:rPr lang="ru-RU" dirty="0" smtClean="0"/>
              <a:t>алюминиевые или</a:t>
            </a:r>
            <a:r>
              <a:rPr lang="ru-RU" dirty="0"/>
              <a:t> стеклянные) </a:t>
            </a:r>
            <a:r>
              <a:rPr lang="ru-RU" dirty="0" smtClean="0"/>
              <a:t>пластины, </a:t>
            </a:r>
            <a:r>
              <a:rPr lang="ru-RU" dirty="0"/>
              <a:t>покрытые слоем </a:t>
            </a:r>
            <a:r>
              <a:rPr lang="ru-RU" dirty="0" err="1" smtClean="0"/>
              <a:t>ферромагнитного</a:t>
            </a:r>
            <a:r>
              <a:rPr lang="ru-RU" dirty="0"/>
              <a:t> материала, чаще всего двуокиси </a:t>
            </a:r>
            <a:r>
              <a:rPr lang="ru-RU" dirty="0" smtClean="0"/>
              <a:t>хрома. </a:t>
            </a:r>
            <a:r>
              <a:rPr lang="ru-RU" dirty="0"/>
              <a:t>В </a:t>
            </a:r>
            <a:r>
              <a:rPr lang="ru-RU" dirty="0" smtClean="0"/>
              <a:t>ЖД </a:t>
            </a:r>
            <a:r>
              <a:rPr lang="ru-RU" dirty="0"/>
              <a:t>используется одна или несколько пластин на одной оси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159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68952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. </a:t>
            </a:r>
            <a:r>
              <a:rPr lang="ru-RU" sz="3600" b="1" dirty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Устройство материнской платы и виды её </a:t>
            </a:r>
            <a:r>
              <a:rPr lang="ru-RU" sz="3600" b="1" dirty="0" smtClean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разъемов.</a:t>
            </a:r>
            <a:endParaRPr lang="ru-RU" sz="3600" b="1" dirty="0">
              <a:solidFill>
                <a:schemeClr val="tx1"/>
              </a:solidFill>
              <a:latin typeface="Impact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424936" cy="39604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</a:rPr>
              <a:t>На материнской плате размещаются все основные элементы ЭВМ, такие как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/>
              <a:t>Н</a:t>
            </a:r>
            <a:r>
              <a:rPr lang="ru-RU" b="1" dirty="0" smtClean="0"/>
              <a:t>абор </a:t>
            </a:r>
            <a:r>
              <a:rPr lang="ru-RU" b="1" dirty="0"/>
              <a:t>системной логики или чипсет </a:t>
            </a:r>
            <a:r>
              <a:rPr lang="ru-RU" dirty="0"/>
              <a:t>– основной компонент материнской платы, определяющий какой тип процессора, тип ОЗУ, тип системной шины можно использовать</a:t>
            </a:r>
            <a:r>
              <a:rPr lang="ru-RU" dirty="0" smtClean="0"/>
              <a:t>;</a:t>
            </a:r>
          </a:p>
          <a:p>
            <a:pPr algn="just"/>
            <a:r>
              <a:rPr lang="ru-RU" b="1" dirty="0"/>
              <a:t>С</a:t>
            </a:r>
            <a:r>
              <a:rPr lang="ru-RU" b="1" dirty="0" smtClean="0"/>
              <a:t>лот </a:t>
            </a:r>
            <a:r>
              <a:rPr lang="ru-RU" b="1" dirty="0"/>
              <a:t>для установки </a:t>
            </a:r>
            <a:r>
              <a:rPr lang="ru-RU" b="1" dirty="0" smtClean="0"/>
              <a:t>процессора</a:t>
            </a:r>
            <a:r>
              <a:rPr lang="ru-RU" dirty="0"/>
              <a:t> –</a:t>
            </a:r>
            <a:r>
              <a:rPr lang="ru-RU" dirty="0" smtClean="0"/>
              <a:t> определяет</a:t>
            </a:r>
            <a:r>
              <a:rPr lang="ru-RU" dirty="0"/>
              <a:t>, какой именно тип процессоров можно подсоединить к материнской плате. </a:t>
            </a:r>
            <a:r>
              <a:rPr lang="ru-RU" dirty="0" smtClean="0"/>
              <a:t>Могут </a:t>
            </a:r>
            <a:r>
              <a:rPr lang="ru-RU" dirty="0"/>
              <a:t>использоваться различные интерфейсы системной шины </a:t>
            </a:r>
            <a:r>
              <a:rPr lang="ru-RU" dirty="0" smtClean="0"/>
              <a:t>какие </a:t>
            </a:r>
            <a:r>
              <a:rPr lang="ru-RU" dirty="0"/>
              <a:t>то процессоры могут иметь встроенную графическую систему или контроллер памяти, может отличаться количество "ножек" и так далее.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7543800" cy="5695528"/>
          </a:xfrm>
        </p:spPr>
        <p:txBody>
          <a:bodyPr>
            <a:noAutofit/>
          </a:bodyPr>
          <a:lstStyle/>
          <a:p>
            <a:pPr algn="just"/>
            <a:r>
              <a:rPr lang="ru-RU" b="1" dirty="0" smtClean="0"/>
              <a:t>Контроллер ОЗУ</a:t>
            </a:r>
            <a:r>
              <a:rPr lang="ru-RU" dirty="0" smtClean="0"/>
              <a:t>. Раньше контроллер ОЗУ встраивали в чипсет, но сейчас большинство процессоров имеют встроенный контроллер ОЗУ, что позволяет увеличить общую производительность и разгрузить чипсет;</a:t>
            </a:r>
          </a:p>
          <a:p>
            <a:pPr algn="just"/>
            <a:r>
              <a:rPr lang="ru-RU" b="1" dirty="0" smtClean="0"/>
              <a:t>БИОС </a:t>
            </a:r>
            <a:r>
              <a:rPr lang="ru-RU" dirty="0" smtClean="0"/>
              <a:t>– содержит программное обеспечение, осуществляющее тестирование основных компонентов ЭВМ и настройку материнской платы. Часто устанавливают несколько микросхем памяти CMOS для возможности быстрого восстановления работоспособности ЭВМ в экстренном случае, например, неудачной попытки разгона;</a:t>
            </a:r>
          </a:p>
          <a:p>
            <a:pPr algn="just"/>
            <a:r>
              <a:rPr lang="ru-RU" b="1" dirty="0" smtClean="0"/>
              <a:t>Аккумулятор</a:t>
            </a:r>
            <a:r>
              <a:rPr lang="ru-RU" dirty="0" smtClean="0"/>
              <a:t> или </a:t>
            </a:r>
            <a:r>
              <a:rPr lang="ru-RU" b="1" dirty="0" smtClean="0"/>
              <a:t>батарейка</a:t>
            </a:r>
            <a:r>
              <a:rPr lang="ru-RU" dirty="0" smtClean="0"/>
              <a:t>, питающая память CMOS;</a:t>
            </a:r>
          </a:p>
        </p:txBody>
      </p:sp>
    </p:spTree>
    <p:extLst>
      <p:ext uri="{BB962C8B-B14F-4D97-AF65-F5344CB8AC3E}">
        <p14:creationId xmlns:p14="http://schemas.microsoft.com/office/powerpoint/2010/main" val="22056080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568863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600" b="1" dirty="0"/>
              <a:t>С</a:t>
            </a:r>
            <a:r>
              <a:rPr lang="ru-RU" sz="2600" b="1" dirty="0" smtClean="0"/>
              <a:t>редства </a:t>
            </a:r>
            <a:r>
              <a:rPr lang="ru-RU" sz="2600" b="1" dirty="0"/>
              <a:t>мониторинга</a:t>
            </a:r>
            <a:r>
              <a:rPr lang="ru-RU" sz="2600" dirty="0"/>
              <a:t>, измеряющие скорость вращения вентиляторов, температуру основных элементов ЭВМ, питающее напряжение и т.д</a:t>
            </a:r>
            <a:r>
              <a:rPr lang="ru-RU" sz="2600" dirty="0" smtClean="0"/>
              <a:t>.;</a:t>
            </a:r>
          </a:p>
          <a:p>
            <a:pPr algn="just"/>
            <a:r>
              <a:rPr lang="ru-RU" sz="2600" b="1" dirty="0"/>
              <a:t>З</a:t>
            </a:r>
            <a:r>
              <a:rPr lang="ru-RU" sz="2600" b="1" dirty="0" smtClean="0"/>
              <a:t>вуковая </a:t>
            </a:r>
            <a:r>
              <a:rPr lang="ru-RU" sz="2600" b="1" dirty="0"/>
              <a:t>карта.</a:t>
            </a:r>
            <a:r>
              <a:rPr lang="ru-RU" sz="2600" dirty="0"/>
              <a:t> Практически все материнские платы содержат встроенные звуковые карты, позволяющие получить приличное качество звука. При необходимости можно установить дополнительную дискретную звуковую карту, обеспечивающую лучшее звучание, но в большинстве случаев это не требуется;</a:t>
            </a:r>
            <a:endParaRPr lang="ru-RU" sz="2600" dirty="0" smtClean="0"/>
          </a:p>
          <a:p>
            <a:pPr algn="just"/>
            <a:r>
              <a:rPr lang="ru-RU" sz="2600" b="1" dirty="0"/>
              <a:t>Ш</a:t>
            </a:r>
            <a:r>
              <a:rPr lang="ru-RU" sz="2600" b="1" dirty="0" smtClean="0"/>
              <a:t>ины</a:t>
            </a:r>
            <a:r>
              <a:rPr lang="ru-RU" sz="2600" dirty="0" smtClean="0"/>
              <a:t> </a:t>
            </a:r>
            <a:r>
              <a:rPr lang="ru-RU" sz="2600" dirty="0"/>
              <a:t>– проводники для обмена сигналами между компонентами ЭВМ</a:t>
            </a:r>
            <a:r>
              <a:rPr lang="ru-RU" sz="2600" dirty="0" smtClean="0"/>
              <a:t>.</a:t>
            </a:r>
          </a:p>
          <a:p>
            <a:pPr algn="just"/>
            <a:r>
              <a:rPr lang="ru-RU" sz="2600" b="1" dirty="0"/>
              <a:t>Разъемы для установки плат расширения: </a:t>
            </a:r>
            <a:r>
              <a:rPr lang="ru-RU" sz="2600" dirty="0"/>
              <a:t>видеокарт, звуковой карты и т.д.;</a:t>
            </a:r>
          </a:p>
          <a:p>
            <a:pPr algn="just"/>
            <a:r>
              <a:rPr lang="ru-RU" sz="2600" b="1" dirty="0"/>
              <a:t>Регуляторы напряжения</a:t>
            </a:r>
            <a:r>
              <a:rPr lang="ru-RU" sz="2600" dirty="0"/>
              <a:t>, преобразующие исходное напряжение в требуемое для питания компонентов установленных на материнской плате;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042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ей\Desktop\CXYTji1L0Q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3923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496944" cy="576064"/>
          </a:xfrm>
        </p:spPr>
        <p:txBody>
          <a:bodyPr>
            <a:noAutofit/>
          </a:bodyPr>
          <a:lstStyle/>
          <a:p>
            <a:pPr lvl="0"/>
            <a:r>
              <a:rPr lang="ru-RU" sz="3600" b="1" dirty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3</a:t>
            </a:r>
            <a:r>
              <a:rPr lang="ru-RU" sz="3600" b="1" dirty="0" smtClean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. </a:t>
            </a:r>
            <a:r>
              <a:rPr lang="ru-RU" sz="3600" b="1" dirty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Виды памяти </a:t>
            </a:r>
            <a:r>
              <a:rPr lang="ru-RU" sz="3600" b="1" dirty="0" smtClean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ПК.</a:t>
            </a:r>
            <a:endParaRPr lang="ru-RU" sz="3600" b="1" dirty="0">
              <a:solidFill>
                <a:schemeClr val="tx1"/>
              </a:solidFill>
              <a:latin typeface="Impact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80728"/>
            <a:ext cx="7543800" cy="49685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 smtClean="0"/>
              <a:t>Компьютерная память</a:t>
            </a:r>
            <a:r>
              <a:rPr lang="ru-RU" dirty="0"/>
              <a:t> — </a:t>
            </a:r>
            <a:r>
              <a:rPr lang="ru-RU" dirty="0" smtClean="0"/>
              <a:t>часть вычислительной </a:t>
            </a:r>
            <a:r>
              <a:rPr lang="ru-RU" dirty="0"/>
              <a:t>машины, физическое устройство или среда для хранения данных, используемая в вычислениях, в течение определённого времени. Память, как и центральный процессор, является неизменной частью компьютера с 1940-х. Память в вычислительных устройствах имеет иерархическую структуру и обычно предполагает использование нескольких запоминающих устройств, имеющих различные характеристики</a:t>
            </a:r>
            <a:r>
              <a:rPr lang="ru-RU" dirty="0" smtClean="0"/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>Наиболее известные запоминающие устройства, используемые в персональных компьютерах: модули оперативной памяти (ОЗУ), жёсткие </a:t>
            </a:r>
            <a:r>
              <a:rPr lang="ru-RU" dirty="0" smtClean="0"/>
              <a:t>диски, </a:t>
            </a:r>
            <a:r>
              <a:rPr lang="en-US" dirty="0" smtClean="0"/>
              <a:t>SSD </a:t>
            </a:r>
            <a:r>
              <a:rPr lang="ru-RU" dirty="0" smtClean="0"/>
              <a:t>диски ,</a:t>
            </a:r>
            <a:r>
              <a:rPr lang="ru-RU" dirty="0"/>
              <a:t> </a:t>
            </a:r>
            <a:r>
              <a:rPr lang="ru-RU" dirty="0" smtClean="0"/>
              <a:t>CD- </a:t>
            </a:r>
            <a:r>
              <a:rPr lang="ru-RU" dirty="0"/>
              <a:t>или DVD-диски, а также устройства </a:t>
            </a:r>
            <a:r>
              <a:rPr lang="ru-RU" dirty="0" err="1"/>
              <a:t>флеш</a:t>
            </a:r>
            <a:r>
              <a:rPr lang="ru-RU" dirty="0"/>
              <a:t>-памяти.</a:t>
            </a:r>
            <a:endParaRPr lang="ru-RU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Алексей\Desktop\operativnaja-pamjat'-komp'jutera-(ram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456" y="4293095"/>
            <a:ext cx="2206089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Алексей\Desktop\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493" y="1020278"/>
            <a:ext cx="2198051" cy="118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04664"/>
            <a:ext cx="6723877" cy="57092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 smtClean="0"/>
              <a:t>По </a:t>
            </a:r>
            <a:r>
              <a:rPr lang="ru-RU" b="1" dirty="0" err="1" smtClean="0"/>
              <a:t>энергозависимости</a:t>
            </a:r>
            <a:r>
              <a:rPr lang="ru-RU" b="1" dirty="0" smtClean="0"/>
              <a:t> запоминающие устройства делятся на: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Энергонезависимые</a:t>
            </a:r>
            <a:r>
              <a:rPr lang="ru-RU" dirty="0" smtClean="0"/>
              <a:t> - </a:t>
            </a:r>
            <a:r>
              <a:rPr lang="ru-RU" dirty="0"/>
              <a:t>записи в которых не стираются при снятии </a:t>
            </a:r>
            <a:r>
              <a:rPr lang="ru-RU" dirty="0" smtClean="0"/>
              <a:t>электропитания (например: </a:t>
            </a:r>
            <a:r>
              <a:rPr lang="en-US" dirty="0" smtClean="0"/>
              <a:t>SSD – </a:t>
            </a:r>
            <a:r>
              <a:rPr lang="ru-RU" dirty="0" smtClean="0"/>
              <a:t>диск, жёсткий диск);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Энергозависимые</a:t>
            </a:r>
            <a:r>
              <a:rPr lang="ru-RU" dirty="0" smtClean="0"/>
              <a:t> -</a:t>
            </a:r>
            <a:r>
              <a:rPr lang="ru-RU" dirty="0"/>
              <a:t> записи в которых стираются при снятии электропитания</a:t>
            </a:r>
            <a:r>
              <a:rPr lang="ru-RU" dirty="0" smtClean="0"/>
              <a:t>;</a:t>
            </a:r>
          </a:p>
          <a:p>
            <a:pPr lvl="1" algn="just"/>
            <a:r>
              <a:rPr lang="ru-RU" sz="2400" b="1" dirty="0" smtClean="0"/>
              <a:t>Статические</a:t>
            </a:r>
            <a:r>
              <a:rPr lang="ru-RU" sz="2400" dirty="0" smtClean="0"/>
              <a:t> - </a:t>
            </a:r>
            <a:r>
              <a:rPr lang="ru-RU" sz="2400" dirty="0"/>
              <a:t>которым для хранения информации достаточно сохранения питающего </a:t>
            </a:r>
            <a:r>
              <a:rPr lang="ru-RU" sz="2400" dirty="0" smtClean="0"/>
              <a:t>напряжения (например: </a:t>
            </a:r>
            <a:r>
              <a:rPr lang="ru-RU" sz="2400" dirty="0"/>
              <a:t>перфокарты</a:t>
            </a:r>
            <a:r>
              <a:rPr lang="ru-RU" sz="2400" dirty="0" smtClean="0"/>
              <a:t>);</a:t>
            </a:r>
          </a:p>
          <a:p>
            <a:pPr lvl="1" algn="just"/>
            <a:r>
              <a:rPr lang="ru-RU" sz="2400" b="1" dirty="0" smtClean="0"/>
              <a:t>Динамические</a:t>
            </a:r>
            <a:r>
              <a:rPr lang="ru-RU" sz="2400" dirty="0" smtClean="0"/>
              <a:t> - в </a:t>
            </a:r>
            <a:r>
              <a:rPr lang="ru-RU" sz="2400" dirty="0"/>
              <a:t>которых </a:t>
            </a:r>
            <a:r>
              <a:rPr lang="ru-RU" sz="2400" dirty="0" smtClean="0"/>
              <a:t>кроме </a:t>
            </a:r>
            <a:r>
              <a:rPr lang="ru-RU" sz="2400" dirty="0"/>
              <a:t>подачи электропитания, необходимо производить её периодическое восстановление </a:t>
            </a:r>
            <a:r>
              <a:rPr lang="ru-RU" sz="2400" dirty="0" smtClean="0"/>
              <a:t>(например: </a:t>
            </a:r>
            <a:r>
              <a:rPr lang="ru-RU" sz="2400" dirty="0"/>
              <a:t>ОЗУ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pic>
        <p:nvPicPr>
          <p:cNvPr id="6147" name="Picture 3" descr="C:\Users\Алексей\Desktop\-e1360251145729-490x2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381" y="2852936"/>
            <a:ext cx="229116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352928" cy="150304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4</a:t>
            </a:r>
            <a:r>
              <a:rPr lang="ru-RU" sz="3600" b="1" dirty="0" smtClean="0">
                <a:solidFill>
                  <a:schemeClr val="tx1"/>
                </a:solidFill>
              </a:rPr>
              <a:t>. Устройства </a:t>
            </a:r>
            <a:r>
              <a:rPr lang="ru-RU" sz="3600" b="1" dirty="0">
                <a:solidFill>
                  <a:schemeClr val="tx1"/>
                </a:solidFill>
              </a:rPr>
              <a:t>ввода/вывода </a:t>
            </a:r>
            <a:r>
              <a:rPr lang="ru-RU" sz="3600" b="1" dirty="0" smtClean="0">
                <a:solidFill>
                  <a:schemeClr val="tx1"/>
                </a:solidFill>
              </a:rPr>
              <a:t>информации.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19256" cy="4773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/>
              <a:t>Устройства ввода</a:t>
            </a:r>
            <a:r>
              <a:rPr lang="ru-RU" sz="2800" dirty="0"/>
              <a:t> — </a:t>
            </a:r>
            <a:r>
              <a:rPr lang="ru-RU" sz="2800" dirty="0">
                <a:solidFill>
                  <a:schemeClr val="tx1"/>
                </a:solidFill>
              </a:rPr>
              <a:t>периферийное оборудование для занесения (ввода) данных или сигналов в компьютер либо в другое электронное устройство во время его работы. 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/>
              <a:t>Устройства вывода</a:t>
            </a:r>
            <a:r>
              <a:rPr lang="ru-RU" sz="2800" i="1" dirty="0" smtClean="0"/>
              <a:t> </a:t>
            </a:r>
            <a:r>
              <a:rPr lang="ru-RU" sz="2800" dirty="0" smtClean="0"/>
              <a:t>—</a:t>
            </a:r>
            <a:r>
              <a:rPr lang="ru-RU" sz="2800" dirty="0"/>
              <a:t> периферийные устройства, преобразующие результаты обработки цифровых машинных кодов в форму, удобную для восприятия человеком или пригодную для воздействия на исполнительные органы объекта управления.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5486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Цели изучения темы: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383704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Знакомство с архитектурой современного персонального компьютера</a:t>
            </a:r>
            <a:r>
              <a:rPr lang="en-US" sz="2800" dirty="0" smtClean="0"/>
              <a:t> </a:t>
            </a:r>
            <a:r>
              <a:rPr lang="ru-RU" sz="2800" dirty="0" smtClean="0"/>
              <a:t>и его устройствами</a:t>
            </a:r>
            <a:r>
              <a:rPr lang="en-US" sz="2800" dirty="0" smtClean="0"/>
              <a:t>;</a:t>
            </a:r>
            <a:endParaRPr lang="ru-RU" sz="2800" dirty="0" smtClean="0"/>
          </a:p>
          <a:p>
            <a:pPr algn="just"/>
            <a:r>
              <a:rPr lang="ru-RU" sz="2800" dirty="0" smtClean="0"/>
              <a:t>Знакомство с устройствами ввода/вывода;</a:t>
            </a:r>
          </a:p>
          <a:p>
            <a:pPr algn="just"/>
            <a:r>
              <a:rPr lang="ru-RU" sz="2800" dirty="0" smtClean="0"/>
              <a:t>Знакомство с понятием «драйвер».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лексей\Desktop\220px-Xbox360-controll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459870"/>
            <a:ext cx="2016224" cy="169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лексей\Desktop\220px-Keyboard_de_kyr_R7309238_w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19" y="4968220"/>
            <a:ext cx="1967025" cy="106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лексей\Desktop\sear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516" y="908720"/>
            <a:ext cx="1956394" cy="195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лексей\Desktop\kakuy-komputernyu-mush-vybrat-bi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19" y="2539591"/>
            <a:ext cx="1757386" cy="92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5600268" cy="568863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b="1" dirty="0"/>
              <a:t>Разновидности устройств </a:t>
            </a:r>
            <a:r>
              <a:rPr lang="ru-RU" sz="3400" b="1" dirty="0" smtClean="0"/>
              <a:t>ввода: </a:t>
            </a:r>
            <a:endParaRPr lang="ru-RU" sz="3400" b="1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 smtClean="0">
                <a:solidFill>
                  <a:schemeClr val="tx1"/>
                </a:solidFill>
              </a:rPr>
              <a:t>Устройства ввода графической информации (например: сканер, плата </a:t>
            </a:r>
            <a:r>
              <a:rPr lang="ru-RU" sz="3400" dirty="0" err="1" smtClean="0">
                <a:solidFill>
                  <a:schemeClr val="tx1"/>
                </a:solidFill>
              </a:rPr>
              <a:t>видеозахвата</a:t>
            </a:r>
            <a:r>
              <a:rPr lang="ru-RU" sz="3400" dirty="0" smtClean="0">
                <a:solidFill>
                  <a:schemeClr val="tx1"/>
                </a:solidFill>
              </a:rPr>
              <a:t>, видео/веб-камера, цифровой фотоаппарат);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 smtClean="0">
                <a:solidFill>
                  <a:schemeClr val="tx1"/>
                </a:solidFill>
              </a:rPr>
              <a:t>Устройства </a:t>
            </a:r>
            <a:r>
              <a:rPr lang="ru-RU" sz="3400" dirty="0">
                <a:solidFill>
                  <a:schemeClr val="tx1"/>
                </a:solidFill>
              </a:rPr>
              <a:t>ввода звуковой </a:t>
            </a:r>
            <a:r>
              <a:rPr lang="ru-RU" sz="3400" dirty="0" smtClean="0">
                <a:solidFill>
                  <a:schemeClr val="tx1"/>
                </a:solidFill>
              </a:rPr>
              <a:t>информации (например: микрофон, цифровой диктофон);</a:t>
            </a:r>
            <a:endParaRPr lang="ru-RU" sz="3400" dirty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>
                <a:solidFill>
                  <a:schemeClr val="tx1"/>
                </a:solidFill>
              </a:rPr>
              <a:t>Указательные (координатные) </a:t>
            </a:r>
            <a:r>
              <a:rPr lang="ru-RU" sz="3400" dirty="0" smtClean="0">
                <a:solidFill>
                  <a:schemeClr val="tx1"/>
                </a:solidFill>
              </a:rPr>
              <a:t>устройства (например: мышь, </a:t>
            </a:r>
            <a:r>
              <a:rPr lang="ru-RU" sz="3400" dirty="0" err="1" smtClean="0">
                <a:solidFill>
                  <a:schemeClr val="tx1"/>
                </a:solidFill>
              </a:rPr>
              <a:t>тачпад</a:t>
            </a:r>
            <a:r>
              <a:rPr lang="ru-RU" sz="3400" dirty="0" smtClean="0">
                <a:solidFill>
                  <a:schemeClr val="tx1"/>
                </a:solidFill>
              </a:rPr>
              <a:t>, </a:t>
            </a:r>
            <a:r>
              <a:rPr lang="ru-RU" sz="3400" dirty="0" err="1" smtClean="0">
                <a:solidFill>
                  <a:schemeClr val="tx1"/>
                </a:solidFill>
              </a:rPr>
              <a:t>тачскрин</a:t>
            </a:r>
            <a:r>
              <a:rPr lang="ru-RU" sz="3400" dirty="0" smtClean="0">
                <a:solidFill>
                  <a:schemeClr val="tx1"/>
                </a:solidFill>
              </a:rPr>
              <a:t>);</a:t>
            </a:r>
            <a:endParaRPr lang="ru-RU" sz="3400" dirty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>
                <a:solidFill>
                  <a:schemeClr val="tx1"/>
                </a:solidFill>
              </a:rPr>
              <a:t>Игровые устройства </a:t>
            </a:r>
            <a:r>
              <a:rPr lang="ru-RU" sz="3400" dirty="0" smtClean="0">
                <a:solidFill>
                  <a:schemeClr val="tx1"/>
                </a:solidFill>
              </a:rPr>
              <a:t>ввода (</a:t>
            </a:r>
            <a:r>
              <a:rPr lang="ru-RU" sz="3400" dirty="0">
                <a:solidFill>
                  <a:schemeClr val="tx1"/>
                </a:solidFill>
              </a:rPr>
              <a:t>например: </a:t>
            </a:r>
            <a:r>
              <a:rPr lang="ru-RU" sz="3400" dirty="0" smtClean="0">
                <a:solidFill>
                  <a:schemeClr val="tx1"/>
                </a:solidFill>
              </a:rPr>
              <a:t>джойстик, </a:t>
            </a:r>
            <a:r>
              <a:rPr lang="ru-RU" sz="3400" dirty="0" err="1" smtClean="0">
                <a:solidFill>
                  <a:schemeClr val="tx1"/>
                </a:solidFill>
              </a:rPr>
              <a:t>геймпад</a:t>
            </a:r>
            <a:r>
              <a:rPr lang="ru-RU" sz="3400" dirty="0" smtClean="0">
                <a:solidFill>
                  <a:schemeClr val="tx1"/>
                </a:solidFill>
              </a:rPr>
              <a:t>, руль, педали);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 smtClean="0">
                <a:solidFill>
                  <a:schemeClr val="tx1"/>
                </a:solidFill>
              </a:rPr>
              <a:t>Устройства </a:t>
            </a:r>
            <a:r>
              <a:rPr lang="ru-RU" sz="3400" dirty="0">
                <a:solidFill>
                  <a:schemeClr val="tx1"/>
                </a:solidFill>
              </a:rPr>
              <a:t>ввода текстовых символов и последовательностей </a:t>
            </a:r>
            <a:r>
              <a:rPr lang="ru-RU" sz="3400" dirty="0" smtClean="0">
                <a:solidFill>
                  <a:schemeClr val="tx1"/>
                </a:solidFill>
              </a:rPr>
              <a:t>команд (например: клавиатура).</a:t>
            </a:r>
            <a:endParaRPr lang="ru-RU" sz="2800" dirty="0"/>
          </a:p>
          <a:p>
            <a:pPr marL="0" indent="0">
              <a:buNone/>
            </a:pPr>
            <a:endParaRPr lang="ru-RU" sz="2800" b="1" dirty="0"/>
          </a:p>
        </p:txBody>
      </p:sp>
      <p:pic>
        <p:nvPicPr>
          <p:cNvPr id="1030" name="Picture 6" descr="C:\Users\Алексей\Desktop\searc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788" y="476672"/>
            <a:ext cx="1332709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лексей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4457748"/>
            <a:ext cx="3024336" cy="165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ексей\Desktop\sear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80928"/>
            <a:ext cx="2638664" cy="170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17866" y="404664"/>
            <a:ext cx="53113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100" b="1" dirty="0"/>
              <a:t>Разновидности устройств </a:t>
            </a:r>
            <a:r>
              <a:rPr lang="ru-RU" sz="3100" b="1" dirty="0" smtClean="0"/>
              <a:t>вывода: </a:t>
            </a:r>
            <a:endParaRPr lang="ru-RU" sz="3100" b="1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Устройства для вывода визуальной </a:t>
            </a:r>
            <a:r>
              <a:rPr lang="ru-RU" dirty="0" smtClean="0"/>
              <a:t>информации (например: монитор, принтер, проектор);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Устройства </a:t>
            </a:r>
            <a:r>
              <a:rPr lang="ru-RU" dirty="0"/>
              <a:t>для вывода звуковой </a:t>
            </a:r>
            <a:r>
              <a:rPr lang="ru-RU" dirty="0" smtClean="0"/>
              <a:t>информации (например</a:t>
            </a:r>
            <a:r>
              <a:rPr lang="ru-RU" dirty="0"/>
              <a:t>: </a:t>
            </a:r>
            <a:r>
              <a:rPr lang="ru-RU" dirty="0" smtClean="0"/>
              <a:t>встроенный динамик, колонки, наушники);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Устройства </a:t>
            </a:r>
            <a:r>
              <a:rPr lang="ru-RU" dirty="0"/>
              <a:t>для вывода прочей </a:t>
            </a:r>
            <a:r>
              <a:rPr lang="ru-RU" dirty="0" smtClean="0"/>
              <a:t>информации (например: </a:t>
            </a:r>
            <a:r>
              <a:rPr lang="ru-RU" dirty="0"/>
              <a:t>и</a:t>
            </a:r>
            <a:r>
              <a:rPr lang="ru-RU" dirty="0" smtClean="0"/>
              <a:t>гровой джойстик с вибрационной отдачей).</a:t>
            </a:r>
          </a:p>
        </p:txBody>
      </p:sp>
      <p:pic>
        <p:nvPicPr>
          <p:cNvPr id="2050" name="Picture 2" descr="C:\Users\Алексей\Desktop\sear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879" y="570129"/>
            <a:ext cx="3154545" cy="237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787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568952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5. </a:t>
            </a:r>
            <a:r>
              <a:rPr lang="ru-RU" sz="3600" b="1" dirty="0">
                <a:latin typeface="Impact" pitchFamily="34" charset="0"/>
                <a:cs typeface="Times New Roman" pitchFamily="18" charset="0"/>
              </a:rPr>
              <a:t>Драйвера</a:t>
            </a:r>
            <a:r>
              <a:rPr lang="ru-RU" sz="3600" b="1" dirty="0" smtClean="0">
                <a:solidFill>
                  <a:schemeClr val="tx1"/>
                </a:solidFill>
                <a:latin typeface="Impact" pitchFamily="34" charset="0"/>
                <a:cs typeface="Times New Roman" pitchFamily="18" charset="0"/>
              </a:rPr>
              <a:t>.</a:t>
            </a:r>
            <a:endParaRPr lang="ru-RU" sz="3600" b="1" dirty="0">
              <a:solidFill>
                <a:schemeClr val="tx1"/>
              </a:solidFill>
              <a:latin typeface="Impact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506117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600" b="1" dirty="0" smtClean="0"/>
              <a:t>Драйвер</a:t>
            </a:r>
            <a:r>
              <a:rPr lang="ru-RU" sz="2600" dirty="0"/>
              <a:t> </a:t>
            </a:r>
            <a:r>
              <a:rPr lang="ru-RU" sz="2600" dirty="0" smtClean="0"/>
              <a:t>—</a:t>
            </a:r>
            <a:r>
              <a:rPr lang="ru-RU" sz="2600" dirty="0"/>
              <a:t> компьютерное программное обеспечение, с помощью которого другое программное обеспечение (операционная система) получает доступ к аппаратному </a:t>
            </a:r>
            <a:r>
              <a:rPr lang="ru-RU" sz="2600" dirty="0" smtClean="0"/>
              <a:t>обеспечению некоторого </a:t>
            </a:r>
            <a:r>
              <a:rPr lang="ru-RU" sz="2600" dirty="0"/>
              <a:t>устройства. Обычно с операционными системами поставляются драйверы для </a:t>
            </a:r>
            <a:r>
              <a:rPr lang="ru-RU" sz="2600" dirty="0" smtClean="0"/>
              <a:t>ключевых компонентов аппаратного </a:t>
            </a:r>
            <a:r>
              <a:rPr lang="ru-RU" sz="2600" dirty="0"/>
              <a:t>обеспечения, без которых система не сможет работать. Однако для некоторых устройств (таких, как видеокарта или принтер) могут потребоваться специальные драйверы, обычно предоставляемые производителем устройства</a:t>
            </a:r>
            <a:r>
              <a:rPr lang="ru-RU" sz="2600" dirty="0" smtClean="0"/>
              <a:t>. </a:t>
            </a:r>
            <a:r>
              <a:rPr lang="ru-RU" sz="2600" dirty="0"/>
              <a:t>Операционная система управляет некоторым «виртуальным устройством», которое понимает стандартный набор команд. Драйвер переводит эти команды в команды, которые понимает непосредственно устройство.</a:t>
            </a:r>
            <a:endParaRPr lang="ru-RU" sz="2600" dirty="0" smtClean="0"/>
          </a:p>
          <a:p>
            <a:pPr algn="just"/>
            <a:endParaRPr lang="ru-RU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7632848" cy="56166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/>
              <a:t>Драйвер состоит из </a:t>
            </a:r>
            <a:r>
              <a:rPr lang="ru-RU" sz="2800" b="1" dirty="0" smtClean="0"/>
              <a:t>7 </a:t>
            </a:r>
            <a:r>
              <a:rPr lang="ru-RU" sz="2800" b="1" dirty="0"/>
              <a:t>функций, которые обрабатывают определенные события операционной </a:t>
            </a:r>
            <a:r>
              <a:rPr lang="ru-RU" sz="2800" b="1" dirty="0" smtClean="0"/>
              <a:t>системы: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/>
              <a:t>Загрузка </a:t>
            </a:r>
            <a:r>
              <a:rPr lang="ru-RU" sz="2800" dirty="0" smtClean="0"/>
              <a:t>драйвера - тут </a:t>
            </a:r>
            <a:r>
              <a:rPr lang="ru-RU" sz="2800" dirty="0"/>
              <a:t>драйвер регистрируется в системе, производит первичную инициализацию и т. п</a:t>
            </a:r>
            <a:r>
              <a:rPr lang="ru-RU" sz="2800" dirty="0" smtClean="0"/>
              <a:t>.;</a:t>
            </a:r>
            <a:endParaRPr lang="ru-RU" sz="2800" dirty="0"/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/>
              <a:t>Выгрузка драйвера - драйвер </a:t>
            </a:r>
            <a:r>
              <a:rPr lang="ru-RU" sz="2800" dirty="0"/>
              <a:t>освобождает захваченные </a:t>
            </a:r>
            <a:r>
              <a:rPr lang="ru-RU" sz="2800" dirty="0" smtClean="0"/>
              <a:t>ресурсы: </a:t>
            </a:r>
            <a:r>
              <a:rPr lang="ru-RU" sz="2800" dirty="0"/>
              <a:t>память, файлы, устройства и т. п</a:t>
            </a:r>
            <a:r>
              <a:rPr lang="ru-RU" sz="2800" dirty="0" smtClean="0"/>
              <a:t>.;</a:t>
            </a:r>
            <a:endParaRPr lang="ru-RU" sz="2800" dirty="0"/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/>
              <a:t>Открытие </a:t>
            </a:r>
            <a:r>
              <a:rPr lang="ru-RU" sz="2800" dirty="0" smtClean="0"/>
              <a:t>драйвера - начало </a:t>
            </a:r>
            <a:r>
              <a:rPr lang="ru-RU" sz="2800" dirty="0"/>
              <a:t>основной работы.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3208759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87416"/>
          </a:xfrm>
        </p:spPr>
        <p:txBody>
          <a:bodyPr>
            <a:normAutofit fontScale="85000" lnSpcReduction="20000"/>
          </a:bodyPr>
          <a:lstStyle/>
          <a:p>
            <a:pPr marL="457200" indent="-457200" algn="just">
              <a:buFont typeface="+mj-lt"/>
              <a:buAutoNum type="arabicPeriod" startAt="4"/>
            </a:pPr>
            <a:r>
              <a:rPr lang="ru-RU" sz="3100" dirty="0"/>
              <a:t>Чтение - программа читает данные поступающие из/в устройство, обслуживаемое драйвером;</a:t>
            </a:r>
          </a:p>
          <a:p>
            <a:pPr marL="457200" indent="-457200" algn="just">
              <a:buFont typeface="+mj-lt"/>
              <a:buAutoNum type="arabicPeriod" startAt="4"/>
            </a:pPr>
            <a:r>
              <a:rPr lang="ru-RU" sz="3100" dirty="0"/>
              <a:t>Запись - программа записывает данные поступающие из/в устройство, обслуживаемое драйвером.</a:t>
            </a:r>
          </a:p>
          <a:p>
            <a:pPr marL="457200" indent="-457200" algn="just">
              <a:buFont typeface="+mj-lt"/>
              <a:buAutoNum type="arabicPeriod" startAt="4"/>
            </a:pPr>
            <a:r>
              <a:rPr lang="ru-RU" sz="3100" dirty="0"/>
              <a:t>Закрытие - операция, обратная открытию, освобождает занятые при открытии ресурсы и уничтожает дескриптор файла.</a:t>
            </a:r>
          </a:p>
          <a:p>
            <a:pPr marL="457200" indent="-457200" algn="just">
              <a:buFont typeface="+mj-lt"/>
              <a:buAutoNum type="arabicPeriod" startAt="4"/>
            </a:pPr>
            <a:r>
              <a:rPr lang="ru-RU" sz="3100" dirty="0"/>
              <a:t>Управление вводом-выводом. С его помощью программа может послать специальную команду, которую поддерживает данное устройство.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686676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67818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556792"/>
            <a:ext cx="7543800" cy="3886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b="1" dirty="0" smtClean="0"/>
              <a:t>Доклады: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История развития </a:t>
            </a:r>
            <a:r>
              <a:rPr lang="ru-RU" sz="3200" dirty="0" smtClean="0"/>
              <a:t>ЭВМ;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Архитектура Фон </a:t>
            </a:r>
            <a:r>
              <a:rPr lang="ru-RU" sz="3200" dirty="0" smtClean="0"/>
              <a:t>Неймана;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SSD и </a:t>
            </a:r>
            <a:r>
              <a:rPr lang="ru-RU" sz="3200" dirty="0" smtClean="0"/>
              <a:t>HDD;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Мониторы ЭЛТ, ЖК и </a:t>
            </a:r>
            <a:r>
              <a:rPr lang="ru-RU" sz="3200" dirty="0" smtClean="0"/>
              <a:t>плазменные;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/>
              <a:t>Как собрать ПК и подобрать оптимальные комплектующие под различные задачи.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65820"/>
            <a:ext cx="8496944" cy="4874439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информатика? 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Зачем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людям изучать информатику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algn="just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персональный компьютер?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332656"/>
            <a:ext cx="7467600" cy="83316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9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Вспомним:</a:t>
            </a:r>
            <a:endParaRPr kumimoji="0" lang="ru-RU" sz="49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7920880" cy="5349208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Устройства системного блока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Устройство материнской платы и виды её разъемов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Виды памяти персонального компьютера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/>
              <a:t> </a:t>
            </a:r>
            <a:endParaRPr lang="ru-RU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Устройства </a:t>
            </a:r>
            <a:r>
              <a:rPr lang="ru-RU" sz="2800" dirty="0"/>
              <a:t>ввода/вывода информации персонального компьютера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Драйвера.</a:t>
            </a:r>
          </a:p>
          <a:p>
            <a:pPr algn="just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32657"/>
            <a:ext cx="8003232" cy="85187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План:</a:t>
            </a:r>
            <a:endParaRPr kumimoji="0" lang="ru-RU" sz="48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ей\Desktop\p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97004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56207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1</a:t>
            </a:r>
            <a:r>
              <a:rPr lang="ru-RU" sz="3600" b="1" dirty="0" smtClean="0">
                <a:solidFill>
                  <a:schemeClr val="tx1"/>
                </a:solidFill>
              </a:rPr>
              <a:t>. Устройства системного блока.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06845"/>
            <a:ext cx="8219256" cy="165618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Системный </a:t>
            </a:r>
            <a:r>
              <a:rPr lang="ru-RU" sz="2800" b="1" dirty="0"/>
              <a:t>блок</a:t>
            </a:r>
            <a:r>
              <a:rPr lang="ru-RU" sz="2800" dirty="0"/>
              <a:t> </a:t>
            </a:r>
            <a:r>
              <a:rPr lang="ru-RU" sz="2800" dirty="0" smtClean="0"/>
              <a:t>— функционально </a:t>
            </a:r>
            <a:r>
              <a:rPr lang="ru-RU" sz="2800" dirty="0"/>
              <a:t>представляет собой основу для создания и дальнейшего расширения вычислительной системы</a:t>
            </a:r>
            <a:r>
              <a:rPr lang="ru-RU" sz="2800" dirty="0" smtClean="0"/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7920880" cy="50611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>
                <a:solidFill>
                  <a:schemeClr val="tx1"/>
                </a:solidFill>
              </a:rPr>
              <a:t>Основные составные части </a:t>
            </a:r>
            <a:r>
              <a:rPr lang="ru-RU" sz="3600" b="1" dirty="0" smtClean="0">
                <a:solidFill>
                  <a:schemeClr val="tx1"/>
                </a:solidFill>
              </a:rPr>
              <a:t>системного блока: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Материнская плата;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Центральный процессор;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Оперативная память;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Видеокарта;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Блок питания;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Жёсткий диск.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front-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356990"/>
            <a:ext cx="3312369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100" y="476672"/>
            <a:ext cx="7543800" cy="346328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</a:rPr>
              <a:t>Материнская плата </a:t>
            </a:r>
            <a:r>
              <a:rPr lang="ru-RU" sz="2800" dirty="0"/>
              <a:t> — сложная многослойная печатная плата, являющаяся основой построения вычислительной системы </a:t>
            </a:r>
            <a:r>
              <a:rPr lang="ru-RU" sz="2800" dirty="0" smtClean="0"/>
              <a:t>компьютера.</a:t>
            </a:r>
          </a:p>
          <a:p>
            <a:pPr marL="0" indent="0" algn="just">
              <a:buNone/>
            </a:pPr>
            <a:r>
              <a:rPr lang="ru-RU" sz="2800" dirty="0" smtClean="0"/>
              <a:t>В </a:t>
            </a:r>
            <a:r>
              <a:rPr lang="ru-RU" sz="2800" dirty="0"/>
              <a:t>качестве основных (несъёмных) частей материнская плата имеет разъём процессора, </a:t>
            </a:r>
            <a:r>
              <a:rPr lang="ru-RU" sz="2800" dirty="0" smtClean="0"/>
              <a:t>микросхемы,</a:t>
            </a:r>
            <a:r>
              <a:rPr lang="ru-RU" sz="2800" dirty="0"/>
              <a:t> загрузочного ПЗУ, контроллеров шин и интерфейсов ввода-вывода и периферийных устройств. ОЗУ в виде модулей </a:t>
            </a:r>
            <a:r>
              <a:rPr lang="ru-RU" sz="2800" dirty="0" smtClean="0"/>
              <a:t>памяти устанавливаются </a:t>
            </a:r>
            <a:r>
              <a:rPr lang="ru-RU" sz="2800" dirty="0"/>
              <a:t>в специально предназначенные разъёмы; в слоты расширения устанавливаются карты расширения.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419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ей\Desktop\processo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17032"/>
            <a:ext cx="4536504" cy="237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018" y="476672"/>
            <a:ext cx="7543800" cy="36724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Центральный процессор</a:t>
            </a:r>
            <a:r>
              <a:rPr lang="ru-RU" dirty="0"/>
              <a:t> </a:t>
            </a:r>
            <a:r>
              <a:rPr lang="ru-RU" dirty="0" smtClean="0"/>
              <a:t>—</a:t>
            </a:r>
            <a:r>
              <a:rPr lang="ru-RU" dirty="0"/>
              <a:t> электронный </a:t>
            </a:r>
            <a:r>
              <a:rPr lang="ru-RU" dirty="0" smtClean="0"/>
              <a:t>блок либо</a:t>
            </a:r>
            <a:r>
              <a:rPr lang="ru-RU" dirty="0"/>
              <a:t> интегральная схема (микропроцессор), исполняющая машинные инструкции (код программ), главная часть аппаратного обеспечения компьютера или программируемого логического контроллера. Иногда называют </a:t>
            </a:r>
            <a:r>
              <a:rPr lang="ru-RU" b="1" i="1" dirty="0"/>
              <a:t>микропроцессором</a:t>
            </a:r>
            <a:r>
              <a:rPr lang="ru-RU" dirty="0"/>
              <a:t> или просто </a:t>
            </a:r>
            <a:r>
              <a:rPr lang="ru-RU" b="1" i="1" dirty="0" smtClean="0"/>
              <a:t>процессором</a:t>
            </a:r>
            <a:r>
              <a:rPr lang="ru-RU" dirty="0" smtClean="0"/>
              <a:t>. Главными </a:t>
            </a:r>
            <a:r>
              <a:rPr lang="ru-RU" dirty="0"/>
              <a:t>характеристиками </a:t>
            </a:r>
            <a:r>
              <a:rPr lang="ru-RU" dirty="0" smtClean="0"/>
              <a:t>ЦП </a:t>
            </a:r>
            <a:r>
              <a:rPr lang="ru-RU" dirty="0"/>
              <a:t>являются: тактовая частота, производительность, энергопотребление, </a:t>
            </a:r>
            <a:r>
              <a:rPr lang="ru-RU" dirty="0" smtClean="0"/>
              <a:t>количество ядер и количество потоков, объём кэша.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532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7543800" cy="36004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Оперативная память</a:t>
            </a:r>
            <a:r>
              <a:rPr lang="ru-RU" sz="2600" dirty="0"/>
              <a:t>  — энергозависимая часть системы компьютерной памяти, в которой во время работы компьютера хранится выполняемый машинный код (программы), а также входные, выходные и промежуточные данные, обрабатываемые процессором</a:t>
            </a:r>
            <a:r>
              <a:rPr lang="ru-RU" sz="2600" dirty="0" smtClean="0"/>
              <a:t>.</a:t>
            </a:r>
          </a:p>
          <a:p>
            <a:pPr marL="0" indent="0" algn="just">
              <a:buNone/>
            </a:pPr>
            <a:r>
              <a:rPr lang="ru-RU" sz="2600" dirty="0"/>
              <a:t>Обмен данными между процессором и оперативной памятью производится:</a:t>
            </a:r>
          </a:p>
          <a:p>
            <a:pPr algn="just"/>
            <a:r>
              <a:rPr lang="ru-RU" sz="2600" dirty="0"/>
              <a:t>непосредственно;</a:t>
            </a:r>
          </a:p>
          <a:p>
            <a:pPr algn="just"/>
            <a:r>
              <a:rPr lang="ru-RU" sz="2600" dirty="0" smtClean="0"/>
              <a:t>при </a:t>
            </a:r>
            <a:r>
              <a:rPr lang="ru-RU" sz="2600" dirty="0"/>
              <a:t>наличии аппаратного кэша процессора — через кэш.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3075" name="Picture 3" descr="C:\Users\Алексей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5881107" cy="257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0376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808</TotalTime>
  <Words>718</Words>
  <Application>Microsoft Office PowerPoint</Application>
  <PresentationFormat>Экран (4:3)</PresentationFormat>
  <Paragraphs>85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NewsPrint</vt:lpstr>
      <vt:lpstr>Презентация</vt:lpstr>
      <vt:lpstr>Цели изучения темы:</vt:lpstr>
      <vt:lpstr>Презентация PowerPoint</vt:lpstr>
      <vt:lpstr>Презентация PowerPoint</vt:lpstr>
      <vt:lpstr>1. Устройства системного блока.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Устройство материнской платы и виды её разъемов.</vt:lpstr>
      <vt:lpstr>Презентация PowerPoint</vt:lpstr>
      <vt:lpstr>Презентация PowerPoint</vt:lpstr>
      <vt:lpstr>Презентация PowerPoint</vt:lpstr>
      <vt:lpstr>3. Виды памяти ПК.</vt:lpstr>
      <vt:lpstr>Презентация PowerPoint</vt:lpstr>
      <vt:lpstr>4. Устройства ввода/вывода информации.</vt:lpstr>
      <vt:lpstr>Презентация PowerPoint</vt:lpstr>
      <vt:lpstr>Презентация PowerPoint</vt:lpstr>
      <vt:lpstr>5. Драйвера.</vt:lpstr>
      <vt:lpstr>Презентация PowerPoint</vt:lpstr>
      <vt:lpstr>Презентация PowerPoint</vt:lpstr>
      <vt:lpstr>Домашнее задание: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презентации</dc:title>
  <dc:creator>Admin</dc:creator>
  <cp:lastModifiedBy>Павел</cp:lastModifiedBy>
  <cp:revision>101</cp:revision>
  <dcterms:created xsi:type="dcterms:W3CDTF">2014-10-13T13:32:43Z</dcterms:created>
  <dcterms:modified xsi:type="dcterms:W3CDTF">2017-09-22T05:39:21Z</dcterms:modified>
</cp:coreProperties>
</file>