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0" r:id="rId1"/>
  </p:sldMasterIdLst>
  <p:sldIdLst>
    <p:sldId id="256" r:id="rId2"/>
    <p:sldId id="258"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7" r:id="rId30"/>
    <p:sldId id="288" r:id="rId31"/>
    <p:sldId id="290" r:id="rId32"/>
    <p:sldId id="291" r:id="rId33"/>
    <p:sldId id="292" r:id="rId34"/>
    <p:sldId id="293" r:id="rId35"/>
    <p:sldId id="294" r:id="rId36"/>
    <p:sldId id="295" r:id="rId37"/>
    <p:sldId id="296" r:id="rId38"/>
    <p:sldId id="298" r:id="rId39"/>
    <p:sldId id="299" r:id="rId40"/>
    <p:sldId id="300" r:id="rId41"/>
    <p:sldId id="301" r:id="rId42"/>
    <p:sldId id="302" r:id="rId43"/>
    <p:sldId id="303" r:id="rId44"/>
    <p:sldId id="304" r:id="rId45"/>
    <p:sldId id="305" r:id="rId46"/>
    <p:sldId id="306" r:id="rId47"/>
    <p:sldId id="307" r:id="rId48"/>
    <p:sldId id="308" r:id="rId49"/>
    <p:sldId id="309" r:id="rId50"/>
    <p:sldId id="310" r:id="rId51"/>
    <p:sldId id="311" r:id="rId52"/>
    <p:sldId id="312" r:id="rId53"/>
    <p:sldId id="313" r:id="rId54"/>
    <p:sldId id="314" r:id="rId55"/>
    <p:sldId id="315" r:id="rId56"/>
    <p:sldId id="316" r:id="rId5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2" autoAdjust="0"/>
    <p:restoredTop sz="94660"/>
  </p:normalViewPr>
  <p:slideViewPr>
    <p:cSldViewPr snapToGrid="0">
      <p:cViewPr>
        <p:scale>
          <a:sx n="66" d="100"/>
          <a:sy n="66" d="100"/>
        </p:scale>
        <p:origin x="664" y="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D12EDEF-48E0-45E1-9D85-97E470014725}" type="datetimeFigureOut">
              <a:rPr lang="ru-RU" smtClean="0"/>
              <a:t>29.10.2023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619956E-A326-4DB4-AAB0-D93005B18421}" type="slidenum">
              <a:rPr lang="ru-RU" smtClean="0"/>
              <a:t>‹#›</a:t>
            </a:fld>
            <a:endParaRPr lang="ru-RU"/>
          </a:p>
        </p:txBody>
      </p:sp>
    </p:spTree>
    <p:extLst>
      <p:ext uri="{BB962C8B-B14F-4D97-AF65-F5344CB8AC3E}">
        <p14:creationId xmlns:p14="http://schemas.microsoft.com/office/powerpoint/2010/main" val="1385947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D12EDEF-48E0-45E1-9D85-97E470014725}" type="datetimeFigureOut">
              <a:rPr lang="ru-RU" smtClean="0"/>
              <a:t>29.10.2023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619956E-A326-4DB4-AAB0-D93005B18421}" type="slidenum">
              <a:rPr lang="ru-RU" smtClean="0"/>
              <a:t>‹#›</a:t>
            </a:fld>
            <a:endParaRPr lang="ru-RU"/>
          </a:p>
        </p:txBody>
      </p:sp>
    </p:spTree>
    <p:extLst>
      <p:ext uri="{BB962C8B-B14F-4D97-AF65-F5344CB8AC3E}">
        <p14:creationId xmlns:p14="http://schemas.microsoft.com/office/powerpoint/2010/main" val="464811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D12EDEF-48E0-45E1-9D85-97E470014725}" type="datetimeFigureOut">
              <a:rPr lang="ru-RU" smtClean="0"/>
              <a:t>29.10.2023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619956E-A326-4DB4-AAB0-D93005B18421}"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592417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D12EDEF-48E0-45E1-9D85-97E470014725}" type="datetimeFigureOut">
              <a:rPr lang="ru-RU" smtClean="0"/>
              <a:t>29.10.2023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619956E-A326-4DB4-AAB0-D93005B18421}" type="slidenum">
              <a:rPr lang="ru-RU" smtClean="0"/>
              <a:t>‹#›</a:t>
            </a:fld>
            <a:endParaRPr lang="ru-RU"/>
          </a:p>
        </p:txBody>
      </p:sp>
    </p:spTree>
    <p:extLst>
      <p:ext uri="{BB962C8B-B14F-4D97-AF65-F5344CB8AC3E}">
        <p14:creationId xmlns:p14="http://schemas.microsoft.com/office/powerpoint/2010/main" val="18084392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D12EDEF-48E0-45E1-9D85-97E470014725}" type="datetimeFigureOut">
              <a:rPr lang="ru-RU" smtClean="0"/>
              <a:t>29.10.2023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619956E-A326-4DB4-AAB0-D93005B18421}"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313797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D12EDEF-48E0-45E1-9D85-97E470014725}" type="datetimeFigureOut">
              <a:rPr lang="ru-RU" smtClean="0"/>
              <a:t>29.10.2023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619956E-A326-4DB4-AAB0-D93005B18421}" type="slidenum">
              <a:rPr lang="ru-RU" smtClean="0"/>
              <a:t>‹#›</a:t>
            </a:fld>
            <a:endParaRPr lang="ru-RU"/>
          </a:p>
        </p:txBody>
      </p:sp>
    </p:spTree>
    <p:extLst>
      <p:ext uri="{BB962C8B-B14F-4D97-AF65-F5344CB8AC3E}">
        <p14:creationId xmlns:p14="http://schemas.microsoft.com/office/powerpoint/2010/main" val="11007959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D12EDEF-48E0-45E1-9D85-97E470014725}" type="datetimeFigureOut">
              <a:rPr lang="ru-RU" smtClean="0"/>
              <a:t>29.10.2023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619956E-A326-4DB4-AAB0-D93005B18421}" type="slidenum">
              <a:rPr lang="ru-RU" smtClean="0"/>
              <a:t>‹#›</a:t>
            </a:fld>
            <a:endParaRPr lang="ru-RU"/>
          </a:p>
        </p:txBody>
      </p:sp>
    </p:spTree>
    <p:extLst>
      <p:ext uri="{BB962C8B-B14F-4D97-AF65-F5344CB8AC3E}">
        <p14:creationId xmlns:p14="http://schemas.microsoft.com/office/powerpoint/2010/main" val="38832957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D12EDEF-48E0-45E1-9D85-97E470014725}" type="datetimeFigureOut">
              <a:rPr lang="ru-RU" smtClean="0"/>
              <a:t>29.10.2023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619956E-A326-4DB4-AAB0-D93005B18421}" type="slidenum">
              <a:rPr lang="ru-RU" smtClean="0"/>
              <a:t>‹#›</a:t>
            </a:fld>
            <a:endParaRPr lang="ru-RU"/>
          </a:p>
        </p:txBody>
      </p:sp>
    </p:spTree>
    <p:extLst>
      <p:ext uri="{BB962C8B-B14F-4D97-AF65-F5344CB8AC3E}">
        <p14:creationId xmlns:p14="http://schemas.microsoft.com/office/powerpoint/2010/main" val="4216268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D12EDEF-48E0-45E1-9D85-97E470014725}" type="datetimeFigureOut">
              <a:rPr lang="ru-RU" smtClean="0"/>
              <a:t>29.10.2023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619956E-A326-4DB4-AAB0-D93005B18421}" type="slidenum">
              <a:rPr lang="ru-RU" smtClean="0"/>
              <a:t>‹#›</a:t>
            </a:fld>
            <a:endParaRPr lang="ru-RU"/>
          </a:p>
        </p:txBody>
      </p:sp>
    </p:spTree>
    <p:extLst>
      <p:ext uri="{BB962C8B-B14F-4D97-AF65-F5344CB8AC3E}">
        <p14:creationId xmlns:p14="http://schemas.microsoft.com/office/powerpoint/2010/main" val="3154999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D12EDEF-48E0-45E1-9D85-97E470014725}" type="datetimeFigureOut">
              <a:rPr lang="ru-RU" smtClean="0"/>
              <a:t>29.10.2023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619956E-A326-4DB4-AAB0-D93005B18421}" type="slidenum">
              <a:rPr lang="ru-RU" smtClean="0"/>
              <a:t>‹#›</a:t>
            </a:fld>
            <a:endParaRPr lang="ru-RU"/>
          </a:p>
        </p:txBody>
      </p:sp>
    </p:spTree>
    <p:extLst>
      <p:ext uri="{BB962C8B-B14F-4D97-AF65-F5344CB8AC3E}">
        <p14:creationId xmlns:p14="http://schemas.microsoft.com/office/powerpoint/2010/main" val="1967712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D12EDEF-48E0-45E1-9D85-97E470014725}" type="datetimeFigureOut">
              <a:rPr lang="ru-RU" smtClean="0"/>
              <a:t>29.10.2023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619956E-A326-4DB4-AAB0-D93005B18421}" type="slidenum">
              <a:rPr lang="ru-RU" smtClean="0"/>
              <a:t>‹#›</a:t>
            </a:fld>
            <a:endParaRPr lang="ru-RU"/>
          </a:p>
        </p:txBody>
      </p:sp>
    </p:spTree>
    <p:extLst>
      <p:ext uri="{BB962C8B-B14F-4D97-AF65-F5344CB8AC3E}">
        <p14:creationId xmlns:p14="http://schemas.microsoft.com/office/powerpoint/2010/main" val="1383507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D12EDEF-48E0-45E1-9D85-97E470014725}" type="datetimeFigureOut">
              <a:rPr lang="ru-RU" smtClean="0"/>
              <a:t>29.10.2023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619956E-A326-4DB4-AAB0-D93005B18421}" type="slidenum">
              <a:rPr lang="ru-RU" smtClean="0"/>
              <a:t>‹#›</a:t>
            </a:fld>
            <a:endParaRPr lang="ru-RU"/>
          </a:p>
        </p:txBody>
      </p:sp>
    </p:spTree>
    <p:extLst>
      <p:ext uri="{BB962C8B-B14F-4D97-AF65-F5344CB8AC3E}">
        <p14:creationId xmlns:p14="http://schemas.microsoft.com/office/powerpoint/2010/main" val="31429239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D12EDEF-48E0-45E1-9D85-97E470014725}" type="datetimeFigureOut">
              <a:rPr lang="ru-RU" smtClean="0"/>
              <a:t>29.10.2023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619956E-A326-4DB4-AAB0-D93005B18421}" type="slidenum">
              <a:rPr lang="ru-RU" smtClean="0"/>
              <a:t>‹#›</a:t>
            </a:fld>
            <a:endParaRPr lang="ru-RU"/>
          </a:p>
        </p:txBody>
      </p:sp>
    </p:spTree>
    <p:extLst>
      <p:ext uri="{BB962C8B-B14F-4D97-AF65-F5344CB8AC3E}">
        <p14:creationId xmlns:p14="http://schemas.microsoft.com/office/powerpoint/2010/main" val="282589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12EDEF-48E0-45E1-9D85-97E470014725}" type="datetimeFigureOut">
              <a:rPr lang="ru-RU" smtClean="0"/>
              <a:t>29.10.2023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619956E-A326-4DB4-AAB0-D93005B18421}" type="slidenum">
              <a:rPr lang="ru-RU" smtClean="0"/>
              <a:t>‹#›</a:t>
            </a:fld>
            <a:endParaRPr lang="ru-RU"/>
          </a:p>
        </p:txBody>
      </p:sp>
    </p:spTree>
    <p:extLst>
      <p:ext uri="{BB962C8B-B14F-4D97-AF65-F5344CB8AC3E}">
        <p14:creationId xmlns:p14="http://schemas.microsoft.com/office/powerpoint/2010/main" val="107678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5D12EDEF-48E0-45E1-9D85-97E470014725}" type="datetimeFigureOut">
              <a:rPr lang="ru-RU" smtClean="0"/>
              <a:t>29.10.2023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619956E-A326-4DB4-AAB0-D93005B18421}" type="slidenum">
              <a:rPr lang="ru-RU" smtClean="0"/>
              <a:t>‹#›</a:t>
            </a:fld>
            <a:endParaRPr lang="ru-RU"/>
          </a:p>
        </p:txBody>
      </p:sp>
    </p:spTree>
    <p:extLst>
      <p:ext uri="{BB962C8B-B14F-4D97-AF65-F5344CB8AC3E}">
        <p14:creationId xmlns:p14="http://schemas.microsoft.com/office/powerpoint/2010/main" val="2029500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619956E-A326-4DB4-AAB0-D93005B18421}" type="slidenum">
              <a:rPr lang="ru-RU" smtClean="0"/>
              <a:t>‹#›</a:t>
            </a:fld>
            <a:endParaRPr lang="ru-RU"/>
          </a:p>
        </p:txBody>
      </p:sp>
      <p:sp>
        <p:nvSpPr>
          <p:cNvPr id="5" name="Date Placeholder 4"/>
          <p:cNvSpPr>
            <a:spLocks noGrp="1"/>
          </p:cNvSpPr>
          <p:nvPr>
            <p:ph type="dt" sz="half" idx="10"/>
          </p:nvPr>
        </p:nvSpPr>
        <p:spPr/>
        <p:txBody>
          <a:bodyPr/>
          <a:lstStyle/>
          <a:p>
            <a:fld id="{5D12EDEF-48E0-45E1-9D85-97E470014725}" type="datetimeFigureOut">
              <a:rPr lang="ru-RU" smtClean="0"/>
              <a:t>29.10.2023</a:t>
            </a:fld>
            <a:endParaRPr lang="ru-RU"/>
          </a:p>
        </p:txBody>
      </p:sp>
    </p:spTree>
    <p:extLst>
      <p:ext uri="{BB962C8B-B14F-4D97-AF65-F5344CB8AC3E}">
        <p14:creationId xmlns:p14="http://schemas.microsoft.com/office/powerpoint/2010/main" val="37848856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D12EDEF-48E0-45E1-9D85-97E470014725}" type="datetimeFigureOut">
              <a:rPr lang="ru-RU" smtClean="0"/>
              <a:t>29.10.2023</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619956E-A326-4DB4-AAB0-D93005B18421}" type="slidenum">
              <a:rPr lang="ru-RU" smtClean="0"/>
              <a:t>‹#›</a:t>
            </a:fld>
            <a:endParaRPr lang="ru-RU"/>
          </a:p>
        </p:txBody>
      </p:sp>
    </p:spTree>
    <p:extLst>
      <p:ext uri="{BB962C8B-B14F-4D97-AF65-F5344CB8AC3E}">
        <p14:creationId xmlns:p14="http://schemas.microsoft.com/office/powerpoint/2010/main" val="716749232"/>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 id="2147483773" r:id="rId13"/>
    <p:sldLayoutId id="2147483774" r:id="rId14"/>
    <p:sldLayoutId id="2147483775" r:id="rId15"/>
    <p:sldLayoutId id="21474837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412955"/>
            <a:ext cx="9144000" cy="934064"/>
          </a:xfrm>
        </p:spPr>
        <p:txBody>
          <a:bodyPr>
            <a:noAutofit/>
          </a:bodyPr>
          <a:lstStyle/>
          <a:p>
            <a:pPr algn="ctr"/>
            <a:r>
              <a:rPr lang="ru-RU" sz="1000" b="1" dirty="0">
                <a:solidFill>
                  <a:schemeClr val="tx1"/>
                </a:solidFill>
                <a:latin typeface="Times New Roman" panose="02020603050405020304" pitchFamily="18" charset="0"/>
                <a:cs typeface="Times New Roman" panose="02020603050405020304" pitchFamily="18" charset="0"/>
              </a:rPr>
              <a:t>МИНИСТЕРСТВО </a:t>
            </a:r>
            <a:r>
              <a:rPr lang="ru-RU" sz="1000" b="1" dirty="0" smtClean="0">
                <a:solidFill>
                  <a:schemeClr val="tx1"/>
                </a:solidFill>
                <a:latin typeface="Times New Roman" panose="02020603050405020304" pitchFamily="18" charset="0"/>
                <a:cs typeface="Times New Roman" panose="02020603050405020304" pitchFamily="18" charset="0"/>
              </a:rPr>
              <a:t>ПРОСВЕЩЕНИЯ РОССИЙСКОЙ </a:t>
            </a:r>
            <a:r>
              <a:rPr lang="ru-RU" sz="1000" b="1" dirty="0">
                <a:solidFill>
                  <a:schemeClr val="tx1"/>
                </a:solidFill>
                <a:latin typeface="Times New Roman" panose="02020603050405020304" pitchFamily="18" charset="0"/>
                <a:cs typeface="Times New Roman" panose="02020603050405020304" pitchFamily="18" charset="0"/>
              </a:rPr>
              <a:t>ФЕДЕРАЦИИ</a:t>
            </a:r>
            <a:r>
              <a:rPr lang="ru-RU" sz="1000" dirty="0">
                <a:solidFill>
                  <a:schemeClr val="tx1"/>
                </a:solidFill>
                <a:latin typeface="Times New Roman" panose="02020603050405020304" pitchFamily="18" charset="0"/>
                <a:cs typeface="Times New Roman" panose="02020603050405020304" pitchFamily="18" charset="0"/>
              </a:rPr>
              <a:t/>
            </a:r>
            <a:br>
              <a:rPr lang="ru-RU" sz="1000" dirty="0">
                <a:solidFill>
                  <a:schemeClr val="tx1"/>
                </a:solidFill>
                <a:latin typeface="Times New Roman" panose="02020603050405020304" pitchFamily="18" charset="0"/>
                <a:cs typeface="Times New Roman" panose="02020603050405020304" pitchFamily="18" charset="0"/>
              </a:rPr>
            </a:br>
            <a:r>
              <a:rPr lang="ru-RU" sz="1000" b="1" dirty="0">
                <a:solidFill>
                  <a:schemeClr val="tx1"/>
                </a:solidFill>
                <a:latin typeface="Times New Roman" panose="02020603050405020304" pitchFamily="18" charset="0"/>
                <a:cs typeface="Times New Roman" panose="02020603050405020304" pitchFamily="18" charset="0"/>
              </a:rPr>
              <a:t>ФЕДЕРАЛЬНОЕ ГОСУДАРСТВЕННОЕ БЮДЖЕТНОЕ</a:t>
            </a:r>
            <a:r>
              <a:rPr lang="ru-RU" sz="1000" dirty="0">
                <a:solidFill>
                  <a:schemeClr val="tx1"/>
                </a:solidFill>
                <a:latin typeface="Times New Roman" panose="02020603050405020304" pitchFamily="18" charset="0"/>
                <a:cs typeface="Times New Roman" panose="02020603050405020304" pitchFamily="18" charset="0"/>
              </a:rPr>
              <a:t/>
            </a:r>
            <a:br>
              <a:rPr lang="ru-RU" sz="1000" dirty="0">
                <a:solidFill>
                  <a:schemeClr val="tx1"/>
                </a:solidFill>
                <a:latin typeface="Times New Roman" panose="02020603050405020304" pitchFamily="18" charset="0"/>
                <a:cs typeface="Times New Roman" panose="02020603050405020304" pitchFamily="18" charset="0"/>
              </a:rPr>
            </a:br>
            <a:r>
              <a:rPr lang="ru-RU" sz="1000" b="1" dirty="0">
                <a:solidFill>
                  <a:schemeClr val="tx1"/>
                </a:solidFill>
                <a:latin typeface="Times New Roman" panose="02020603050405020304" pitchFamily="18" charset="0"/>
                <a:cs typeface="Times New Roman" panose="02020603050405020304" pitchFamily="18" charset="0"/>
              </a:rPr>
              <a:t>ОБРАЗОВАТЕЛЬНОЕ УЧРЕЖДЕНИЕ ВЫСШЕГО ОБРАЗОВАНИЯ</a:t>
            </a:r>
            <a:r>
              <a:rPr lang="ru-RU" sz="1000" dirty="0">
                <a:solidFill>
                  <a:schemeClr val="tx1"/>
                </a:solidFill>
                <a:latin typeface="Times New Roman" panose="02020603050405020304" pitchFamily="18" charset="0"/>
                <a:cs typeface="Times New Roman" panose="02020603050405020304" pitchFamily="18" charset="0"/>
              </a:rPr>
              <a:t/>
            </a:r>
            <a:br>
              <a:rPr lang="ru-RU" sz="1000" dirty="0">
                <a:solidFill>
                  <a:schemeClr val="tx1"/>
                </a:solidFill>
                <a:latin typeface="Times New Roman" panose="02020603050405020304" pitchFamily="18" charset="0"/>
                <a:cs typeface="Times New Roman" panose="02020603050405020304" pitchFamily="18" charset="0"/>
              </a:rPr>
            </a:br>
            <a:r>
              <a:rPr lang="ru-RU" sz="1000" b="1" dirty="0">
                <a:solidFill>
                  <a:schemeClr val="tx1"/>
                </a:solidFill>
                <a:latin typeface="Times New Roman" panose="02020603050405020304" pitchFamily="18" charset="0"/>
                <a:cs typeface="Times New Roman" panose="02020603050405020304" pitchFamily="18" charset="0"/>
              </a:rPr>
              <a:t>«НОВОСИБИРСКИЙ ГОСУДАРСТВЕННЫЙ ПЕДАГОГИЧЕСКИЙ УНИВЕРСИТЕТ»</a:t>
            </a:r>
            <a:r>
              <a:rPr lang="ru-RU" sz="1000" dirty="0">
                <a:solidFill>
                  <a:schemeClr val="tx1"/>
                </a:solidFill>
                <a:latin typeface="Times New Roman" panose="02020603050405020304" pitchFamily="18" charset="0"/>
                <a:cs typeface="Times New Roman" panose="02020603050405020304" pitchFamily="18" charset="0"/>
              </a:rPr>
              <a:t/>
            </a:r>
            <a:br>
              <a:rPr lang="ru-RU" sz="1000" dirty="0">
                <a:solidFill>
                  <a:schemeClr val="tx1"/>
                </a:solidFill>
                <a:latin typeface="Times New Roman" panose="02020603050405020304" pitchFamily="18" charset="0"/>
                <a:cs typeface="Times New Roman" panose="02020603050405020304" pitchFamily="18" charset="0"/>
              </a:rPr>
            </a:br>
            <a:r>
              <a:rPr lang="ru-RU" sz="1000" b="1" dirty="0">
                <a:solidFill>
                  <a:schemeClr val="tx1"/>
                </a:solidFill>
                <a:latin typeface="Times New Roman" panose="02020603050405020304" pitchFamily="18" charset="0"/>
                <a:cs typeface="Times New Roman" panose="02020603050405020304" pitchFamily="18" charset="0"/>
              </a:rPr>
              <a:t>ИНСТИТУТ ДЕТСТВА</a:t>
            </a:r>
            <a:r>
              <a:rPr lang="ru-RU" sz="1000" dirty="0">
                <a:solidFill>
                  <a:schemeClr val="tx1"/>
                </a:solidFill>
                <a:latin typeface="Times New Roman" panose="02020603050405020304" pitchFamily="18" charset="0"/>
                <a:cs typeface="Times New Roman" panose="02020603050405020304" pitchFamily="18" charset="0"/>
              </a:rPr>
              <a:t/>
            </a:r>
            <a:br>
              <a:rPr lang="ru-RU" sz="1000" dirty="0">
                <a:solidFill>
                  <a:schemeClr val="tx1"/>
                </a:solidFill>
                <a:latin typeface="Times New Roman" panose="02020603050405020304" pitchFamily="18" charset="0"/>
                <a:cs typeface="Times New Roman" panose="02020603050405020304" pitchFamily="18" charset="0"/>
              </a:rPr>
            </a:br>
            <a:r>
              <a:rPr lang="ru-RU" sz="1000" b="1" dirty="0">
                <a:solidFill>
                  <a:schemeClr val="tx1"/>
                </a:solidFill>
                <a:latin typeface="Times New Roman" panose="02020603050405020304" pitchFamily="18" charset="0"/>
                <a:cs typeface="Times New Roman" panose="02020603050405020304" pitchFamily="18" charset="0"/>
              </a:rPr>
              <a:t>КАФЕДРА ЛОГОПЕДИИ И ДЕТСКОЙ РЕЧИ</a:t>
            </a:r>
            <a:r>
              <a:rPr lang="ru-RU" sz="1000" dirty="0">
                <a:solidFill>
                  <a:schemeClr val="tx1"/>
                </a:solidFill>
              </a:rPr>
              <a:t/>
            </a:r>
            <a:br>
              <a:rPr lang="ru-RU" sz="1000" dirty="0">
                <a:solidFill>
                  <a:schemeClr val="tx1"/>
                </a:solidFill>
              </a:rPr>
            </a:br>
            <a:endParaRPr lang="ru-RU" sz="1000" dirty="0">
              <a:solidFill>
                <a:schemeClr val="tx1"/>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081548" y="1347019"/>
            <a:ext cx="10028903" cy="4955457"/>
          </a:xfrm>
        </p:spPr>
        <p:txBody>
          <a:bodyPr>
            <a:normAutofit fontScale="77500" lnSpcReduction="20000"/>
          </a:bodyPr>
          <a:lstStyle/>
          <a:p>
            <a:endParaRPr lang="ru-RU" sz="1400" dirty="0" smtClean="0">
              <a:latin typeface="Times New Roman" panose="02020603050405020304" pitchFamily="18" charset="0"/>
              <a:cs typeface="Times New Roman" panose="02020603050405020304" pitchFamily="18" charset="0"/>
            </a:endParaRPr>
          </a:p>
          <a:p>
            <a:pPr algn="ctr"/>
            <a:endParaRPr lang="ru-RU" sz="3200" dirty="0">
              <a:solidFill>
                <a:schemeClr val="tx1"/>
              </a:solidFill>
              <a:latin typeface="Times New Roman" panose="02020603050405020304" pitchFamily="18" charset="0"/>
              <a:cs typeface="Times New Roman" panose="02020603050405020304" pitchFamily="18" charset="0"/>
            </a:endParaRPr>
          </a:p>
          <a:p>
            <a:pPr algn="ctr"/>
            <a:endParaRPr lang="ru-RU" sz="3200" dirty="0" smtClean="0">
              <a:solidFill>
                <a:schemeClr val="tx1"/>
              </a:solidFill>
              <a:latin typeface="Times New Roman" panose="02020603050405020304" pitchFamily="18" charset="0"/>
              <a:cs typeface="Times New Roman" panose="02020603050405020304" pitchFamily="18" charset="0"/>
            </a:endParaRPr>
          </a:p>
          <a:p>
            <a:pPr algn="ctr"/>
            <a:r>
              <a:rPr lang="ru-RU" sz="3800" b="1" dirty="0" smtClean="0">
                <a:solidFill>
                  <a:schemeClr val="tx1"/>
                </a:solidFill>
                <a:latin typeface="Times New Roman" panose="02020603050405020304" pitchFamily="18" charset="0"/>
                <a:cs typeface="Times New Roman" panose="02020603050405020304" pitchFamily="18" charset="0"/>
              </a:rPr>
              <a:t>Анализ положений ФАОП НОО для обучающихся с задержкой психического развития (вариант 7.2)</a:t>
            </a:r>
          </a:p>
          <a:p>
            <a:pPr algn="ctr"/>
            <a:endParaRPr lang="ru-RU" sz="3200" dirty="0" smtClean="0">
              <a:solidFill>
                <a:schemeClr val="tx1"/>
              </a:solidFill>
              <a:latin typeface="Times New Roman" panose="02020603050405020304" pitchFamily="18" charset="0"/>
              <a:cs typeface="Times New Roman" panose="02020603050405020304" pitchFamily="18" charset="0"/>
            </a:endParaRPr>
          </a:p>
          <a:p>
            <a:endParaRPr lang="ru-RU" sz="3200" dirty="0" smtClean="0">
              <a:latin typeface="Times New Roman" panose="02020603050405020304" pitchFamily="18" charset="0"/>
              <a:cs typeface="Times New Roman" panose="02020603050405020304" pitchFamily="18" charset="0"/>
            </a:endParaRPr>
          </a:p>
          <a:p>
            <a:pPr algn="r"/>
            <a:r>
              <a:rPr lang="ru-RU" sz="2900" dirty="0" smtClean="0">
                <a:solidFill>
                  <a:schemeClr val="tx1"/>
                </a:solidFill>
                <a:latin typeface="Times New Roman" panose="02020603050405020304" pitchFamily="18" charset="0"/>
                <a:cs typeface="Times New Roman" panose="02020603050405020304" pitchFamily="18" charset="0"/>
              </a:rPr>
              <a:t>Выполнила обучающаяся 2 </a:t>
            </a:r>
            <a:r>
              <a:rPr lang="ru-RU" sz="2900" dirty="0">
                <a:solidFill>
                  <a:schemeClr val="tx1"/>
                </a:solidFill>
                <a:latin typeface="Times New Roman" panose="02020603050405020304" pitchFamily="18" charset="0"/>
                <a:cs typeface="Times New Roman" panose="02020603050405020304" pitchFamily="18" charset="0"/>
              </a:rPr>
              <a:t>курса, группы 4.072.1.22</a:t>
            </a:r>
          </a:p>
          <a:p>
            <a:pPr algn="r"/>
            <a:r>
              <a:rPr lang="ru-RU" sz="2900" dirty="0" smtClean="0">
                <a:solidFill>
                  <a:schemeClr val="tx1"/>
                </a:solidFill>
                <a:latin typeface="Times New Roman" panose="02020603050405020304" pitchFamily="18" charset="0"/>
                <a:cs typeface="Times New Roman" panose="02020603050405020304" pitchFamily="18" charset="0"/>
              </a:rPr>
              <a:t>Рудакова Регина Владимировна</a:t>
            </a:r>
            <a:endParaRPr lang="ru-RU" sz="2900" dirty="0" smtClean="0">
              <a:solidFill>
                <a:schemeClr val="tx1"/>
              </a:solidFill>
              <a:latin typeface="Times New Roman" panose="02020603050405020304" pitchFamily="18" charset="0"/>
              <a:cs typeface="Times New Roman" panose="02020603050405020304" pitchFamily="18" charset="0"/>
            </a:endParaRPr>
          </a:p>
          <a:p>
            <a:endParaRPr lang="ru-RU" sz="2900" dirty="0" smtClean="0">
              <a:solidFill>
                <a:schemeClr val="tx1"/>
              </a:solidFill>
              <a:latin typeface="Times New Roman" panose="02020603050405020304" pitchFamily="18" charset="0"/>
              <a:cs typeface="Times New Roman" panose="02020603050405020304" pitchFamily="18" charset="0"/>
            </a:endParaRPr>
          </a:p>
          <a:p>
            <a:endParaRPr lang="ru-RU" sz="2900" dirty="0" smtClean="0">
              <a:solidFill>
                <a:schemeClr val="tx1"/>
              </a:solidFill>
              <a:latin typeface="Times New Roman" panose="02020603050405020304" pitchFamily="18" charset="0"/>
              <a:cs typeface="Times New Roman" panose="02020603050405020304" pitchFamily="18" charset="0"/>
            </a:endParaRPr>
          </a:p>
          <a:p>
            <a:pPr algn="ctr"/>
            <a:r>
              <a:rPr lang="ru-RU" sz="2900" dirty="0" smtClean="0">
                <a:solidFill>
                  <a:schemeClr val="tx1"/>
                </a:solidFill>
                <a:latin typeface="Times New Roman" panose="02020603050405020304" pitchFamily="18" charset="0"/>
                <a:cs typeface="Times New Roman" panose="02020603050405020304" pitchFamily="18" charset="0"/>
              </a:rPr>
              <a:t>Новосибирск 2023</a:t>
            </a:r>
            <a:endParaRPr lang="ru-RU" sz="29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59728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08009" y="939751"/>
            <a:ext cx="10409152" cy="5957578"/>
          </a:xfrm>
        </p:spPr>
        <p:txBody>
          <a:bodyPr>
            <a:normAutofit fontScale="77500" lnSpcReduction="20000"/>
          </a:bodyPr>
          <a:lstStyle/>
          <a:p>
            <a:pPr marL="0" indent="0" algn="ctr">
              <a:buNone/>
            </a:pPr>
            <a:r>
              <a:rPr lang="ru-RU" sz="3100" b="1" dirty="0" smtClean="0">
                <a:solidFill>
                  <a:schemeClr val="tx1"/>
                </a:solidFill>
                <a:latin typeface="Times New Roman" panose="02020603050405020304" pitchFamily="18" charset="0"/>
                <a:cs typeface="Times New Roman" panose="02020603050405020304" pitchFamily="18" charset="0"/>
              </a:rPr>
              <a:t>2. Программа формирования </a:t>
            </a:r>
            <a:r>
              <a:rPr lang="ru-RU" sz="3100" b="1" dirty="0" smtClean="0">
                <a:solidFill>
                  <a:schemeClr val="tx1"/>
                </a:solidFill>
                <a:latin typeface="Times New Roman" panose="02020603050405020304" pitchFamily="18" charset="0"/>
                <a:cs typeface="Times New Roman" panose="02020603050405020304" pitchFamily="18" charset="0"/>
              </a:rPr>
              <a:t>УУД </a:t>
            </a:r>
            <a:r>
              <a:rPr lang="ru-RU" sz="32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endParaRPr lang="ru-RU" sz="3100"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600"/>
              </a:spcBef>
              <a:buNone/>
            </a:pPr>
            <a:r>
              <a:rPr lang="ru-RU" sz="2400" b="1" dirty="0" smtClean="0">
                <a:solidFill>
                  <a:schemeClr val="tx1"/>
                </a:solidFill>
                <a:latin typeface="Times New Roman" panose="02020603050405020304" pitchFamily="18" charset="0"/>
                <a:cs typeface="Times New Roman" panose="02020603050405020304" pitchFamily="18" charset="0"/>
              </a:rPr>
              <a:t>Личностные </a:t>
            </a:r>
            <a:r>
              <a:rPr lang="ru-RU" sz="2400" b="1" dirty="0">
                <a:solidFill>
                  <a:schemeClr val="tx1"/>
                </a:solidFill>
                <a:latin typeface="Times New Roman" panose="02020603050405020304" pitchFamily="18" charset="0"/>
                <a:cs typeface="Times New Roman" panose="02020603050405020304" pitchFamily="18" charset="0"/>
              </a:rPr>
              <a:t>результаты </a:t>
            </a:r>
            <a:r>
              <a:rPr lang="ru-RU" sz="2400" dirty="0">
                <a:solidFill>
                  <a:schemeClr val="tx1"/>
                </a:solidFill>
                <a:latin typeface="Times New Roman" panose="02020603050405020304" pitchFamily="18" charset="0"/>
                <a:cs typeface="Times New Roman" panose="02020603050405020304" pitchFamily="18" charset="0"/>
              </a:rPr>
              <a:t>включают:</a:t>
            </a:r>
          </a:p>
          <a:p>
            <a:pPr marL="0" indent="457200" algn="just">
              <a:spcBef>
                <a:spcPts val="0"/>
              </a:spcBef>
              <a:buNone/>
            </a:pPr>
            <a:r>
              <a:rPr lang="ru-RU" sz="2400" dirty="0" smtClean="0">
                <a:solidFill>
                  <a:schemeClr val="tx1"/>
                </a:solidFill>
                <a:latin typeface="Times New Roman" panose="02020603050405020304" pitchFamily="18" charset="0"/>
                <a:cs typeface="Times New Roman" panose="02020603050405020304" pitchFamily="18" charset="0"/>
              </a:rPr>
              <a:t>- внутреннюю </a:t>
            </a:r>
            <a:r>
              <a:rPr lang="ru-RU" sz="2400" dirty="0">
                <a:solidFill>
                  <a:schemeClr val="tx1"/>
                </a:solidFill>
                <a:latin typeface="Times New Roman" panose="02020603050405020304" pitchFamily="18" charset="0"/>
                <a:cs typeface="Times New Roman" panose="02020603050405020304" pitchFamily="18" charset="0"/>
              </a:rPr>
              <a:t>позицию обучающегося на уровне положительного отношения к школе, ориентацию на содержательные моменты школьной действительности и принятия образца "хорошего ученика";</a:t>
            </a:r>
          </a:p>
          <a:p>
            <a:pPr marL="0" indent="457200" algn="just">
              <a:spcBef>
                <a:spcPts val="0"/>
              </a:spcBef>
              <a:buNone/>
            </a:pPr>
            <a:r>
              <a:rPr lang="ru-RU" sz="2400" dirty="0" smtClean="0">
                <a:solidFill>
                  <a:schemeClr val="tx1"/>
                </a:solidFill>
                <a:latin typeface="Times New Roman" panose="02020603050405020304" pitchFamily="18" charset="0"/>
                <a:cs typeface="Times New Roman" panose="02020603050405020304" pitchFamily="18" charset="0"/>
              </a:rPr>
              <a:t>- мотивационную </a:t>
            </a:r>
            <a:r>
              <a:rPr lang="ru-RU" sz="2400" dirty="0">
                <a:solidFill>
                  <a:schemeClr val="tx1"/>
                </a:solidFill>
                <a:latin typeface="Times New Roman" panose="02020603050405020304" pitchFamily="18" charset="0"/>
                <a:cs typeface="Times New Roman" panose="02020603050405020304" pitchFamily="18" charset="0"/>
              </a:rPr>
              <a:t>основу учебной деятельности, включающую социальные, учебно-познавательные и внешние мотивы;</a:t>
            </a:r>
          </a:p>
          <a:p>
            <a:pPr marL="0" indent="457200" algn="just">
              <a:spcBef>
                <a:spcPts val="0"/>
              </a:spcBef>
              <a:buNone/>
            </a:pPr>
            <a:r>
              <a:rPr lang="ru-RU" sz="2400" dirty="0" smtClean="0">
                <a:solidFill>
                  <a:schemeClr val="tx1"/>
                </a:solidFill>
                <a:latin typeface="Times New Roman" panose="02020603050405020304" pitchFamily="18" charset="0"/>
                <a:cs typeface="Times New Roman" panose="02020603050405020304" pitchFamily="18" charset="0"/>
              </a:rPr>
              <a:t>- учебно-познавательный </a:t>
            </a:r>
            <a:r>
              <a:rPr lang="ru-RU" sz="2400" dirty="0">
                <a:solidFill>
                  <a:schemeClr val="tx1"/>
                </a:solidFill>
                <a:latin typeface="Times New Roman" panose="02020603050405020304" pitchFamily="18" charset="0"/>
                <a:cs typeface="Times New Roman" panose="02020603050405020304" pitchFamily="18" charset="0"/>
              </a:rPr>
              <a:t>интерес к учебному материалу;</a:t>
            </a:r>
          </a:p>
          <a:p>
            <a:pPr marL="0" indent="457200" algn="just">
              <a:spcBef>
                <a:spcPts val="0"/>
              </a:spcBef>
              <a:buNone/>
            </a:pPr>
            <a:r>
              <a:rPr lang="ru-RU" sz="2400" dirty="0" smtClean="0">
                <a:solidFill>
                  <a:schemeClr val="tx1"/>
                </a:solidFill>
                <a:latin typeface="Times New Roman" panose="02020603050405020304" pitchFamily="18" charset="0"/>
                <a:cs typeface="Times New Roman" panose="02020603050405020304" pitchFamily="18" charset="0"/>
              </a:rPr>
              <a:t>- ориентацию </a:t>
            </a:r>
            <a:r>
              <a:rPr lang="ru-RU" sz="2400" dirty="0">
                <a:solidFill>
                  <a:schemeClr val="tx1"/>
                </a:solidFill>
                <a:latin typeface="Times New Roman" panose="02020603050405020304" pitchFamily="18" charset="0"/>
                <a:cs typeface="Times New Roman" panose="02020603050405020304" pitchFamily="18" charset="0"/>
              </a:rPr>
              <a:t>на понимание причин успеха или неуспеха в учебной деятельности, на </a:t>
            </a:r>
            <a:r>
              <a:rPr lang="ru-RU" sz="2400" dirty="0" smtClean="0">
                <a:solidFill>
                  <a:schemeClr val="tx1"/>
                </a:solidFill>
                <a:latin typeface="Times New Roman" panose="02020603050405020304" pitchFamily="18" charset="0"/>
                <a:cs typeface="Times New Roman" panose="02020603050405020304" pitchFamily="18" charset="0"/>
              </a:rPr>
              <a:t>понимание </a:t>
            </a:r>
            <a:r>
              <a:rPr lang="ru-RU" sz="2400" dirty="0">
                <a:solidFill>
                  <a:schemeClr val="tx1"/>
                </a:solidFill>
                <a:latin typeface="Times New Roman" panose="02020603050405020304" pitchFamily="18" charset="0"/>
                <a:cs typeface="Times New Roman" panose="02020603050405020304" pitchFamily="18" charset="0"/>
              </a:rPr>
              <a:t>оценок учителей, сверстников, родителей (законных представителей);</a:t>
            </a:r>
          </a:p>
          <a:p>
            <a:pPr marL="0" indent="457200" algn="just">
              <a:spcBef>
                <a:spcPts val="0"/>
              </a:spcBef>
              <a:buNone/>
            </a:pPr>
            <a:r>
              <a:rPr lang="ru-RU" sz="2400" dirty="0" smtClean="0">
                <a:solidFill>
                  <a:schemeClr val="tx1"/>
                </a:solidFill>
                <a:latin typeface="Times New Roman" panose="02020603050405020304" pitchFamily="18" charset="0"/>
                <a:cs typeface="Times New Roman" panose="02020603050405020304" pitchFamily="18" charset="0"/>
              </a:rPr>
              <a:t>- способность </a:t>
            </a:r>
            <a:r>
              <a:rPr lang="ru-RU" sz="2400" dirty="0">
                <a:solidFill>
                  <a:schemeClr val="tx1"/>
                </a:solidFill>
                <a:latin typeface="Times New Roman" panose="02020603050405020304" pitchFamily="18" charset="0"/>
                <a:cs typeface="Times New Roman" panose="02020603050405020304" pitchFamily="18" charset="0"/>
              </a:rPr>
              <a:t>к оценке своей учебной деятельности;</a:t>
            </a:r>
          </a:p>
          <a:p>
            <a:pPr marL="0" indent="457200" algn="just">
              <a:spcBef>
                <a:spcPts val="0"/>
              </a:spcBef>
              <a:buNone/>
            </a:pPr>
            <a:r>
              <a:rPr lang="ru-RU" sz="2400" dirty="0" smtClean="0">
                <a:solidFill>
                  <a:schemeClr val="tx1"/>
                </a:solidFill>
                <a:latin typeface="Times New Roman" panose="02020603050405020304" pitchFamily="18" charset="0"/>
                <a:cs typeface="Times New Roman" panose="02020603050405020304" pitchFamily="18" charset="0"/>
              </a:rPr>
              <a:t>- способность </a:t>
            </a:r>
            <a:r>
              <a:rPr lang="ru-RU" sz="2400" dirty="0">
                <a:solidFill>
                  <a:schemeClr val="tx1"/>
                </a:solidFill>
                <a:latin typeface="Times New Roman" panose="02020603050405020304" pitchFamily="18" charset="0"/>
                <a:cs typeface="Times New Roman" panose="02020603050405020304" pitchFamily="18" charset="0"/>
              </a:rPr>
              <a:t>к осмыслению социального окружения, своего места в нем, принятия соответствующих возрасту ценностей и социальных ролей;</a:t>
            </a:r>
          </a:p>
          <a:p>
            <a:pPr marL="0" indent="457200" algn="just">
              <a:spcBef>
                <a:spcPts val="0"/>
              </a:spcBef>
              <a:buNone/>
            </a:pPr>
            <a:r>
              <a:rPr lang="ru-RU" sz="2400" dirty="0" smtClean="0">
                <a:solidFill>
                  <a:schemeClr val="tx1"/>
                </a:solidFill>
                <a:latin typeface="Times New Roman" panose="02020603050405020304" pitchFamily="18" charset="0"/>
                <a:cs typeface="Times New Roman" panose="02020603050405020304" pitchFamily="18" charset="0"/>
              </a:rPr>
              <a:t>- знание </a:t>
            </a:r>
            <a:r>
              <a:rPr lang="ru-RU" sz="2400" dirty="0">
                <a:solidFill>
                  <a:schemeClr val="tx1"/>
                </a:solidFill>
                <a:latin typeface="Times New Roman" panose="02020603050405020304" pitchFamily="18" charset="0"/>
                <a:cs typeface="Times New Roman" panose="02020603050405020304" pitchFamily="18" charset="0"/>
              </a:rPr>
              <a:t>основных моральных норм и ориентацию на их выполнение;</a:t>
            </a:r>
          </a:p>
          <a:p>
            <a:pPr marL="0" indent="457200" algn="just">
              <a:spcBef>
                <a:spcPts val="0"/>
              </a:spcBef>
              <a:buNone/>
            </a:pPr>
            <a:r>
              <a:rPr lang="ru-RU" sz="2400" dirty="0" smtClean="0">
                <a:solidFill>
                  <a:schemeClr val="tx1"/>
                </a:solidFill>
                <a:latin typeface="Times New Roman" panose="02020603050405020304" pitchFamily="18" charset="0"/>
                <a:cs typeface="Times New Roman" panose="02020603050405020304" pitchFamily="18" charset="0"/>
              </a:rPr>
              <a:t>- установку </a:t>
            </a:r>
            <a:r>
              <a:rPr lang="ru-RU" sz="2400" dirty="0">
                <a:solidFill>
                  <a:schemeClr val="tx1"/>
                </a:solidFill>
                <a:latin typeface="Times New Roman" panose="02020603050405020304" pitchFamily="18" charset="0"/>
                <a:cs typeface="Times New Roman" panose="02020603050405020304" pitchFamily="18" charset="0"/>
              </a:rPr>
              <a:t>на здоровый образ жизни и ее реализацию в реальном поведении и поступках;</a:t>
            </a:r>
          </a:p>
          <a:p>
            <a:pPr marL="0" indent="457200" algn="just">
              <a:spcBef>
                <a:spcPts val="0"/>
              </a:spcBef>
              <a:buNone/>
            </a:pPr>
            <a:r>
              <a:rPr lang="ru-RU" sz="2400" dirty="0" smtClean="0">
                <a:solidFill>
                  <a:schemeClr val="tx1"/>
                </a:solidFill>
                <a:latin typeface="Times New Roman" panose="02020603050405020304" pitchFamily="18" charset="0"/>
                <a:cs typeface="Times New Roman" panose="02020603050405020304" pitchFamily="18" charset="0"/>
              </a:rPr>
              <a:t>- ориентацию </a:t>
            </a:r>
            <a:r>
              <a:rPr lang="ru-RU" sz="2400" dirty="0">
                <a:solidFill>
                  <a:schemeClr val="tx1"/>
                </a:solidFill>
                <a:latin typeface="Times New Roman" panose="02020603050405020304" pitchFamily="18" charset="0"/>
                <a:cs typeface="Times New Roman" panose="02020603050405020304" pitchFamily="18" charset="0"/>
              </a:rPr>
              <a:t>на самостоятельность, активность, социально-бытовую независимость в доступных видах деятельности;</a:t>
            </a:r>
          </a:p>
          <a:p>
            <a:pPr marL="0" indent="457200" algn="just">
              <a:spcBef>
                <a:spcPts val="0"/>
              </a:spcBef>
              <a:buNone/>
            </a:pPr>
            <a:r>
              <a:rPr lang="ru-RU" sz="2400" dirty="0" smtClean="0">
                <a:solidFill>
                  <a:schemeClr val="tx1"/>
                </a:solidFill>
                <a:latin typeface="Times New Roman" panose="02020603050405020304" pitchFamily="18" charset="0"/>
                <a:cs typeface="Times New Roman" panose="02020603050405020304" pitchFamily="18" charset="0"/>
              </a:rPr>
              <a:t>- принятие </a:t>
            </a:r>
            <a:r>
              <a:rPr lang="ru-RU" sz="2400" dirty="0">
                <a:solidFill>
                  <a:schemeClr val="tx1"/>
                </a:solidFill>
                <a:latin typeface="Times New Roman" panose="02020603050405020304" pitchFamily="18" charset="0"/>
                <a:cs typeface="Times New Roman" panose="02020603050405020304" pitchFamily="18" charset="0"/>
              </a:rPr>
              <a:t>ценности природного мира, готовность следовать в своей деятельности нормам природоохранного, нерасточительного, </a:t>
            </a:r>
            <a:r>
              <a:rPr lang="ru-RU" sz="2400" dirty="0" err="1">
                <a:solidFill>
                  <a:schemeClr val="tx1"/>
                </a:solidFill>
                <a:latin typeface="Times New Roman" panose="02020603050405020304" pitchFamily="18" charset="0"/>
                <a:cs typeface="Times New Roman" panose="02020603050405020304" pitchFamily="18" charset="0"/>
              </a:rPr>
              <a:t>здоровьесберегающего</a:t>
            </a:r>
            <a:r>
              <a:rPr lang="ru-RU" sz="2400" dirty="0">
                <a:solidFill>
                  <a:schemeClr val="tx1"/>
                </a:solidFill>
                <a:latin typeface="Times New Roman" panose="02020603050405020304" pitchFamily="18" charset="0"/>
                <a:cs typeface="Times New Roman" panose="02020603050405020304" pitchFamily="18" charset="0"/>
              </a:rPr>
              <a:t> поведения;</a:t>
            </a:r>
          </a:p>
          <a:p>
            <a:pPr marL="0" indent="457200" algn="just">
              <a:spcBef>
                <a:spcPts val="0"/>
              </a:spcBef>
              <a:buNone/>
            </a:pPr>
            <a:r>
              <a:rPr lang="ru-RU" sz="2400" dirty="0" smtClean="0">
                <a:solidFill>
                  <a:schemeClr val="tx1"/>
                </a:solidFill>
                <a:latin typeface="Times New Roman" panose="02020603050405020304" pitchFamily="18" charset="0"/>
                <a:cs typeface="Times New Roman" panose="02020603050405020304" pitchFamily="18" charset="0"/>
              </a:rPr>
              <a:t>- развитие </a:t>
            </a:r>
            <a:r>
              <a:rPr lang="ru-RU" sz="2400" dirty="0">
                <a:solidFill>
                  <a:schemeClr val="tx1"/>
                </a:solidFill>
                <a:latin typeface="Times New Roman" panose="02020603050405020304" pitchFamily="18" charset="0"/>
                <a:cs typeface="Times New Roman" panose="02020603050405020304" pitchFamily="18" charset="0"/>
              </a:rPr>
              <a:t>чувства прекрасного и эстетического чувства на основе знакомства с мировой и отечественной художественной культурой;</a:t>
            </a:r>
          </a:p>
          <a:p>
            <a:pPr marL="0" indent="457200" algn="just">
              <a:spcBef>
                <a:spcPts val="0"/>
              </a:spcBef>
              <a:buNone/>
            </a:pPr>
            <a:r>
              <a:rPr lang="ru-RU" sz="2400" dirty="0" smtClean="0">
                <a:solidFill>
                  <a:schemeClr val="tx1"/>
                </a:solidFill>
                <a:latin typeface="Times New Roman" panose="02020603050405020304" pitchFamily="18" charset="0"/>
                <a:cs typeface="Times New Roman" panose="02020603050405020304" pitchFamily="18" charset="0"/>
              </a:rPr>
              <a:t>- овладение </a:t>
            </a:r>
            <a:r>
              <a:rPr lang="ru-RU" sz="2400" dirty="0">
                <a:solidFill>
                  <a:schemeClr val="tx1"/>
                </a:solidFill>
                <a:latin typeface="Times New Roman" panose="02020603050405020304" pitchFamily="18" charset="0"/>
                <a:cs typeface="Times New Roman" panose="02020603050405020304" pitchFamily="18" charset="0"/>
              </a:rPr>
              <a:t>доступными видами искусства.</a:t>
            </a:r>
          </a:p>
        </p:txBody>
      </p:sp>
    </p:spTree>
    <p:extLst>
      <p:ext uri="{BB962C8B-B14F-4D97-AF65-F5344CB8AC3E}">
        <p14:creationId xmlns:p14="http://schemas.microsoft.com/office/powerpoint/2010/main" val="3722430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89936" y="939751"/>
            <a:ext cx="9861753" cy="5957578"/>
          </a:xfrm>
        </p:spPr>
        <p:txBody>
          <a:bodyPr>
            <a:normAutofit/>
          </a:bodyPr>
          <a:lstStyle/>
          <a:p>
            <a:pPr marL="0" indent="0" algn="ctr">
              <a:buNone/>
            </a:pPr>
            <a:r>
              <a:rPr lang="ru-RU" sz="2000" b="1" dirty="0" smtClean="0">
                <a:solidFill>
                  <a:schemeClr val="tx1"/>
                </a:solidFill>
                <a:latin typeface="Times New Roman" panose="02020603050405020304" pitchFamily="18" charset="0"/>
                <a:cs typeface="Times New Roman" panose="02020603050405020304" pitchFamily="18" charset="0"/>
              </a:rPr>
              <a:t>2. Программа формирования </a:t>
            </a:r>
            <a:r>
              <a:rPr lang="ru-RU" sz="2000" b="1" dirty="0">
                <a:solidFill>
                  <a:schemeClr val="tx1"/>
                </a:solidFill>
                <a:latin typeface="Times New Roman" panose="02020603050405020304" pitchFamily="18" charset="0"/>
                <a:cs typeface="Times New Roman" panose="02020603050405020304" pitchFamily="18" charset="0"/>
              </a:rPr>
              <a:t>УУД для обучающихся с ЗПР (вариант 7.2)</a:t>
            </a:r>
            <a:endParaRPr lang="ru-RU" sz="2000"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600"/>
              </a:spcBef>
              <a:buNone/>
            </a:pPr>
            <a:r>
              <a:rPr lang="ru-RU" b="1" dirty="0">
                <a:solidFill>
                  <a:schemeClr val="tx1"/>
                </a:solidFill>
                <a:latin typeface="Times New Roman" panose="02020603050405020304" pitchFamily="18" charset="0"/>
                <a:cs typeface="Times New Roman" panose="02020603050405020304" pitchFamily="18" charset="0"/>
              </a:rPr>
              <a:t>Регулятивные УУД</a:t>
            </a:r>
            <a:r>
              <a:rPr lang="ru-RU" dirty="0">
                <a:solidFill>
                  <a:schemeClr val="tx1"/>
                </a:solidFill>
                <a:latin typeface="Times New Roman" panose="02020603050405020304" pitchFamily="18" charset="0"/>
                <a:cs typeface="Times New Roman" panose="02020603050405020304" pitchFamily="18" charset="0"/>
              </a:rPr>
              <a:t> представлены следующими умениями:</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принимать </a:t>
            </a:r>
            <a:r>
              <a:rPr lang="ru-RU" dirty="0">
                <a:solidFill>
                  <a:schemeClr val="tx1"/>
                </a:solidFill>
                <a:latin typeface="Times New Roman" panose="02020603050405020304" pitchFamily="18" charset="0"/>
                <a:cs typeface="Times New Roman" panose="02020603050405020304" pitchFamily="18" charset="0"/>
              </a:rPr>
              <a:t>и сохранять учебную задачу;</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учитывать </a:t>
            </a:r>
            <a:r>
              <a:rPr lang="ru-RU" dirty="0">
                <a:solidFill>
                  <a:schemeClr val="tx1"/>
                </a:solidFill>
                <a:latin typeface="Times New Roman" panose="02020603050405020304" pitchFamily="18" charset="0"/>
                <a:cs typeface="Times New Roman" panose="02020603050405020304" pitchFamily="18" charset="0"/>
              </a:rPr>
              <a:t>выделенные учителем ориентиры - действия в новом учебном материале в сотрудничестве с учителем;</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планировать </a:t>
            </a:r>
            <a:r>
              <a:rPr lang="ru-RU" dirty="0">
                <a:solidFill>
                  <a:schemeClr val="tx1"/>
                </a:solidFill>
                <a:latin typeface="Times New Roman" panose="02020603050405020304" pitchFamily="18" charset="0"/>
                <a:cs typeface="Times New Roman" panose="02020603050405020304" pitchFamily="18" charset="0"/>
              </a:rPr>
              <a:t>свои действия в соответствии с поставленной задачей и условиями ее реализации, в том числе во внутреннем плане;</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осуществлять </a:t>
            </a:r>
            <a:r>
              <a:rPr lang="ru-RU" dirty="0">
                <a:solidFill>
                  <a:schemeClr val="tx1"/>
                </a:solidFill>
                <a:latin typeface="Times New Roman" panose="02020603050405020304" pitchFamily="18" charset="0"/>
                <a:cs typeface="Times New Roman" panose="02020603050405020304" pitchFamily="18" charset="0"/>
              </a:rPr>
              <a:t>итоговый и пошаговый контроль по результату;</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оценивать </a:t>
            </a:r>
            <a:r>
              <a:rPr lang="ru-RU" dirty="0">
                <a:solidFill>
                  <a:schemeClr val="tx1"/>
                </a:solidFill>
                <a:latin typeface="Times New Roman" panose="02020603050405020304" pitchFamily="18" charset="0"/>
                <a:cs typeface="Times New Roman" panose="02020603050405020304" pitchFamily="18" charset="0"/>
              </a:rPr>
              <a:t>правильность выполнения действия на уровне адекватной ретроспективной оценки соответствия результатов требованиям данной задачи;</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адекватно </a:t>
            </a:r>
            <a:r>
              <a:rPr lang="ru-RU" dirty="0">
                <a:solidFill>
                  <a:schemeClr val="tx1"/>
                </a:solidFill>
                <a:latin typeface="Times New Roman" panose="02020603050405020304" pitchFamily="18" charset="0"/>
                <a:cs typeface="Times New Roman" panose="02020603050405020304" pitchFamily="18" charset="0"/>
              </a:rPr>
              <a:t>воспринимать предложения и оценку педагогических работников, других обучающихся, родителей (законных представителей) и других людей;</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адекватно </a:t>
            </a:r>
            <a:r>
              <a:rPr lang="ru-RU" dirty="0">
                <a:solidFill>
                  <a:schemeClr val="tx1"/>
                </a:solidFill>
                <a:latin typeface="Times New Roman" panose="02020603050405020304" pitchFamily="18" charset="0"/>
                <a:cs typeface="Times New Roman" panose="02020603050405020304" pitchFamily="18" charset="0"/>
              </a:rPr>
              <a:t>использовать все анализаторы для формирования компенсаторных способов деятельности; различать способ и результат действия;</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вносить </a:t>
            </a:r>
            <a:r>
              <a:rPr lang="ru-RU" dirty="0">
                <a:solidFill>
                  <a:schemeClr val="tx1"/>
                </a:solidFill>
                <a:latin typeface="Times New Roman" panose="02020603050405020304" pitchFamily="18" charset="0"/>
                <a:cs typeface="Times New Roman" panose="02020603050405020304" pitchFamily="18" charset="0"/>
              </a:rPr>
              <a:t>необходимые коррективы в действие после его завершения на основе его оценки и учета характера сделанных ошибок,</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использовать </a:t>
            </a:r>
            <a:r>
              <a:rPr lang="ru-RU" dirty="0">
                <a:solidFill>
                  <a:schemeClr val="tx1"/>
                </a:solidFill>
                <a:latin typeface="Times New Roman" panose="02020603050405020304" pitchFamily="18" charset="0"/>
                <a:cs typeface="Times New Roman" panose="02020603050405020304" pitchFamily="18" charset="0"/>
              </a:rPr>
              <a:t>регулирующую и контролирующую функцию зрения в бытовой и учебной деятельности;</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осуществлять </a:t>
            </a:r>
            <a:r>
              <a:rPr lang="ru-RU" dirty="0">
                <a:solidFill>
                  <a:schemeClr val="tx1"/>
                </a:solidFill>
                <a:latin typeface="Times New Roman" panose="02020603050405020304" pitchFamily="18" charset="0"/>
                <a:cs typeface="Times New Roman" panose="02020603050405020304" pitchFamily="18" charset="0"/>
              </a:rPr>
              <a:t>алгоритмизацию действий как основу компенсации.</a:t>
            </a:r>
          </a:p>
        </p:txBody>
      </p:sp>
    </p:spTree>
    <p:extLst>
      <p:ext uri="{BB962C8B-B14F-4D97-AF65-F5344CB8AC3E}">
        <p14:creationId xmlns:p14="http://schemas.microsoft.com/office/powerpoint/2010/main" val="32121698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89936" y="939750"/>
            <a:ext cx="9537290" cy="5687191"/>
          </a:xfrm>
        </p:spPr>
        <p:txBody>
          <a:bodyPr>
            <a:normAutofit fontScale="92500" lnSpcReduction="10000"/>
          </a:bodyPr>
          <a:lstStyle/>
          <a:p>
            <a:pPr marL="0" indent="0" algn="ctr">
              <a:spcBef>
                <a:spcPts val="600"/>
              </a:spcBef>
              <a:spcAft>
                <a:spcPts val="600"/>
              </a:spcAft>
              <a:buNone/>
            </a:pPr>
            <a:r>
              <a:rPr lang="ru-RU" sz="2000" b="1" dirty="0" smtClean="0">
                <a:solidFill>
                  <a:schemeClr val="tx1"/>
                </a:solidFill>
                <a:latin typeface="Times New Roman" panose="02020603050405020304" pitchFamily="18" charset="0"/>
                <a:cs typeface="Times New Roman" panose="02020603050405020304" pitchFamily="18" charset="0"/>
              </a:rPr>
              <a:t>2. Программа формирования </a:t>
            </a:r>
            <a:r>
              <a:rPr lang="ru-RU" sz="2000" b="1" dirty="0">
                <a:solidFill>
                  <a:schemeClr val="tx1"/>
                </a:solidFill>
                <a:latin typeface="Times New Roman" panose="02020603050405020304" pitchFamily="18" charset="0"/>
                <a:cs typeface="Times New Roman" panose="02020603050405020304" pitchFamily="18" charset="0"/>
              </a:rPr>
              <a:t>УУД для обучающихся с ЗПР (вариант 7.2)</a:t>
            </a:r>
            <a:endParaRPr lang="ru-RU" sz="2000"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1900" b="1" dirty="0">
                <a:solidFill>
                  <a:schemeClr val="tx1"/>
                </a:solidFill>
                <a:latin typeface="Times New Roman" panose="02020603050405020304" pitchFamily="18" charset="0"/>
                <a:cs typeface="Times New Roman" panose="02020603050405020304" pitchFamily="18" charset="0"/>
              </a:rPr>
              <a:t>Познавательные УУД </a:t>
            </a:r>
            <a:r>
              <a:rPr lang="ru-RU" sz="1900" dirty="0">
                <a:solidFill>
                  <a:schemeClr val="tx1"/>
                </a:solidFill>
                <a:latin typeface="Times New Roman" panose="02020603050405020304" pitchFamily="18" charset="0"/>
                <a:cs typeface="Times New Roman" panose="02020603050405020304" pitchFamily="18" charset="0"/>
              </a:rPr>
              <a:t>представлены следующими умениями:</a:t>
            </a:r>
          </a:p>
          <a:p>
            <a:pPr marL="0" indent="457200" algn="just">
              <a:spcBef>
                <a:spcPts val="0"/>
              </a:spcBef>
              <a:buNone/>
            </a:pPr>
            <a:r>
              <a:rPr lang="ru-RU" sz="1900" dirty="0" smtClean="0">
                <a:solidFill>
                  <a:schemeClr val="tx1"/>
                </a:solidFill>
                <a:latin typeface="Times New Roman" panose="02020603050405020304" pitchFamily="18" charset="0"/>
                <a:cs typeface="Times New Roman" panose="02020603050405020304" pitchFamily="18" charset="0"/>
              </a:rPr>
              <a:t>- осуществлять </a:t>
            </a:r>
            <a:r>
              <a:rPr lang="ru-RU" sz="1900" dirty="0">
                <a:solidFill>
                  <a:schemeClr val="tx1"/>
                </a:solidFill>
                <a:latin typeface="Times New Roman" panose="02020603050405020304" pitchFamily="18" charset="0"/>
                <a:cs typeface="Times New Roman" panose="02020603050405020304" pitchFamily="18" charset="0"/>
              </a:rPr>
              <a:t>поиск необходимой информации для выполнения учебных заданий, с использованием учебной литературы, энциклопедий, справочников (включая электронные, цифровые), в открытом информационном пространстве;</a:t>
            </a:r>
          </a:p>
          <a:p>
            <a:pPr marL="0" indent="457200" algn="just">
              <a:spcBef>
                <a:spcPts val="0"/>
              </a:spcBef>
              <a:buNone/>
            </a:pPr>
            <a:r>
              <a:rPr lang="ru-RU" sz="1900" dirty="0" smtClean="0">
                <a:solidFill>
                  <a:schemeClr val="tx1"/>
                </a:solidFill>
                <a:latin typeface="Times New Roman" panose="02020603050405020304" pitchFamily="18" charset="0"/>
                <a:cs typeface="Times New Roman" panose="02020603050405020304" pitchFamily="18" charset="0"/>
              </a:rPr>
              <a:t>- осуществлять </a:t>
            </a:r>
            <a:r>
              <a:rPr lang="ru-RU" sz="1900" dirty="0">
                <a:solidFill>
                  <a:schemeClr val="tx1"/>
                </a:solidFill>
                <a:latin typeface="Times New Roman" panose="02020603050405020304" pitchFamily="18" charset="0"/>
                <a:cs typeface="Times New Roman" panose="02020603050405020304" pitchFamily="18" charset="0"/>
              </a:rPr>
              <a:t>запись (фиксацию) выборочной информации, об окружающем мире и о себе самом, в том числе с помощью инструментов ИКТ;</a:t>
            </a:r>
          </a:p>
          <a:p>
            <a:pPr marL="0" indent="457200" algn="just">
              <a:spcBef>
                <a:spcPts val="0"/>
              </a:spcBef>
              <a:buNone/>
            </a:pPr>
            <a:r>
              <a:rPr lang="ru-RU" sz="1900" dirty="0" smtClean="0">
                <a:solidFill>
                  <a:schemeClr val="tx1"/>
                </a:solidFill>
                <a:latin typeface="Times New Roman" panose="02020603050405020304" pitchFamily="18" charset="0"/>
                <a:cs typeface="Times New Roman" panose="02020603050405020304" pitchFamily="18" charset="0"/>
              </a:rPr>
              <a:t>- использовать </a:t>
            </a:r>
            <a:r>
              <a:rPr lang="ru-RU" sz="1900" dirty="0">
                <a:solidFill>
                  <a:schemeClr val="tx1"/>
                </a:solidFill>
                <a:latin typeface="Times New Roman" panose="02020603050405020304" pitchFamily="18" charset="0"/>
                <a:cs typeface="Times New Roman" panose="02020603050405020304" pitchFamily="18" charset="0"/>
              </a:rPr>
              <a:t>знаково-символические средства, в том числе модели и схемы, для решения задач;</a:t>
            </a:r>
          </a:p>
          <a:p>
            <a:pPr marL="0" indent="457200" algn="just">
              <a:spcBef>
                <a:spcPts val="0"/>
              </a:spcBef>
              <a:buNone/>
            </a:pPr>
            <a:r>
              <a:rPr lang="ru-RU" sz="1900" dirty="0" smtClean="0">
                <a:solidFill>
                  <a:schemeClr val="tx1"/>
                </a:solidFill>
                <a:latin typeface="Times New Roman" panose="02020603050405020304" pitchFamily="18" charset="0"/>
                <a:cs typeface="Times New Roman" panose="02020603050405020304" pitchFamily="18" charset="0"/>
              </a:rPr>
              <a:t>- строить </a:t>
            </a:r>
            <a:r>
              <a:rPr lang="ru-RU" sz="1900" dirty="0">
                <a:solidFill>
                  <a:schemeClr val="tx1"/>
                </a:solidFill>
                <a:latin typeface="Times New Roman" panose="02020603050405020304" pitchFamily="18" charset="0"/>
                <a:cs typeface="Times New Roman" panose="02020603050405020304" pitchFamily="18" charset="0"/>
              </a:rPr>
              <a:t>сообщения в устной и письменной форме;</a:t>
            </a:r>
          </a:p>
          <a:p>
            <a:pPr marL="0" indent="457200" algn="just">
              <a:spcBef>
                <a:spcPts val="0"/>
              </a:spcBef>
              <a:buNone/>
            </a:pPr>
            <a:r>
              <a:rPr lang="ru-RU" sz="1900" dirty="0" smtClean="0">
                <a:solidFill>
                  <a:schemeClr val="tx1"/>
                </a:solidFill>
                <a:latin typeface="Times New Roman" panose="02020603050405020304" pitchFamily="18" charset="0"/>
                <a:cs typeface="Times New Roman" panose="02020603050405020304" pitchFamily="18" charset="0"/>
              </a:rPr>
              <a:t>- ориентироваться </a:t>
            </a:r>
            <a:r>
              <a:rPr lang="ru-RU" sz="1900" dirty="0">
                <a:solidFill>
                  <a:schemeClr val="tx1"/>
                </a:solidFill>
                <a:latin typeface="Times New Roman" panose="02020603050405020304" pitchFamily="18" charset="0"/>
                <a:cs typeface="Times New Roman" panose="02020603050405020304" pitchFamily="18" charset="0"/>
              </a:rPr>
              <a:t>на разнообразие способов решения задач;</a:t>
            </a:r>
          </a:p>
          <a:p>
            <a:pPr marL="0" indent="457200" algn="just">
              <a:spcBef>
                <a:spcPts val="0"/>
              </a:spcBef>
              <a:buNone/>
            </a:pPr>
            <a:r>
              <a:rPr lang="ru-RU" sz="1900" dirty="0" smtClean="0">
                <a:solidFill>
                  <a:schemeClr val="tx1"/>
                </a:solidFill>
                <a:latin typeface="Times New Roman" panose="02020603050405020304" pitchFamily="18" charset="0"/>
                <a:cs typeface="Times New Roman" panose="02020603050405020304" pitchFamily="18" charset="0"/>
              </a:rPr>
              <a:t>- смыслового </a:t>
            </a:r>
            <a:r>
              <a:rPr lang="ru-RU" sz="1900" dirty="0">
                <a:solidFill>
                  <a:schemeClr val="tx1"/>
                </a:solidFill>
                <a:latin typeface="Times New Roman" panose="02020603050405020304" pitchFamily="18" charset="0"/>
                <a:cs typeface="Times New Roman" panose="02020603050405020304" pitchFamily="18" charset="0"/>
              </a:rPr>
              <a:t>восприятия художественных и познавательных текстов, выделять существенную информацию из сообщений разных видов (в первую очередь текстов);</a:t>
            </a:r>
          </a:p>
          <a:p>
            <a:pPr marL="0" indent="457200" algn="just">
              <a:spcBef>
                <a:spcPts val="0"/>
              </a:spcBef>
              <a:buNone/>
            </a:pPr>
            <a:r>
              <a:rPr lang="ru-RU" sz="1900" dirty="0" smtClean="0">
                <a:solidFill>
                  <a:schemeClr val="tx1"/>
                </a:solidFill>
                <a:latin typeface="Times New Roman" panose="02020603050405020304" pitchFamily="18" charset="0"/>
                <a:cs typeface="Times New Roman" panose="02020603050405020304" pitchFamily="18" charset="0"/>
              </a:rPr>
              <a:t>- осуществлять </a:t>
            </a:r>
            <a:r>
              <a:rPr lang="ru-RU" sz="1900" dirty="0">
                <a:solidFill>
                  <a:schemeClr val="tx1"/>
                </a:solidFill>
                <a:latin typeface="Times New Roman" panose="02020603050405020304" pitchFamily="18" charset="0"/>
                <a:cs typeface="Times New Roman" panose="02020603050405020304" pitchFamily="18" charset="0"/>
              </a:rPr>
              <a:t>аналитико-синтетическую деятельность (сравнение, </a:t>
            </a:r>
            <a:r>
              <a:rPr lang="ru-RU" sz="1900" dirty="0" err="1">
                <a:solidFill>
                  <a:schemeClr val="tx1"/>
                </a:solidFill>
                <a:latin typeface="Times New Roman" panose="02020603050405020304" pitchFamily="18" charset="0"/>
                <a:cs typeface="Times New Roman" panose="02020603050405020304" pitchFamily="18" charset="0"/>
              </a:rPr>
              <a:t>сериацию</a:t>
            </a:r>
            <a:r>
              <a:rPr lang="ru-RU" sz="1900" dirty="0">
                <a:solidFill>
                  <a:schemeClr val="tx1"/>
                </a:solidFill>
                <a:latin typeface="Times New Roman" panose="02020603050405020304" pitchFamily="18" charset="0"/>
                <a:cs typeface="Times New Roman" panose="02020603050405020304" pitchFamily="18" charset="0"/>
              </a:rPr>
              <a:t> и классификацию), выбирая основания и критерии для указанных логических операций;</a:t>
            </a:r>
          </a:p>
          <a:p>
            <a:pPr marL="0" indent="457200" algn="just">
              <a:spcBef>
                <a:spcPts val="0"/>
              </a:spcBef>
              <a:buNone/>
            </a:pPr>
            <a:r>
              <a:rPr lang="ru-RU" sz="1900" dirty="0" smtClean="0">
                <a:solidFill>
                  <a:schemeClr val="tx1"/>
                </a:solidFill>
                <a:latin typeface="Times New Roman" panose="02020603050405020304" pitchFamily="18" charset="0"/>
                <a:cs typeface="Times New Roman" panose="02020603050405020304" pitchFamily="18" charset="0"/>
              </a:rPr>
              <a:t>- устанавливать </a:t>
            </a:r>
            <a:r>
              <a:rPr lang="ru-RU" sz="1900" dirty="0">
                <a:solidFill>
                  <a:schemeClr val="tx1"/>
                </a:solidFill>
                <a:latin typeface="Times New Roman" panose="02020603050405020304" pitchFamily="18" charset="0"/>
                <a:cs typeface="Times New Roman" panose="02020603050405020304" pitchFamily="18" charset="0"/>
              </a:rPr>
              <a:t>причинно-следственные связи в изучаемом круге явлений;</a:t>
            </a:r>
          </a:p>
          <a:p>
            <a:pPr marL="0" indent="457200" algn="just">
              <a:spcBef>
                <a:spcPts val="0"/>
              </a:spcBef>
              <a:buNone/>
            </a:pPr>
            <a:r>
              <a:rPr lang="ru-RU" sz="1900" dirty="0" smtClean="0">
                <a:solidFill>
                  <a:schemeClr val="tx1"/>
                </a:solidFill>
                <a:latin typeface="Times New Roman" panose="02020603050405020304" pitchFamily="18" charset="0"/>
                <a:cs typeface="Times New Roman" panose="02020603050405020304" pitchFamily="18" charset="0"/>
              </a:rPr>
              <a:t>- осуществлять </a:t>
            </a:r>
            <a:r>
              <a:rPr lang="ru-RU" sz="1900" dirty="0">
                <a:solidFill>
                  <a:schemeClr val="tx1"/>
                </a:solidFill>
                <a:latin typeface="Times New Roman" panose="02020603050405020304" pitchFamily="18" charset="0"/>
                <a:cs typeface="Times New Roman" panose="02020603050405020304" pitchFamily="18" charset="0"/>
              </a:rPr>
              <a:t>подведение под понятие на основе распознавания объектов, выделения существенных признаков и их синтеза;</a:t>
            </a:r>
          </a:p>
          <a:p>
            <a:pPr marL="0" indent="457200" algn="just">
              <a:spcBef>
                <a:spcPts val="0"/>
              </a:spcBef>
              <a:buNone/>
            </a:pPr>
            <a:r>
              <a:rPr lang="ru-RU" sz="1900" dirty="0" smtClean="0">
                <a:solidFill>
                  <a:schemeClr val="tx1"/>
                </a:solidFill>
                <a:latin typeface="Times New Roman" panose="02020603050405020304" pitchFamily="18" charset="0"/>
                <a:cs typeface="Times New Roman" panose="02020603050405020304" pitchFamily="18" charset="0"/>
              </a:rPr>
              <a:t>- устанавливать </a:t>
            </a:r>
            <a:r>
              <a:rPr lang="ru-RU" sz="1900" dirty="0">
                <a:solidFill>
                  <a:schemeClr val="tx1"/>
                </a:solidFill>
                <a:latin typeface="Times New Roman" panose="02020603050405020304" pitchFamily="18" charset="0"/>
                <a:cs typeface="Times New Roman" panose="02020603050405020304" pitchFamily="18" charset="0"/>
              </a:rPr>
              <a:t>аналогии;</a:t>
            </a:r>
          </a:p>
          <a:p>
            <a:pPr marL="0" indent="457200" algn="just">
              <a:spcBef>
                <a:spcPts val="0"/>
              </a:spcBef>
              <a:buNone/>
            </a:pPr>
            <a:r>
              <a:rPr lang="ru-RU" sz="1900" dirty="0" smtClean="0">
                <a:solidFill>
                  <a:schemeClr val="tx1"/>
                </a:solidFill>
                <a:latin typeface="Times New Roman" panose="02020603050405020304" pitchFamily="18" charset="0"/>
                <a:cs typeface="Times New Roman" panose="02020603050405020304" pitchFamily="18" charset="0"/>
              </a:rPr>
              <a:t>- адекватно </a:t>
            </a:r>
            <a:r>
              <a:rPr lang="ru-RU" sz="1900" dirty="0">
                <a:solidFill>
                  <a:schemeClr val="tx1"/>
                </a:solidFill>
                <a:latin typeface="Times New Roman" panose="02020603050405020304" pitchFamily="18" charset="0"/>
                <a:cs typeface="Times New Roman" panose="02020603050405020304" pitchFamily="18" charset="0"/>
              </a:rPr>
              <a:t>использовать информационно-познавательную и ориентировочно-поисковую роль зрения;</a:t>
            </a:r>
          </a:p>
          <a:p>
            <a:pPr marL="0" indent="457200" algn="just">
              <a:spcBef>
                <a:spcPts val="0"/>
              </a:spcBef>
              <a:buNone/>
            </a:pPr>
            <a:r>
              <a:rPr lang="ru-RU" sz="1900" dirty="0" smtClean="0">
                <a:solidFill>
                  <a:schemeClr val="tx1"/>
                </a:solidFill>
                <a:latin typeface="Times New Roman" panose="02020603050405020304" pitchFamily="18" charset="0"/>
                <a:cs typeface="Times New Roman" panose="02020603050405020304" pitchFamily="18" charset="0"/>
              </a:rPr>
              <a:t>- владеть </a:t>
            </a:r>
            <a:r>
              <a:rPr lang="ru-RU" sz="1900" dirty="0">
                <a:solidFill>
                  <a:schemeClr val="tx1"/>
                </a:solidFill>
                <a:latin typeface="Times New Roman" panose="02020603050405020304" pitchFamily="18" charset="0"/>
                <a:cs typeface="Times New Roman" panose="02020603050405020304" pitchFamily="18" charset="0"/>
              </a:rPr>
              <a:t>компенсаторными способами познавательной деятельности.</a:t>
            </a:r>
          </a:p>
          <a:p>
            <a:pPr marL="0" indent="0" algn="ctr">
              <a:buNone/>
            </a:pPr>
            <a:endParaRPr lang="ru-RU" sz="2000"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155446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60439" y="1087234"/>
            <a:ext cx="9537290" cy="5687191"/>
          </a:xfrm>
        </p:spPr>
        <p:txBody>
          <a:bodyPr>
            <a:normAutofit/>
          </a:bodyPr>
          <a:lstStyle/>
          <a:p>
            <a:pPr marL="0" indent="0" algn="ctr">
              <a:spcBef>
                <a:spcPts val="600"/>
              </a:spcBef>
              <a:spcAft>
                <a:spcPts val="600"/>
              </a:spcAft>
              <a:buNone/>
            </a:pPr>
            <a:r>
              <a:rPr lang="ru-RU" sz="2000" b="1" dirty="0" smtClean="0">
                <a:solidFill>
                  <a:schemeClr val="tx1"/>
                </a:solidFill>
                <a:latin typeface="Times New Roman" panose="02020603050405020304" pitchFamily="18" charset="0"/>
                <a:cs typeface="Times New Roman" panose="02020603050405020304" pitchFamily="18" charset="0"/>
              </a:rPr>
              <a:t>2. Программа формирования </a:t>
            </a:r>
            <a:r>
              <a:rPr lang="ru-RU" sz="2000" b="1" dirty="0">
                <a:solidFill>
                  <a:schemeClr val="tx1"/>
                </a:solidFill>
                <a:latin typeface="Times New Roman" panose="02020603050405020304" pitchFamily="18" charset="0"/>
                <a:cs typeface="Times New Roman" panose="02020603050405020304" pitchFamily="18" charset="0"/>
              </a:rPr>
              <a:t>УУД для обучающихся с ЗПР (вариант 7.2)</a:t>
            </a:r>
            <a:endParaRPr lang="ru-RU" sz="2000" dirty="0" smtClean="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r>
              <a:rPr lang="ru-RU" sz="2000" b="1" dirty="0">
                <a:solidFill>
                  <a:schemeClr val="tx1"/>
                </a:solidFill>
                <a:latin typeface="Times New Roman" panose="02020603050405020304" pitchFamily="18" charset="0"/>
                <a:cs typeface="Times New Roman" panose="02020603050405020304" pitchFamily="18" charset="0"/>
              </a:rPr>
              <a:t>Коммуникативные УУД </a:t>
            </a:r>
            <a:r>
              <a:rPr lang="ru-RU" sz="2000" dirty="0">
                <a:solidFill>
                  <a:schemeClr val="tx1"/>
                </a:solidFill>
                <a:latin typeface="Times New Roman" panose="02020603050405020304" pitchFamily="18" charset="0"/>
                <a:cs typeface="Times New Roman" panose="02020603050405020304" pitchFamily="18" charset="0"/>
              </a:rPr>
              <a:t>представлены следующими умениями:</a:t>
            </a:r>
          </a:p>
          <a:p>
            <a:pPr marL="0" indent="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адекватно использовать коммуникативные, прежде всего речевые, средства для решения различных коммуникативных задач, строить монологическое высказывание (в том числе сопровождая его аудиовизуальной поддержкой), владеть диалогической формой коммуникации, используя в том числе средства и инструменты ИКТ и дистанционного общения;</a:t>
            </a:r>
          </a:p>
          <a:p>
            <a:pPr marL="0" indent="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формулировать собственное мнение и позицию;</a:t>
            </a:r>
          </a:p>
          <a:p>
            <a:pPr marL="0" indent="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задавать вопросы, необходимые для организации собственной деятельности и сотрудничества с партнером;</a:t>
            </a:r>
          </a:p>
          <a:p>
            <a:pPr marL="0" indent="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научится адекватно использовать компенсаторные способы, зрительное восприятие для решения различных коммуникативных задач;</a:t>
            </a:r>
          </a:p>
          <a:p>
            <a:pPr marL="0" indent="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использовать невербальные средства общения для взаимодействия с партнером.</a:t>
            </a:r>
          </a:p>
          <a:p>
            <a:pPr marL="0" indent="0" algn="ctr">
              <a:buNone/>
            </a:pPr>
            <a:endParaRPr lang="ru-RU" sz="2000"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57763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70272" y="1170809"/>
            <a:ext cx="9537290" cy="5687191"/>
          </a:xfrm>
        </p:spPr>
        <p:txBody>
          <a:bodyPr>
            <a:normAutofit/>
          </a:bodyPr>
          <a:lstStyle/>
          <a:p>
            <a:pPr marL="0" indent="0" algn="ctr">
              <a:spcBef>
                <a:spcPts val="600"/>
              </a:spcBef>
              <a:spcAft>
                <a:spcPts val="600"/>
              </a:spcAft>
              <a:buNone/>
            </a:pPr>
            <a:r>
              <a:rPr lang="ru-RU" sz="2000" b="1" dirty="0" smtClean="0">
                <a:solidFill>
                  <a:schemeClr val="tx1"/>
                </a:solidFill>
                <a:latin typeface="Times New Roman" panose="02020603050405020304" pitchFamily="18" charset="0"/>
                <a:cs typeface="Times New Roman" panose="02020603050405020304" pitchFamily="18" charset="0"/>
              </a:rPr>
              <a:t>2. Программа формирования </a:t>
            </a:r>
            <a:r>
              <a:rPr lang="ru-RU" sz="2000" b="1" dirty="0">
                <a:solidFill>
                  <a:schemeClr val="tx1"/>
                </a:solidFill>
                <a:latin typeface="Times New Roman" panose="02020603050405020304" pitchFamily="18" charset="0"/>
                <a:cs typeface="Times New Roman" panose="02020603050405020304" pitchFamily="18" charset="0"/>
              </a:rPr>
              <a:t>УУД для обучающихся с ЗПР (вариант 7.2)</a:t>
            </a:r>
            <a:endParaRPr lang="ru-RU" sz="2000"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Формирование УУД, обеспечивающих решение задач общекультурного, ценностно-личностного, познавательного развития обучающихся с ЗПР, реализуется в рамках целостного образовательного процесса в ходе изучения системы учебных предметов и курсов коррекционно-развивающей области, в условиях внеурочной и внешкольной деятельности.</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На уровне начального общего образования формирование УУД осуществляется на таких предметах, как "Русский язык", "Литературное чтение", "Английский язык", "Математика", "Окружающий мир (человек, природа, общество)", "Музыка", "Изобразительное искусство", "Технология (труд)", "Физическая культура" и на коррекционных курсах.</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Каждый учебный предмет раскрывает определенные возможности для формирования УУД.</a:t>
            </a:r>
          </a:p>
          <a:p>
            <a:pPr marL="0" indent="0" algn="ctr">
              <a:buNone/>
            </a:pPr>
            <a:endParaRPr lang="ru-RU" sz="2000"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67155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06392" y="1170809"/>
            <a:ext cx="9269128" cy="5687191"/>
          </a:xfrm>
        </p:spPr>
        <p:txBody>
          <a:bodyPr>
            <a:normAutofit/>
          </a:bodyPr>
          <a:lstStyle/>
          <a:p>
            <a:pPr marL="0" indent="0" algn="ctr">
              <a:spcBef>
                <a:spcPts val="600"/>
              </a:spcBef>
              <a:spcAft>
                <a:spcPts val="600"/>
              </a:spcAft>
              <a:buNone/>
            </a:pPr>
            <a:r>
              <a:rPr lang="ru-RU" sz="2000" b="1" dirty="0">
                <a:solidFill>
                  <a:schemeClr val="tx1"/>
                </a:solidFill>
                <a:latin typeface="Times New Roman" panose="02020603050405020304" pitchFamily="18" charset="0"/>
                <a:cs typeface="Times New Roman" panose="02020603050405020304" pitchFamily="18" charset="0"/>
              </a:rPr>
              <a:t>3</a:t>
            </a:r>
            <a:r>
              <a:rPr lang="ru-RU" sz="2000" b="1" dirty="0" smtClean="0">
                <a:solidFill>
                  <a:schemeClr val="tx1"/>
                </a:solidFill>
                <a:latin typeface="Times New Roman" panose="02020603050405020304" pitchFamily="18" charset="0"/>
                <a:cs typeface="Times New Roman" panose="02020603050405020304" pitchFamily="18" charset="0"/>
              </a:rPr>
              <a:t>. </a:t>
            </a:r>
            <a:r>
              <a:rPr lang="ru-RU" sz="2000" b="1" dirty="0" smtClean="0">
                <a:solidFill>
                  <a:schemeClr val="tx1"/>
                </a:solidFill>
                <a:latin typeface="Times New Roman" panose="02020603050405020304" pitchFamily="18" charset="0"/>
                <a:cs typeface="Times New Roman" panose="02020603050405020304" pitchFamily="18" charset="0"/>
              </a:rPr>
              <a:t>Программа </a:t>
            </a:r>
            <a:r>
              <a:rPr lang="ru-RU" sz="2000" b="1" dirty="0">
                <a:solidFill>
                  <a:schemeClr val="tx1"/>
                </a:solidFill>
                <a:latin typeface="Times New Roman" panose="02020603050405020304" pitchFamily="18" charset="0"/>
                <a:cs typeface="Times New Roman" panose="02020603050405020304" pitchFamily="18" charset="0"/>
              </a:rPr>
              <a:t>коррекционной работы 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600"/>
              </a:spcBef>
              <a:buNone/>
            </a:pPr>
            <a:r>
              <a:rPr lang="ru-RU" sz="2000" dirty="0" smtClean="0">
                <a:solidFill>
                  <a:schemeClr val="tx1"/>
                </a:solidFill>
                <a:latin typeface="Times New Roman" panose="02020603050405020304" pitchFamily="18" charset="0"/>
                <a:cs typeface="Times New Roman" panose="02020603050405020304" pitchFamily="18" charset="0"/>
              </a:rPr>
              <a:t>Программа </a:t>
            </a:r>
            <a:r>
              <a:rPr lang="ru-RU" sz="2000" dirty="0">
                <a:solidFill>
                  <a:schemeClr val="tx1"/>
                </a:solidFill>
                <a:latin typeface="Times New Roman" panose="02020603050405020304" pitchFamily="18" charset="0"/>
                <a:cs typeface="Times New Roman" panose="02020603050405020304" pitchFamily="18" charset="0"/>
              </a:rPr>
              <a:t>коррекционной работы в соответствии с требованиями ФГОС НОО обучающихся с ОВЗ направлена на создание системы комплексной помощи обучающимся с ЗПР в освоении АООП НОО, коррекцию недостатков в физическом и (или) психическом развитии обучающихся, их социальную адаптацию.</a:t>
            </a:r>
          </a:p>
          <a:p>
            <a:pPr marL="0" indent="0" algn="just">
              <a:buNone/>
            </a:pPr>
            <a:endParaRPr lang="ru-RU" sz="2000"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308814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70272" y="1170809"/>
            <a:ext cx="9419302" cy="5687191"/>
          </a:xfrm>
        </p:spPr>
        <p:txBody>
          <a:bodyPr>
            <a:normAutofit fontScale="92500" lnSpcReduction="20000"/>
          </a:bodyPr>
          <a:lstStyle/>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3</a:t>
            </a:r>
            <a:r>
              <a:rPr lang="ru-RU" sz="2000" b="1" dirty="0" smtClean="0">
                <a:solidFill>
                  <a:schemeClr val="tx1"/>
                </a:solidFill>
                <a:latin typeface="Times New Roman" panose="02020603050405020304" pitchFamily="18" charset="0"/>
                <a:cs typeface="Times New Roman" panose="02020603050405020304" pitchFamily="18" charset="0"/>
              </a:rPr>
              <a:t>. </a:t>
            </a:r>
            <a:r>
              <a:rPr lang="ru-RU" sz="2000" b="1" dirty="0" smtClean="0">
                <a:solidFill>
                  <a:schemeClr val="tx1"/>
                </a:solidFill>
                <a:latin typeface="Times New Roman" panose="02020603050405020304" pitchFamily="18" charset="0"/>
                <a:cs typeface="Times New Roman" panose="02020603050405020304" pitchFamily="18" charset="0"/>
              </a:rPr>
              <a:t>Программа </a:t>
            </a:r>
            <a:r>
              <a:rPr lang="ru-RU" sz="2000" b="1" dirty="0">
                <a:solidFill>
                  <a:schemeClr val="tx1"/>
                </a:solidFill>
                <a:latin typeface="Times New Roman" panose="02020603050405020304" pitchFamily="18" charset="0"/>
                <a:cs typeface="Times New Roman" panose="02020603050405020304" pitchFamily="18" charset="0"/>
              </a:rPr>
              <a:t>коррекционной работы 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u="sng" dirty="0" smtClean="0">
                <a:solidFill>
                  <a:schemeClr val="tx1"/>
                </a:solidFill>
                <a:latin typeface="Times New Roman" panose="02020603050405020304" pitchFamily="18" charset="0"/>
                <a:cs typeface="Times New Roman" panose="02020603050405020304" pitchFamily="18" charset="0"/>
              </a:rPr>
              <a:t>Программа </a:t>
            </a:r>
            <a:r>
              <a:rPr lang="ru-RU" sz="2000" u="sng" dirty="0">
                <a:solidFill>
                  <a:schemeClr val="tx1"/>
                </a:solidFill>
                <a:latin typeface="Times New Roman" panose="02020603050405020304" pitchFamily="18" charset="0"/>
                <a:cs typeface="Times New Roman" panose="02020603050405020304" pitchFamily="18" charset="0"/>
              </a:rPr>
              <a:t>коррекционной работы должна обеспечивать</a:t>
            </a:r>
            <a:r>
              <a:rPr lang="ru-RU" sz="2000" dirty="0">
                <a:solidFill>
                  <a:schemeClr val="tx1"/>
                </a:solidFill>
                <a:latin typeface="Times New Roman" panose="02020603050405020304" pitchFamily="18" charset="0"/>
                <a:cs typeface="Times New Roman" panose="02020603050405020304" pitchFamily="18" charset="0"/>
              </a:rPr>
              <a:t>:</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выявление </a:t>
            </a:r>
            <a:r>
              <a:rPr lang="ru-RU" sz="2000" dirty="0">
                <a:solidFill>
                  <a:schemeClr val="tx1"/>
                </a:solidFill>
                <a:latin typeface="Times New Roman" panose="02020603050405020304" pitchFamily="18" charset="0"/>
                <a:cs typeface="Times New Roman" panose="02020603050405020304" pitchFamily="18" charset="0"/>
              </a:rPr>
              <a:t>особых образовательных потребностей обучающихся с ЗПР, обусловленных недостатками в их физическом и (или) психическом развитии;</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создание </a:t>
            </a:r>
            <a:r>
              <a:rPr lang="ru-RU" sz="2000" dirty="0">
                <a:solidFill>
                  <a:schemeClr val="tx1"/>
                </a:solidFill>
                <a:latin typeface="Times New Roman" panose="02020603050405020304" pitchFamily="18" charset="0"/>
                <a:cs typeface="Times New Roman" panose="02020603050405020304" pitchFamily="18" charset="0"/>
              </a:rPr>
              <a:t>адекватных условий для реализации особых образовательных потребностей обучающихся с ЗПР;</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осуществление </a:t>
            </a:r>
            <a:r>
              <a:rPr lang="ru-RU" sz="2000" dirty="0">
                <a:solidFill>
                  <a:schemeClr val="tx1"/>
                </a:solidFill>
                <a:latin typeface="Times New Roman" panose="02020603050405020304" pitchFamily="18" charset="0"/>
                <a:cs typeface="Times New Roman" panose="02020603050405020304" pitchFamily="18" charset="0"/>
              </a:rPr>
              <a:t>индивидуально-ориентированного психолого-педагогического сопровождения обучающихся с ЗПР с учетом их особых образовательных потребностей и индивидуальных возможностей (в соответствии с рекомендациями ПМПК);</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разработку </a:t>
            </a:r>
            <a:r>
              <a:rPr lang="ru-RU" sz="2000" dirty="0">
                <a:solidFill>
                  <a:schemeClr val="tx1"/>
                </a:solidFill>
                <a:latin typeface="Times New Roman" panose="02020603050405020304" pitchFamily="18" charset="0"/>
                <a:cs typeface="Times New Roman" panose="02020603050405020304" pitchFamily="18" charset="0"/>
              </a:rPr>
              <a:t>и реализацию индивидуальных учебных планов, организацию индивидуальных и групповых коррекционных занятий для обучающихся с ЗПР с учетом индивидуальных и типологических особенностей психофизического развития и индивидуальных возможностей;</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оказание </a:t>
            </a:r>
            <a:r>
              <a:rPr lang="ru-RU" sz="2000" dirty="0">
                <a:solidFill>
                  <a:schemeClr val="tx1"/>
                </a:solidFill>
                <a:latin typeface="Times New Roman" panose="02020603050405020304" pitchFamily="18" charset="0"/>
                <a:cs typeface="Times New Roman" panose="02020603050405020304" pitchFamily="18" charset="0"/>
              </a:rPr>
              <a:t>помощи в освоении обучающимися с ЗПР АООП НОО и их интеграции в образовательном учреждении;</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возможность </a:t>
            </a:r>
            <a:r>
              <a:rPr lang="ru-RU" sz="2000" dirty="0">
                <a:solidFill>
                  <a:schemeClr val="tx1"/>
                </a:solidFill>
                <a:latin typeface="Times New Roman" panose="02020603050405020304" pitchFamily="18" charset="0"/>
                <a:cs typeface="Times New Roman" panose="02020603050405020304" pitchFamily="18" charset="0"/>
              </a:rPr>
              <a:t>развития коммуникации, социальных и бытовых навыков, адекватного учебного поведения, взаимодействия со взрослыми и обучающимися, формированию представлений об окружающем мире и собственных возможностях;</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оказание </a:t>
            </a:r>
            <a:r>
              <a:rPr lang="ru-RU" sz="2000" dirty="0">
                <a:solidFill>
                  <a:schemeClr val="tx1"/>
                </a:solidFill>
                <a:latin typeface="Times New Roman" panose="02020603050405020304" pitchFamily="18" charset="0"/>
                <a:cs typeface="Times New Roman" panose="02020603050405020304" pitchFamily="18" charset="0"/>
              </a:rPr>
              <a:t>родителям (законным представителям) обучающихся с ЗПР консультативной и методической помощи по социальным, правовым и другим вопросам, связанным с их воспитанием и обучением.</a:t>
            </a:r>
          </a:p>
          <a:p>
            <a:pPr marL="0" indent="457200" algn="just">
              <a:spcBef>
                <a:spcPts val="0"/>
              </a:spcBef>
              <a:buNone/>
            </a:pPr>
            <a:endParaRPr lang="ru-RU" sz="2000"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13608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85488" y="1170809"/>
            <a:ext cx="8977944" cy="5687191"/>
          </a:xfrm>
        </p:spPr>
        <p:txBody>
          <a:bodyPr>
            <a:normAutofit/>
          </a:bodyPr>
          <a:lstStyle/>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3</a:t>
            </a:r>
            <a:r>
              <a:rPr lang="ru-RU" sz="2000" b="1" dirty="0" smtClean="0">
                <a:solidFill>
                  <a:schemeClr val="tx1"/>
                </a:solidFill>
                <a:latin typeface="Times New Roman" panose="02020603050405020304" pitchFamily="18" charset="0"/>
                <a:cs typeface="Times New Roman" panose="02020603050405020304" pitchFamily="18" charset="0"/>
              </a:rPr>
              <a:t>. </a:t>
            </a:r>
            <a:r>
              <a:rPr lang="ru-RU" sz="2000" b="1" dirty="0" smtClean="0">
                <a:solidFill>
                  <a:schemeClr val="tx1"/>
                </a:solidFill>
                <a:latin typeface="Times New Roman" panose="02020603050405020304" pitchFamily="18" charset="0"/>
                <a:cs typeface="Times New Roman" panose="02020603050405020304" pitchFamily="18" charset="0"/>
              </a:rPr>
              <a:t>Программа </a:t>
            </a:r>
            <a:r>
              <a:rPr lang="ru-RU" sz="2000" b="1" dirty="0">
                <a:solidFill>
                  <a:schemeClr val="tx1"/>
                </a:solidFill>
                <a:latin typeface="Times New Roman" panose="02020603050405020304" pitchFamily="18" charset="0"/>
                <a:cs typeface="Times New Roman" panose="02020603050405020304" pitchFamily="18" charset="0"/>
              </a:rPr>
              <a:t>коррекционной работы 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600"/>
              </a:spcBef>
              <a:buNone/>
            </a:pPr>
            <a:r>
              <a:rPr lang="ru-RU" sz="2000" b="1" dirty="0">
                <a:solidFill>
                  <a:schemeClr val="tx1"/>
                </a:solidFill>
                <a:latin typeface="Times New Roman" panose="02020603050405020304" pitchFamily="18" charset="0"/>
                <a:cs typeface="Times New Roman" panose="02020603050405020304" pitchFamily="18" charset="0"/>
              </a:rPr>
              <a:t>Целью</a:t>
            </a:r>
            <a:r>
              <a:rPr lang="ru-RU" sz="2000" dirty="0">
                <a:solidFill>
                  <a:schemeClr val="tx1"/>
                </a:solidFill>
                <a:latin typeface="Times New Roman" panose="02020603050405020304" pitchFamily="18" charset="0"/>
                <a:cs typeface="Times New Roman" panose="02020603050405020304" pitchFamily="18" charset="0"/>
              </a:rPr>
              <a:t> программы коррекционной работы является создание системы комплексного психолого-педагогического сопровождения процесса освоения АООП НОО обучающимися с ЗПР, позволяющего учитывать их особые образовательные потребности на основе осуществления индивидуального и дифференцированного подхода в образовательном процессе.</a:t>
            </a:r>
          </a:p>
          <a:p>
            <a:pPr marL="0" indent="457200" algn="just">
              <a:spcBef>
                <a:spcPts val="0"/>
              </a:spcBef>
              <a:buNone/>
            </a:pPr>
            <a:endParaRPr lang="ru-RU" sz="2000"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035668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85488" y="1170809"/>
            <a:ext cx="8977944" cy="5687191"/>
          </a:xfrm>
        </p:spPr>
        <p:txBody>
          <a:bodyPr>
            <a:normAutofit/>
          </a:bodyPr>
          <a:lstStyle/>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3</a:t>
            </a:r>
            <a:r>
              <a:rPr lang="ru-RU" sz="2000" b="1" dirty="0" smtClean="0">
                <a:solidFill>
                  <a:schemeClr val="tx1"/>
                </a:solidFill>
                <a:latin typeface="Times New Roman" panose="02020603050405020304" pitchFamily="18" charset="0"/>
                <a:cs typeface="Times New Roman" panose="02020603050405020304" pitchFamily="18" charset="0"/>
              </a:rPr>
              <a:t>. </a:t>
            </a:r>
            <a:r>
              <a:rPr lang="ru-RU" sz="2000" b="1" dirty="0" smtClean="0">
                <a:solidFill>
                  <a:schemeClr val="tx1"/>
                </a:solidFill>
                <a:latin typeface="Times New Roman" panose="02020603050405020304" pitchFamily="18" charset="0"/>
                <a:cs typeface="Times New Roman" panose="02020603050405020304" pitchFamily="18" charset="0"/>
              </a:rPr>
              <a:t>Программа </a:t>
            </a:r>
            <a:r>
              <a:rPr lang="ru-RU" sz="2000" b="1" dirty="0">
                <a:solidFill>
                  <a:schemeClr val="tx1"/>
                </a:solidFill>
                <a:latin typeface="Times New Roman" panose="02020603050405020304" pitchFamily="18" charset="0"/>
                <a:cs typeface="Times New Roman" panose="02020603050405020304" pitchFamily="18" charset="0"/>
              </a:rPr>
              <a:t>коррекционной работы 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b="1" dirty="0">
                <a:solidFill>
                  <a:schemeClr val="tx1"/>
                </a:solidFill>
                <a:latin typeface="Times New Roman" panose="02020603050405020304" pitchFamily="18" charset="0"/>
                <a:cs typeface="Times New Roman" panose="02020603050405020304" pitchFamily="18" charset="0"/>
              </a:rPr>
              <a:t>Задачи программы</a:t>
            </a:r>
            <a:r>
              <a:rPr lang="ru-RU" sz="2000" dirty="0">
                <a:solidFill>
                  <a:schemeClr val="tx1"/>
                </a:solidFill>
                <a:latin typeface="Times New Roman" panose="02020603050405020304" pitchFamily="18" charset="0"/>
                <a:cs typeface="Times New Roman" panose="02020603050405020304" pitchFamily="18" charset="0"/>
              </a:rPr>
              <a:t>:</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определение </a:t>
            </a:r>
            <a:r>
              <a:rPr lang="ru-RU" sz="2000" dirty="0">
                <a:solidFill>
                  <a:schemeClr val="tx1"/>
                </a:solidFill>
                <a:latin typeface="Times New Roman" panose="02020603050405020304" pitchFamily="18" charset="0"/>
                <a:cs typeface="Times New Roman" panose="02020603050405020304" pitchFamily="18" charset="0"/>
              </a:rPr>
              <a:t>особых образовательных потребностей обучающихся с ЗПР;</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повышение </a:t>
            </a:r>
            <a:r>
              <a:rPr lang="ru-RU" sz="2000" dirty="0">
                <a:solidFill>
                  <a:schemeClr val="tx1"/>
                </a:solidFill>
                <a:latin typeface="Times New Roman" panose="02020603050405020304" pitchFamily="18" charset="0"/>
                <a:cs typeface="Times New Roman" panose="02020603050405020304" pitchFamily="18" charset="0"/>
              </a:rPr>
              <a:t>возможностей обучающихся с ЗПР в освоении АООП НОО и интегрировании в образовательный процесс;</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своевременное </a:t>
            </a:r>
            <a:r>
              <a:rPr lang="ru-RU" sz="2000" dirty="0">
                <a:solidFill>
                  <a:schemeClr val="tx1"/>
                </a:solidFill>
                <a:latin typeface="Times New Roman" panose="02020603050405020304" pitchFamily="18" charset="0"/>
                <a:cs typeface="Times New Roman" panose="02020603050405020304" pitchFamily="18" charset="0"/>
              </a:rPr>
              <a:t>выявление обучающихся с трудностями адаптации в образовательно-воспитательном процессе;</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создание </a:t>
            </a:r>
            <a:r>
              <a:rPr lang="ru-RU" sz="2000" dirty="0">
                <a:solidFill>
                  <a:schemeClr val="tx1"/>
                </a:solidFill>
                <a:latin typeface="Times New Roman" panose="02020603050405020304" pitchFamily="18" charset="0"/>
                <a:cs typeface="Times New Roman" panose="02020603050405020304" pitchFamily="18" charset="0"/>
              </a:rPr>
              <a:t>и реализация условий, нормализующих анализаторную, аналитико-синтетическую и регуляторную деятельность на основе координации педагогических и психологических средств воздействия в процессе комплексной психолого-педагогической коррекции;</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оказание </a:t>
            </a:r>
            <a:r>
              <a:rPr lang="ru-RU" sz="2000" dirty="0">
                <a:solidFill>
                  <a:schemeClr val="tx1"/>
                </a:solidFill>
                <a:latin typeface="Times New Roman" panose="02020603050405020304" pitchFamily="18" charset="0"/>
                <a:cs typeface="Times New Roman" panose="02020603050405020304" pitchFamily="18" charset="0"/>
              </a:rPr>
              <a:t>родителям (законным представителям) обучающихся с ЗПР консультативной и методической помощи по социальным, психологическим, правовым и другим вопросам.</a:t>
            </a:r>
          </a:p>
          <a:p>
            <a:pPr marL="0" indent="457200" algn="just">
              <a:spcBef>
                <a:spcPts val="0"/>
              </a:spcBef>
              <a:buNone/>
            </a:pPr>
            <a:endParaRPr lang="ru-RU" sz="2000"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38103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85488" y="1170810"/>
            <a:ext cx="9263080" cy="5249656"/>
          </a:xfrm>
        </p:spPr>
        <p:txBody>
          <a:bodyPr>
            <a:normAutofit fontScale="92500"/>
          </a:bodyPr>
          <a:lstStyle/>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3</a:t>
            </a:r>
            <a:r>
              <a:rPr lang="ru-RU" sz="2000" b="1" dirty="0" smtClean="0">
                <a:solidFill>
                  <a:schemeClr val="tx1"/>
                </a:solidFill>
                <a:latin typeface="Times New Roman" panose="02020603050405020304" pitchFamily="18" charset="0"/>
                <a:cs typeface="Times New Roman" panose="02020603050405020304" pitchFamily="18" charset="0"/>
              </a:rPr>
              <a:t>. </a:t>
            </a:r>
            <a:r>
              <a:rPr lang="ru-RU" sz="2000" b="1" dirty="0" smtClean="0">
                <a:solidFill>
                  <a:schemeClr val="tx1"/>
                </a:solidFill>
                <a:latin typeface="Times New Roman" panose="02020603050405020304" pitchFamily="18" charset="0"/>
                <a:cs typeface="Times New Roman" panose="02020603050405020304" pitchFamily="18" charset="0"/>
              </a:rPr>
              <a:t>Программа </a:t>
            </a:r>
            <a:r>
              <a:rPr lang="ru-RU" sz="2000" b="1" dirty="0">
                <a:solidFill>
                  <a:schemeClr val="tx1"/>
                </a:solidFill>
                <a:latin typeface="Times New Roman" panose="02020603050405020304" pitchFamily="18" charset="0"/>
                <a:cs typeface="Times New Roman" panose="02020603050405020304" pitchFamily="18" charset="0"/>
              </a:rPr>
              <a:t>коррекционной работы 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u="sng" dirty="0">
                <a:solidFill>
                  <a:schemeClr val="tx1"/>
                </a:solidFill>
                <a:latin typeface="Times New Roman" panose="02020603050405020304" pitchFamily="18" charset="0"/>
                <a:cs typeface="Times New Roman" panose="02020603050405020304" pitchFamily="18" charset="0"/>
              </a:rPr>
              <a:t>Программа коррекционной работы должна содержать</a:t>
            </a:r>
            <a:r>
              <a:rPr lang="ru-RU" sz="2000" dirty="0">
                <a:solidFill>
                  <a:schemeClr val="tx1"/>
                </a:solidFill>
                <a:latin typeface="Times New Roman" panose="02020603050405020304" pitchFamily="18" charset="0"/>
                <a:cs typeface="Times New Roman" panose="02020603050405020304" pitchFamily="18" charset="0"/>
              </a:rPr>
              <a:t>:</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перечень</a:t>
            </a:r>
            <a:r>
              <a:rPr lang="ru-RU" sz="2000" dirty="0">
                <a:solidFill>
                  <a:schemeClr val="tx1"/>
                </a:solidFill>
                <a:latin typeface="Times New Roman" panose="02020603050405020304" pitchFamily="18" charset="0"/>
                <a:cs typeface="Times New Roman" panose="02020603050405020304" pitchFamily="18" charset="0"/>
              </a:rPr>
              <a:t>, содержание и план реализации коррекционных занятий, обеспечивающих удовлетворение особых образовательных потребностей обучающихся с ЗПР и освоение ими АООП НОО;</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систему </a:t>
            </a:r>
            <a:r>
              <a:rPr lang="ru-RU" sz="2000" dirty="0">
                <a:solidFill>
                  <a:schemeClr val="tx1"/>
                </a:solidFill>
                <a:latin typeface="Times New Roman" panose="02020603050405020304" pitchFamily="18" charset="0"/>
                <a:cs typeface="Times New Roman" panose="02020603050405020304" pitchFamily="18" charset="0"/>
              </a:rPr>
              <a:t>комплексного психолого-педагогического сопровождения обучающихся с ЗПР в условиях образовательного процесса, включающего: психолого-педагогическое обследование обучающихся с целью выявления их особых образовательных потребностей; мониторинг динамики развития обучающихся и их успешности в освоении АООП НОО; корректировку коррекционных мероприятий;</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механизм </a:t>
            </a:r>
            <a:r>
              <a:rPr lang="ru-RU" sz="2000" dirty="0">
                <a:solidFill>
                  <a:schemeClr val="tx1"/>
                </a:solidFill>
                <a:latin typeface="Times New Roman" panose="02020603050405020304" pitchFamily="18" charset="0"/>
                <a:cs typeface="Times New Roman" panose="02020603050405020304" pitchFamily="18" charset="0"/>
              </a:rPr>
              <a:t>взаимодействия в разработке и реализации коррекционных мероприятий педагогических работников, специалистов в области коррекционной педагогики и психологии, медицинских работников (при наличии). Организации и других организаций, специализирующихся в области социально-психолого-педагогической поддержки семьи и других социальных институтов, который должен обеспечиваться в единстве урочной, внеурочной и внешкольной деятельности;</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планируемые </a:t>
            </a:r>
            <a:r>
              <a:rPr lang="ru-RU" sz="2000" dirty="0">
                <a:solidFill>
                  <a:schemeClr val="tx1"/>
                </a:solidFill>
                <a:latin typeface="Times New Roman" panose="02020603050405020304" pitchFamily="18" charset="0"/>
                <a:cs typeface="Times New Roman" panose="02020603050405020304" pitchFamily="18" charset="0"/>
              </a:rPr>
              <a:t>результаты коррекционной работы.</a:t>
            </a:r>
          </a:p>
          <a:p>
            <a:pPr marL="0" indent="457200" algn="just">
              <a:spcBef>
                <a:spcPts val="0"/>
              </a:spcBef>
              <a:buNone/>
            </a:pPr>
            <a:endParaRPr lang="ru-RU" sz="2000"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624293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5824" y="839789"/>
            <a:ext cx="8596668" cy="1320800"/>
          </a:xfrm>
        </p:spPr>
        <p:txBody>
          <a:bodyPr/>
          <a:lstStyle/>
          <a:p>
            <a:pPr algn="ctr"/>
            <a:r>
              <a:rPr lang="ru-RU" b="1" dirty="0" smtClean="0">
                <a:solidFill>
                  <a:schemeClr val="tx1"/>
                </a:solidFill>
                <a:latin typeface="Times New Roman" panose="02020603050405020304" pitchFamily="18" charset="0"/>
                <a:cs typeface="Times New Roman" panose="02020603050405020304" pitchFamily="18" charset="0"/>
              </a:rPr>
              <a:t>Нормативно-правовой акт</a:t>
            </a:r>
            <a:endParaRPr lang="ru-RU"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77333" y="2160589"/>
            <a:ext cx="8879621" cy="3880773"/>
          </a:xfrm>
        </p:spPr>
        <p:txBody>
          <a:bodyPr/>
          <a:lstStyle/>
          <a:p>
            <a:pPr marL="0" indent="0" algn="just">
              <a:buNone/>
            </a:pPr>
            <a:r>
              <a:rPr lang="ru-RU" sz="2400" dirty="0">
                <a:solidFill>
                  <a:schemeClr val="tx1"/>
                </a:solidFill>
                <a:latin typeface="Times New Roman" panose="02020603050405020304" pitchFamily="18" charset="0"/>
                <a:cs typeface="Times New Roman" panose="02020603050405020304" pitchFamily="18" charset="0"/>
              </a:rPr>
              <a:t>Приказ </a:t>
            </a:r>
            <a:r>
              <a:rPr lang="ru-RU" sz="2400" dirty="0" err="1">
                <a:solidFill>
                  <a:schemeClr val="tx1"/>
                </a:solidFill>
                <a:latin typeface="Times New Roman" panose="02020603050405020304" pitchFamily="18" charset="0"/>
                <a:cs typeface="Times New Roman" panose="02020603050405020304" pitchFamily="18" charset="0"/>
              </a:rPr>
              <a:t>Минпросвещения</a:t>
            </a:r>
            <a:r>
              <a:rPr lang="ru-RU" sz="2400" dirty="0">
                <a:solidFill>
                  <a:schemeClr val="tx1"/>
                </a:solidFill>
                <a:latin typeface="Times New Roman" panose="02020603050405020304" pitchFamily="18" charset="0"/>
                <a:cs typeface="Times New Roman" panose="02020603050405020304" pitchFamily="18" charset="0"/>
              </a:rPr>
              <a:t> России от 24.11.2022 </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a:solidFill>
                  <a:schemeClr val="tx1"/>
                </a:solidFill>
                <a:latin typeface="Times New Roman" panose="02020603050405020304" pitchFamily="18" charset="0"/>
                <a:cs typeface="Times New Roman" panose="02020603050405020304" pitchFamily="18" charset="0"/>
              </a:rPr>
              <a:t>1023 </a:t>
            </a:r>
            <a:r>
              <a:rPr lang="ru-RU" sz="2400" dirty="0" smtClean="0">
                <a:solidFill>
                  <a:schemeClr val="tx1"/>
                </a:solidFill>
                <a:latin typeface="Times New Roman" panose="02020603050405020304" pitchFamily="18" charset="0"/>
                <a:cs typeface="Times New Roman" panose="02020603050405020304" pitchFamily="18" charset="0"/>
              </a:rPr>
              <a:t>«Об </a:t>
            </a:r>
            <a:r>
              <a:rPr lang="ru-RU" sz="2400" dirty="0">
                <a:solidFill>
                  <a:schemeClr val="tx1"/>
                </a:solidFill>
                <a:latin typeface="Times New Roman" panose="02020603050405020304" pitchFamily="18" charset="0"/>
                <a:cs typeface="Times New Roman" panose="02020603050405020304" pitchFamily="18" charset="0"/>
              </a:rPr>
              <a:t>утверждении федеральной адаптированной образовательной программы начального общего образования для обучающихся с ограниченными возможностями </a:t>
            </a:r>
            <a:r>
              <a:rPr lang="ru-RU" sz="2400" dirty="0" smtClean="0">
                <a:solidFill>
                  <a:schemeClr val="tx1"/>
                </a:solidFill>
                <a:latin typeface="Times New Roman" panose="02020603050405020304" pitchFamily="18" charset="0"/>
                <a:cs typeface="Times New Roman" panose="02020603050405020304" pitchFamily="18" charset="0"/>
              </a:rPr>
              <a:t>здоровья».</a:t>
            </a:r>
            <a:endParaRPr lang="ru-RU" sz="2400" dirty="0">
              <a:solidFill>
                <a:schemeClr val="tx1"/>
              </a:solidFill>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4480296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20017" y="993058"/>
            <a:ext cx="9813686" cy="5771536"/>
          </a:xfrm>
        </p:spPr>
        <p:txBody>
          <a:bodyPr>
            <a:normAutofit fontScale="85000" lnSpcReduction="20000"/>
          </a:bodyPr>
          <a:lstStyle/>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3</a:t>
            </a:r>
            <a:r>
              <a:rPr lang="ru-RU" sz="2000" b="1" dirty="0" smtClean="0">
                <a:solidFill>
                  <a:schemeClr val="tx1"/>
                </a:solidFill>
                <a:latin typeface="Times New Roman" panose="02020603050405020304" pitchFamily="18" charset="0"/>
                <a:cs typeface="Times New Roman" panose="02020603050405020304" pitchFamily="18" charset="0"/>
              </a:rPr>
              <a:t>. </a:t>
            </a:r>
            <a:r>
              <a:rPr lang="ru-RU" sz="2000" b="1" dirty="0" smtClean="0">
                <a:solidFill>
                  <a:schemeClr val="tx1"/>
                </a:solidFill>
                <a:latin typeface="Times New Roman" panose="02020603050405020304" pitchFamily="18" charset="0"/>
                <a:cs typeface="Times New Roman" panose="02020603050405020304" pitchFamily="18" charset="0"/>
              </a:rPr>
              <a:t>Программа </a:t>
            </a:r>
            <a:r>
              <a:rPr lang="ru-RU" sz="2000" b="1" dirty="0">
                <a:solidFill>
                  <a:schemeClr val="tx1"/>
                </a:solidFill>
                <a:latin typeface="Times New Roman" panose="02020603050405020304" pitchFamily="18" charset="0"/>
                <a:cs typeface="Times New Roman" panose="02020603050405020304" pitchFamily="18" charset="0"/>
              </a:rPr>
              <a:t>коррекционной работы 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u="sng" dirty="0" smtClean="0">
                <a:solidFill>
                  <a:schemeClr val="tx1"/>
                </a:solidFill>
                <a:latin typeface="Times New Roman" panose="02020603050405020304" pitchFamily="18" charset="0"/>
                <a:cs typeface="Times New Roman" panose="02020603050405020304" pitchFamily="18" charset="0"/>
              </a:rPr>
              <a:t>Принципы </a:t>
            </a:r>
            <a:r>
              <a:rPr lang="ru-RU" sz="2000" u="sng" dirty="0">
                <a:solidFill>
                  <a:schemeClr val="tx1"/>
                </a:solidFill>
                <a:latin typeface="Times New Roman" panose="02020603050405020304" pitchFamily="18" charset="0"/>
                <a:cs typeface="Times New Roman" panose="02020603050405020304" pitchFamily="18" charset="0"/>
              </a:rPr>
              <a:t>коррекционной </a:t>
            </a:r>
            <a:r>
              <a:rPr lang="ru-RU" sz="2000" u="sng" dirty="0" smtClean="0">
                <a:solidFill>
                  <a:schemeClr val="tx1"/>
                </a:solidFill>
                <a:latin typeface="Times New Roman" panose="02020603050405020304" pitchFamily="18" charset="0"/>
                <a:cs typeface="Times New Roman" panose="02020603050405020304" pitchFamily="18" charset="0"/>
              </a:rPr>
              <a:t>работы</a:t>
            </a:r>
            <a:r>
              <a:rPr lang="ru-RU" sz="2000" dirty="0" smtClean="0">
                <a:solidFill>
                  <a:schemeClr val="tx1"/>
                </a:solidFill>
                <a:latin typeface="Times New Roman" panose="02020603050405020304" pitchFamily="18" charset="0"/>
                <a:cs typeface="Times New Roman" panose="02020603050405020304" pitchFamily="18" charset="0"/>
              </a:rPr>
              <a:t>:</a:t>
            </a:r>
            <a:endParaRPr lang="ru-RU" sz="2000"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1. </a:t>
            </a:r>
            <a:r>
              <a:rPr lang="ru-RU" sz="2000" b="1" dirty="0" smtClean="0">
                <a:solidFill>
                  <a:schemeClr val="tx1"/>
                </a:solidFill>
                <a:latin typeface="Times New Roman" panose="02020603050405020304" pitchFamily="18" charset="0"/>
                <a:cs typeface="Times New Roman" panose="02020603050405020304" pitchFamily="18" charset="0"/>
              </a:rPr>
              <a:t>Принцип </a:t>
            </a:r>
            <a:r>
              <a:rPr lang="ru-RU" sz="2000" b="1" dirty="0">
                <a:solidFill>
                  <a:schemeClr val="tx1"/>
                </a:solidFill>
                <a:latin typeface="Times New Roman" panose="02020603050405020304" pitchFamily="18" charset="0"/>
                <a:cs typeface="Times New Roman" panose="02020603050405020304" pitchFamily="18" charset="0"/>
              </a:rPr>
              <a:t>приоритетности интересов обучающегося</a:t>
            </a:r>
            <a:r>
              <a:rPr lang="ru-RU" sz="2000" dirty="0">
                <a:solidFill>
                  <a:schemeClr val="tx1"/>
                </a:solidFill>
                <a:latin typeface="Times New Roman" panose="02020603050405020304" pitchFamily="18" charset="0"/>
                <a:cs typeface="Times New Roman" panose="02020603050405020304" pitchFamily="18" charset="0"/>
              </a:rPr>
              <a:t> определяет отношение работников организации, которые призваны оказывать каждому обучающемуся помощь в развитии с учетом его индивидуальных образовательных потребностей.</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2. </a:t>
            </a:r>
            <a:r>
              <a:rPr lang="ru-RU" sz="2000" b="1" dirty="0">
                <a:solidFill>
                  <a:schemeClr val="tx1"/>
                </a:solidFill>
                <a:latin typeface="Times New Roman" panose="02020603050405020304" pitchFamily="18" charset="0"/>
                <a:cs typeface="Times New Roman" panose="02020603050405020304" pitchFamily="18" charset="0"/>
              </a:rPr>
              <a:t>Принцип системности </a:t>
            </a:r>
            <a:r>
              <a:rPr lang="ru-RU" sz="2000" dirty="0">
                <a:solidFill>
                  <a:schemeClr val="tx1"/>
                </a:solidFill>
                <a:latin typeface="Times New Roman" panose="02020603050405020304" pitchFamily="18" charset="0"/>
                <a:cs typeface="Times New Roman" panose="02020603050405020304" pitchFamily="18" charset="0"/>
              </a:rPr>
              <a:t>обеспечивает единство всех элементов коррекционно-воспитательной работы: цели и задач, направлений осуществления и содержания, форм, методов и приемов организации, взаимодействия участников.</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3. </a:t>
            </a:r>
            <a:r>
              <a:rPr lang="ru-RU" sz="2000" b="1" dirty="0">
                <a:solidFill>
                  <a:schemeClr val="tx1"/>
                </a:solidFill>
                <a:latin typeface="Times New Roman" panose="02020603050405020304" pitchFamily="18" charset="0"/>
                <a:cs typeface="Times New Roman" panose="02020603050405020304" pitchFamily="18" charset="0"/>
              </a:rPr>
              <a:t>Принцип непрерывности </a:t>
            </a:r>
            <a:r>
              <a:rPr lang="ru-RU" sz="2000" dirty="0">
                <a:solidFill>
                  <a:schemeClr val="tx1"/>
                </a:solidFill>
                <a:latin typeface="Times New Roman" panose="02020603050405020304" pitchFamily="18" charset="0"/>
                <a:cs typeface="Times New Roman" panose="02020603050405020304" pitchFamily="18" charset="0"/>
              </a:rPr>
              <a:t>обеспечивает проведение коррекционной работы на всем протяжении обучения с учетом личностных изменений.</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4. </a:t>
            </a:r>
            <a:r>
              <a:rPr lang="ru-RU" sz="2000" b="1" dirty="0">
                <a:solidFill>
                  <a:schemeClr val="tx1"/>
                </a:solidFill>
                <a:latin typeface="Times New Roman" panose="02020603050405020304" pitchFamily="18" charset="0"/>
                <a:cs typeface="Times New Roman" panose="02020603050405020304" pitchFamily="18" charset="0"/>
              </a:rPr>
              <a:t>Принцип вариативности </a:t>
            </a:r>
            <a:r>
              <a:rPr lang="ru-RU" sz="2000" dirty="0">
                <a:solidFill>
                  <a:schemeClr val="tx1"/>
                </a:solidFill>
                <a:latin typeface="Times New Roman" panose="02020603050405020304" pitchFamily="18" charset="0"/>
                <a:cs typeface="Times New Roman" panose="02020603050405020304" pitchFamily="18" charset="0"/>
              </a:rPr>
              <a:t>предполагает создание вариативных программ коррекционной работы с обучающимся с учетом их особых образовательных потребностей и возможностей психофизического развития.</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5. </a:t>
            </a:r>
            <a:r>
              <a:rPr lang="ru-RU" sz="2000" b="1" dirty="0">
                <a:solidFill>
                  <a:schemeClr val="tx1"/>
                </a:solidFill>
                <a:latin typeface="Times New Roman" panose="02020603050405020304" pitchFamily="18" charset="0"/>
                <a:cs typeface="Times New Roman" panose="02020603050405020304" pitchFamily="18" charset="0"/>
              </a:rPr>
              <a:t>Принцип комплексности </a:t>
            </a:r>
            <a:r>
              <a:rPr lang="ru-RU" sz="2000" dirty="0">
                <a:solidFill>
                  <a:schemeClr val="tx1"/>
                </a:solidFill>
                <a:latin typeface="Times New Roman" panose="02020603050405020304" pitchFamily="18" charset="0"/>
                <a:cs typeface="Times New Roman" panose="02020603050405020304" pitchFamily="18" charset="0"/>
              </a:rPr>
              <a:t>коррекционного воздействия предполагает необходимость всестороннего изучения обучающихся и предоставления квалифицированной помощи специалистов разного профиля с учетом их особых образовательных потребностей и возможностей психофизического развития на основе использования всего многообразия методов, техник и приемов коррекционной работы.</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6. </a:t>
            </a:r>
            <a:r>
              <a:rPr lang="ru-RU" sz="2000" b="1" dirty="0">
                <a:solidFill>
                  <a:schemeClr val="tx1"/>
                </a:solidFill>
                <a:latin typeface="Times New Roman" panose="02020603050405020304" pitchFamily="18" charset="0"/>
                <a:cs typeface="Times New Roman" panose="02020603050405020304" pitchFamily="18" charset="0"/>
              </a:rPr>
              <a:t>Принцип единства </a:t>
            </a:r>
            <a:r>
              <a:rPr lang="ru-RU" sz="2000" dirty="0">
                <a:solidFill>
                  <a:schemeClr val="tx1"/>
                </a:solidFill>
                <a:latin typeface="Times New Roman" panose="02020603050405020304" pitchFamily="18" charset="0"/>
                <a:cs typeface="Times New Roman" panose="02020603050405020304" pitchFamily="18" charset="0"/>
              </a:rPr>
              <a:t>психолого-педагогических и медицинских средств, обеспечивающий взаимодействие специалистов психолого-педагогического и медицинского блока в деятельности по комплексному решению задач коррекционно-воспитательной работы.</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7. </a:t>
            </a:r>
            <a:r>
              <a:rPr lang="ru-RU" sz="2000" b="1" dirty="0">
                <a:solidFill>
                  <a:schemeClr val="tx1"/>
                </a:solidFill>
                <a:latin typeface="Times New Roman" panose="02020603050405020304" pitchFamily="18" charset="0"/>
                <a:cs typeface="Times New Roman" panose="02020603050405020304" pitchFamily="18" charset="0"/>
              </a:rPr>
              <a:t>Принцип сотрудничества </a:t>
            </a:r>
            <a:r>
              <a:rPr lang="ru-RU" sz="2000" dirty="0">
                <a:solidFill>
                  <a:schemeClr val="tx1"/>
                </a:solidFill>
                <a:latin typeface="Times New Roman" panose="02020603050405020304" pitchFamily="18" charset="0"/>
                <a:cs typeface="Times New Roman" panose="02020603050405020304" pitchFamily="18" charset="0"/>
              </a:rPr>
              <a:t>с семьей основан на признании семьи как важного участника коррекционной работы, оказывающего существенное влияние на процесс развития обучающегося и успешность его интеграции в общество.</a:t>
            </a:r>
          </a:p>
          <a:p>
            <a:pPr marL="0" indent="457200" algn="just">
              <a:spcBef>
                <a:spcPts val="0"/>
              </a:spcBef>
              <a:buNone/>
            </a:pPr>
            <a:endParaRPr lang="ru-RU" sz="2000"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872117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20017" y="1151144"/>
            <a:ext cx="9135260" cy="5416803"/>
          </a:xfrm>
        </p:spPr>
        <p:txBody>
          <a:bodyPr>
            <a:normAutofit/>
          </a:bodyPr>
          <a:lstStyle/>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3</a:t>
            </a:r>
            <a:r>
              <a:rPr lang="ru-RU" sz="2000" b="1" dirty="0" smtClean="0">
                <a:solidFill>
                  <a:schemeClr val="tx1"/>
                </a:solidFill>
                <a:latin typeface="Times New Roman" panose="02020603050405020304" pitchFamily="18" charset="0"/>
                <a:cs typeface="Times New Roman" panose="02020603050405020304" pitchFamily="18" charset="0"/>
              </a:rPr>
              <a:t>. </a:t>
            </a:r>
            <a:r>
              <a:rPr lang="ru-RU" sz="2000" b="1" dirty="0" smtClean="0">
                <a:solidFill>
                  <a:schemeClr val="tx1"/>
                </a:solidFill>
                <a:latin typeface="Times New Roman" panose="02020603050405020304" pitchFamily="18" charset="0"/>
                <a:cs typeface="Times New Roman" panose="02020603050405020304" pitchFamily="18" charset="0"/>
              </a:rPr>
              <a:t>Программа </a:t>
            </a:r>
            <a:r>
              <a:rPr lang="ru-RU" sz="2000" b="1" dirty="0">
                <a:solidFill>
                  <a:schemeClr val="tx1"/>
                </a:solidFill>
                <a:latin typeface="Times New Roman" panose="02020603050405020304" pitchFamily="18" charset="0"/>
                <a:cs typeface="Times New Roman" panose="02020603050405020304" pitchFamily="18" charset="0"/>
              </a:rPr>
              <a:t>коррекционной работы 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dirty="0">
                <a:solidFill>
                  <a:schemeClr val="tx1"/>
                </a:solidFill>
                <a:latin typeface="Times New Roman" panose="02020603050405020304" pitchFamily="18" charset="0"/>
                <a:cs typeface="Times New Roman" panose="02020603050405020304" pitchFamily="18" charset="0"/>
              </a:rPr>
              <a:t>Коррекционная работа с обучающимися с ЗПР осуществляется в ходе всего учебно-образовательного процесса:</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через </a:t>
            </a:r>
            <a:r>
              <a:rPr lang="ru-RU" dirty="0">
                <a:solidFill>
                  <a:schemeClr val="tx1"/>
                </a:solidFill>
                <a:latin typeface="Times New Roman" panose="02020603050405020304" pitchFamily="18" charset="0"/>
                <a:cs typeface="Times New Roman" panose="02020603050405020304" pitchFamily="18" charset="0"/>
              </a:rPr>
              <a:t>содержание и организацию образовательного процесса (индивидуальный и дифференцированный подход, несколько сниженный темп обучения, структурная упрощенность содержания, повторность в обучении, активность и сознательность в обучении);</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в </a:t>
            </a:r>
            <a:r>
              <a:rPr lang="ru-RU" dirty="0">
                <a:solidFill>
                  <a:schemeClr val="tx1"/>
                </a:solidFill>
                <a:latin typeface="Times New Roman" panose="02020603050405020304" pitchFamily="18" charset="0"/>
                <a:cs typeface="Times New Roman" panose="02020603050405020304" pitchFamily="18" charset="0"/>
              </a:rPr>
              <a:t>рамках внеурочной деятельности в форме специально организованных индивидуальных и групповых занятий (психокоррекционные и логопедические занятия, занятия ритмикой);</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в </a:t>
            </a:r>
            <a:r>
              <a:rPr lang="ru-RU" dirty="0">
                <a:solidFill>
                  <a:schemeClr val="tx1"/>
                </a:solidFill>
                <a:latin typeface="Times New Roman" panose="02020603050405020304" pitchFamily="18" charset="0"/>
                <a:cs typeface="Times New Roman" panose="02020603050405020304" pitchFamily="18" charset="0"/>
              </a:rPr>
              <a:t>рамках психологического и социально-педагогического сопровождения обучающихся.</a:t>
            </a:r>
          </a:p>
          <a:p>
            <a:pPr marL="0" indent="457200" algn="just">
              <a:spcBef>
                <a:spcPts val="0"/>
              </a:spcBef>
              <a:buNone/>
            </a:pPr>
            <a:endParaRPr lang="ru-RU" sz="2000"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17831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85488" y="1151144"/>
            <a:ext cx="8964904" cy="5416803"/>
          </a:xfrm>
        </p:spPr>
        <p:txBody>
          <a:bodyPr>
            <a:normAutofit/>
          </a:bodyPr>
          <a:lstStyle/>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3</a:t>
            </a:r>
            <a:r>
              <a:rPr lang="ru-RU" sz="2000" b="1" dirty="0" smtClean="0">
                <a:solidFill>
                  <a:schemeClr val="tx1"/>
                </a:solidFill>
                <a:latin typeface="Times New Roman" panose="02020603050405020304" pitchFamily="18" charset="0"/>
                <a:cs typeface="Times New Roman" panose="02020603050405020304" pitchFamily="18" charset="0"/>
              </a:rPr>
              <a:t>. </a:t>
            </a:r>
            <a:r>
              <a:rPr lang="ru-RU" sz="2000" b="1" dirty="0" smtClean="0">
                <a:solidFill>
                  <a:schemeClr val="tx1"/>
                </a:solidFill>
                <a:latin typeface="Times New Roman" panose="02020603050405020304" pitchFamily="18" charset="0"/>
                <a:cs typeface="Times New Roman" panose="02020603050405020304" pitchFamily="18" charset="0"/>
              </a:rPr>
              <a:t>Программа </a:t>
            </a:r>
            <a:r>
              <a:rPr lang="ru-RU" sz="2000" b="1" dirty="0">
                <a:solidFill>
                  <a:schemeClr val="tx1"/>
                </a:solidFill>
                <a:latin typeface="Times New Roman" panose="02020603050405020304" pitchFamily="18" charset="0"/>
                <a:cs typeface="Times New Roman" panose="02020603050405020304" pitchFamily="18" charset="0"/>
              </a:rPr>
              <a:t>коррекционной работы 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b="1" dirty="0" smtClean="0">
                <a:solidFill>
                  <a:schemeClr val="tx1"/>
                </a:solidFill>
                <a:latin typeface="Times New Roman" panose="02020603050405020304" pitchFamily="18" charset="0"/>
                <a:cs typeface="Times New Roman" panose="02020603050405020304" pitchFamily="18" charset="0"/>
              </a:rPr>
              <a:t>Основными </a:t>
            </a:r>
            <a:r>
              <a:rPr lang="ru-RU" b="1" dirty="0">
                <a:solidFill>
                  <a:schemeClr val="tx1"/>
                </a:solidFill>
                <a:latin typeface="Times New Roman" panose="02020603050405020304" pitchFamily="18" charset="0"/>
                <a:cs typeface="Times New Roman" panose="02020603050405020304" pitchFamily="18" charset="0"/>
              </a:rPr>
              <a:t>направлениями </a:t>
            </a:r>
            <a:r>
              <a:rPr lang="ru-RU" dirty="0">
                <a:solidFill>
                  <a:schemeClr val="tx1"/>
                </a:solidFill>
                <a:latin typeface="Times New Roman" panose="02020603050405020304" pitchFamily="18" charset="0"/>
                <a:cs typeface="Times New Roman" panose="02020603050405020304" pitchFamily="18" charset="0"/>
              </a:rPr>
              <a:t>в коррекционной работе являются</a:t>
            </a:r>
            <a:r>
              <a:rPr lang="ru-RU" dirty="0" smtClean="0">
                <a:solidFill>
                  <a:schemeClr val="tx1"/>
                </a:solidFill>
                <a:latin typeface="Times New Roman" panose="02020603050405020304" pitchFamily="18" charset="0"/>
                <a:cs typeface="Times New Roman" panose="02020603050405020304" pitchFamily="18" charset="0"/>
              </a:rPr>
              <a:t>:</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коррекционная </a:t>
            </a:r>
            <a:r>
              <a:rPr lang="ru-RU" dirty="0">
                <a:solidFill>
                  <a:schemeClr val="tx1"/>
                </a:solidFill>
                <a:latin typeface="Times New Roman" panose="02020603050405020304" pitchFamily="18" charset="0"/>
                <a:cs typeface="Times New Roman" panose="02020603050405020304" pitchFamily="18" charset="0"/>
              </a:rPr>
              <a:t>помощь в овладении базовым содержанием обучения; </a:t>
            </a:r>
            <a:endParaRPr lang="ru-RU"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развитие </a:t>
            </a:r>
            <a:r>
              <a:rPr lang="ru-RU" dirty="0">
                <a:solidFill>
                  <a:schemeClr val="tx1"/>
                </a:solidFill>
                <a:latin typeface="Times New Roman" panose="02020603050405020304" pitchFamily="18" charset="0"/>
                <a:cs typeface="Times New Roman" panose="02020603050405020304" pitchFamily="18" charset="0"/>
              </a:rPr>
              <a:t>эмоционально-личностной сферы и коррекция ее недостатков</a:t>
            </a:r>
            <a:r>
              <a:rPr lang="ru-RU" dirty="0" smtClean="0">
                <a:solidFill>
                  <a:schemeClr val="tx1"/>
                </a:solidFill>
                <a:latin typeface="Times New Roman" panose="02020603050405020304" pitchFamily="18" charset="0"/>
                <a:cs typeface="Times New Roman" panose="02020603050405020304" pitchFamily="18" charset="0"/>
              </a:rPr>
              <a:t>;</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развитие </a:t>
            </a:r>
            <a:r>
              <a:rPr lang="ru-RU" dirty="0">
                <a:solidFill>
                  <a:schemeClr val="tx1"/>
                </a:solidFill>
                <a:latin typeface="Times New Roman" panose="02020603050405020304" pitchFamily="18" charset="0"/>
                <a:cs typeface="Times New Roman" panose="02020603050405020304" pitchFamily="18" charset="0"/>
              </a:rPr>
              <a:t>познавательной деятельности и целенаправленное формирование высших психических функций; </a:t>
            </a:r>
            <a:endParaRPr lang="ru-RU"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формирование </a:t>
            </a:r>
            <a:r>
              <a:rPr lang="ru-RU" dirty="0">
                <a:solidFill>
                  <a:schemeClr val="tx1"/>
                </a:solidFill>
                <a:latin typeface="Times New Roman" panose="02020603050405020304" pitchFamily="18" charset="0"/>
                <a:cs typeface="Times New Roman" panose="02020603050405020304" pitchFamily="18" charset="0"/>
              </a:rPr>
              <a:t>произвольной регуляции деятельности и поведения; </a:t>
            </a:r>
            <a:endParaRPr lang="ru-RU"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коррекция </a:t>
            </a:r>
            <a:r>
              <a:rPr lang="ru-RU" dirty="0">
                <a:solidFill>
                  <a:schemeClr val="tx1"/>
                </a:solidFill>
                <a:latin typeface="Times New Roman" panose="02020603050405020304" pitchFamily="18" charset="0"/>
                <a:cs typeface="Times New Roman" panose="02020603050405020304" pitchFamily="18" charset="0"/>
              </a:rPr>
              <a:t>нарушений устной и письменной речи; </a:t>
            </a:r>
            <a:endParaRPr lang="ru-RU"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обеспечение </a:t>
            </a:r>
            <a:r>
              <a:rPr lang="ru-RU" dirty="0">
                <a:solidFill>
                  <a:schemeClr val="tx1"/>
                </a:solidFill>
                <a:latin typeface="Times New Roman" panose="02020603050405020304" pitchFamily="18" charset="0"/>
                <a:cs typeface="Times New Roman" panose="02020603050405020304" pitchFamily="18" charset="0"/>
              </a:rPr>
              <a:t>обучающемуся успеха в различных видах деятельности с целью предупреждения негативного отношения к учебе, ситуации школьного обучения в целом, повышения мотивации к школьному обучению.</a:t>
            </a:r>
          </a:p>
          <a:p>
            <a:pPr marL="0" indent="457200" algn="just">
              <a:spcBef>
                <a:spcPts val="0"/>
              </a:spcBef>
              <a:buNone/>
            </a:pPr>
            <a:endParaRPr lang="ru-RU" sz="2000"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71524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85487" y="1151144"/>
            <a:ext cx="8993779" cy="5416803"/>
          </a:xfrm>
        </p:spPr>
        <p:txBody>
          <a:bodyPr>
            <a:normAutofit/>
          </a:bodyPr>
          <a:lstStyle/>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3</a:t>
            </a:r>
            <a:r>
              <a:rPr lang="ru-RU" sz="2000" b="1" dirty="0" smtClean="0">
                <a:solidFill>
                  <a:schemeClr val="tx1"/>
                </a:solidFill>
                <a:latin typeface="Times New Roman" panose="02020603050405020304" pitchFamily="18" charset="0"/>
                <a:cs typeface="Times New Roman" panose="02020603050405020304" pitchFamily="18" charset="0"/>
              </a:rPr>
              <a:t>. </a:t>
            </a:r>
            <a:r>
              <a:rPr lang="ru-RU" sz="2000" b="1" dirty="0" smtClean="0">
                <a:solidFill>
                  <a:schemeClr val="tx1"/>
                </a:solidFill>
                <a:latin typeface="Times New Roman" panose="02020603050405020304" pitchFamily="18" charset="0"/>
                <a:cs typeface="Times New Roman" panose="02020603050405020304" pitchFamily="18" charset="0"/>
              </a:rPr>
              <a:t>Программа </a:t>
            </a:r>
            <a:r>
              <a:rPr lang="ru-RU" sz="2000" b="1" dirty="0">
                <a:solidFill>
                  <a:schemeClr val="tx1"/>
                </a:solidFill>
                <a:latin typeface="Times New Roman" panose="02020603050405020304" pitchFamily="18" charset="0"/>
                <a:cs typeface="Times New Roman" panose="02020603050405020304" pitchFamily="18" charset="0"/>
              </a:rPr>
              <a:t>коррекционной работы 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dirty="0">
                <a:solidFill>
                  <a:schemeClr val="tx1"/>
                </a:solidFill>
                <a:latin typeface="Times New Roman" panose="02020603050405020304" pitchFamily="18" charset="0"/>
                <a:cs typeface="Times New Roman" panose="02020603050405020304" pitchFamily="18" charset="0"/>
              </a:rPr>
              <a:t>Программа коррекционной работы на уровне начального общего образования обучающихся с ЗПР включает в себя взаимосвязанные </a:t>
            </a:r>
            <a:r>
              <a:rPr lang="ru-RU" b="1" dirty="0">
                <a:solidFill>
                  <a:schemeClr val="tx1"/>
                </a:solidFill>
                <a:latin typeface="Times New Roman" panose="02020603050405020304" pitchFamily="18" charset="0"/>
                <a:cs typeface="Times New Roman" panose="02020603050405020304" pitchFamily="18" charset="0"/>
              </a:rPr>
              <a:t>направления</a:t>
            </a:r>
            <a:r>
              <a:rPr lang="ru-RU" dirty="0">
                <a:solidFill>
                  <a:schemeClr val="tx1"/>
                </a:solidFill>
                <a:latin typeface="Times New Roman" panose="02020603050405020304" pitchFamily="18" charset="0"/>
                <a:cs typeface="Times New Roman" panose="02020603050405020304" pitchFamily="18" charset="0"/>
              </a:rPr>
              <a:t>, отражающие ее основное </a:t>
            </a:r>
            <a:r>
              <a:rPr lang="ru-RU" dirty="0" smtClean="0">
                <a:solidFill>
                  <a:schemeClr val="tx1"/>
                </a:solidFill>
                <a:latin typeface="Times New Roman" panose="02020603050405020304" pitchFamily="18" charset="0"/>
                <a:cs typeface="Times New Roman" panose="02020603050405020304" pitchFamily="18" charset="0"/>
              </a:rPr>
              <a:t>содержание: </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диагностическая работа;</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коррекционно-развивающая работа;</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консультативная работа;</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информационно-просветительская работа.</a:t>
            </a:r>
            <a:endParaRPr lang="ru-RU"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sz="2000"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658853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85488" y="1151144"/>
            <a:ext cx="8945652" cy="5416803"/>
          </a:xfrm>
        </p:spPr>
        <p:txBody>
          <a:bodyPr>
            <a:normAutofit/>
          </a:bodyPr>
          <a:lstStyle/>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3</a:t>
            </a:r>
            <a:r>
              <a:rPr lang="ru-RU" sz="2000" b="1" dirty="0" smtClean="0">
                <a:solidFill>
                  <a:schemeClr val="tx1"/>
                </a:solidFill>
                <a:latin typeface="Times New Roman" panose="02020603050405020304" pitchFamily="18" charset="0"/>
                <a:cs typeface="Times New Roman" panose="02020603050405020304" pitchFamily="18" charset="0"/>
              </a:rPr>
              <a:t>. </a:t>
            </a:r>
            <a:r>
              <a:rPr lang="ru-RU" sz="2000" b="1" dirty="0" smtClean="0">
                <a:solidFill>
                  <a:schemeClr val="tx1"/>
                </a:solidFill>
                <a:latin typeface="Times New Roman" panose="02020603050405020304" pitchFamily="18" charset="0"/>
                <a:cs typeface="Times New Roman" panose="02020603050405020304" pitchFamily="18" charset="0"/>
              </a:rPr>
              <a:t>Программа </a:t>
            </a:r>
            <a:r>
              <a:rPr lang="ru-RU" sz="2000" b="1" dirty="0">
                <a:solidFill>
                  <a:schemeClr val="tx1"/>
                </a:solidFill>
                <a:latin typeface="Times New Roman" panose="02020603050405020304" pitchFamily="18" charset="0"/>
                <a:cs typeface="Times New Roman" panose="02020603050405020304" pitchFamily="18" charset="0"/>
              </a:rPr>
              <a:t>коррекционной работы 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b="1" dirty="0" smtClean="0">
                <a:solidFill>
                  <a:schemeClr val="tx1"/>
                </a:solidFill>
                <a:latin typeface="Times New Roman" panose="02020603050405020304" pitchFamily="18" charset="0"/>
                <a:cs typeface="Times New Roman" panose="02020603050405020304" pitchFamily="18" charset="0"/>
              </a:rPr>
              <a:t>Диагностическая </a:t>
            </a:r>
            <a:r>
              <a:rPr lang="ru-RU" b="1" dirty="0">
                <a:solidFill>
                  <a:schemeClr val="tx1"/>
                </a:solidFill>
                <a:latin typeface="Times New Roman" panose="02020603050405020304" pitchFamily="18" charset="0"/>
                <a:cs typeface="Times New Roman" panose="02020603050405020304" pitchFamily="18" charset="0"/>
              </a:rPr>
              <a:t>работа </a:t>
            </a:r>
            <a:r>
              <a:rPr lang="ru-RU" dirty="0">
                <a:solidFill>
                  <a:schemeClr val="tx1"/>
                </a:solidFill>
                <a:latin typeface="Times New Roman" panose="02020603050405020304" pitchFamily="18" charset="0"/>
                <a:cs typeface="Times New Roman" panose="02020603050405020304" pitchFamily="18" charset="0"/>
              </a:rPr>
              <a:t>обеспечивает выявление особенностей развития и здоровья обучающихся с ЗПР с целью создания благоприятных условий для овладения ими содержанием ФАОП НОО.</a:t>
            </a:r>
          </a:p>
          <a:p>
            <a:pPr marL="0" indent="457200" algn="just">
              <a:spcBef>
                <a:spcPts val="0"/>
              </a:spcBef>
              <a:buNone/>
            </a:pPr>
            <a:r>
              <a:rPr lang="ru-RU" dirty="0">
                <a:solidFill>
                  <a:schemeClr val="tx1"/>
                </a:solidFill>
                <a:latin typeface="Times New Roman" panose="02020603050405020304" pitchFamily="18" charset="0"/>
                <a:cs typeface="Times New Roman" panose="02020603050405020304" pitchFamily="18" charset="0"/>
              </a:rPr>
              <a:t>Проведение диагностической работы предполагает осуществление:</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психолого-педагогического </a:t>
            </a:r>
            <a:r>
              <a:rPr lang="ru-RU" dirty="0">
                <a:solidFill>
                  <a:schemeClr val="tx1"/>
                </a:solidFill>
                <a:latin typeface="Times New Roman" panose="02020603050405020304" pitchFamily="18" charset="0"/>
                <a:cs typeface="Times New Roman" panose="02020603050405020304" pitchFamily="18" charset="0"/>
              </a:rPr>
              <a:t>обследования с целью выявления их особых образовательных потребностей: развития познавательной сферы, специфических трудностей в овладении содержанием образования и потенциальных возможностей; развития эмоционально-волевой сферы и личностных особенностей; определения социальной ситуации развития и условий семейного воспитания обучающегося;</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мониторинга </a:t>
            </a:r>
            <a:r>
              <a:rPr lang="ru-RU" dirty="0">
                <a:solidFill>
                  <a:schemeClr val="tx1"/>
                </a:solidFill>
                <a:latin typeface="Times New Roman" panose="02020603050405020304" pitchFamily="18" charset="0"/>
                <a:cs typeface="Times New Roman" panose="02020603050405020304" pitchFamily="18" charset="0"/>
              </a:rPr>
              <a:t>динамики развития обучающихся, их успешности в освоении АООП НОО;</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анализа </a:t>
            </a:r>
            <a:r>
              <a:rPr lang="ru-RU" dirty="0">
                <a:solidFill>
                  <a:schemeClr val="tx1"/>
                </a:solidFill>
                <a:latin typeface="Times New Roman" panose="02020603050405020304" pitchFamily="18" charset="0"/>
                <a:cs typeface="Times New Roman" panose="02020603050405020304" pitchFamily="18" charset="0"/>
              </a:rPr>
              <a:t>результатов обследования с целью проектирования и корректировки коррекционных мероприятий.</a:t>
            </a:r>
          </a:p>
          <a:p>
            <a:pPr marL="0" indent="457200" algn="just">
              <a:spcBef>
                <a:spcPts val="0"/>
              </a:spcBef>
              <a:buNone/>
            </a:pPr>
            <a:endParaRPr lang="ru-RU" sz="2000"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81366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85488" y="1151144"/>
            <a:ext cx="8955278" cy="5416803"/>
          </a:xfrm>
        </p:spPr>
        <p:txBody>
          <a:bodyPr>
            <a:normAutofit lnSpcReduction="10000"/>
          </a:bodyPr>
          <a:lstStyle/>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3</a:t>
            </a:r>
            <a:r>
              <a:rPr lang="ru-RU" sz="2000" b="1" dirty="0" smtClean="0">
                <a:solidFill>
                  <a:schemeClr val="tx1"/>
                </a:solidFill>
                <a:latin typeface="Times New Roman" panose="02020603050405020304" pitchFamily="18" charset="0"/>
                <a:cs typeface="Times New Roman" panose="02020603050405020304" pitchFamily="18" charset="0"/>
              </a:rPr>
              <a:t>. </a:t>
            </a:r>
            <a:r>
              <a:rPr lang="ru-RU" sz="2000" b="1" dirty="0" smtClean="0">
                <a:solidFill>
                  <a:schemeClr val="tx1"/>
                </a:solidFill>
                <a:latin typeface="Times New Roman" panose="02020603050405020304" pitchFamily="18" charset="0"/>
                <a:cs typeface="Times New Roman" panose="02020603050405020304" pitchFamily="18" charset="0"/>
              </a:rPr>
              <a:t>Программа </a:t>
            </a:r>
            <a:r>
              <a:rPr lang="ru-RU" sz="2000" b="1" dirty="0">
                <a:solidFill>
                  <a:schemeClr val="tx1"/>
                </a:solidFill>
                <a:latin typeface="Times New Roman" panose="02020603050405020304" pitchFamily="18" charset="0"/>
                <a:cs typeface="Times New Roman" panose="02020603050405020304" pitchFamily="18" charset="0"/>
              </a:rPr>
              <a:t>коррекционной работы 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b="1" dirty="0">
                <a:solidFill>
                  <a:schemeClr val="tx1"/>
                </a:solidFill>
                <a:latin typeface="Times New Roman" panose="02020603050405020304" pitchFamily="18" charset="0"/>
                <a:cs typeface="Times New Roman" panose="02020603050405020304" pitchFamily="18" charset="0"/>
              </a:rPr>
              <a:t>Коррекционно-развивающая работа </a:t>
            </a:r>
            <a:r>
              <a:rPr lang="ru-RU" dirty="0">
                <a:solidFill>
                  <a:schemeClr val="tx1"/>
                </a:solidFill>
                <a:latin typeface="Times New Roman" panose="02020603050405020304" pitchFamily="18" charset="0"/>
                <a:cs typeface="Times New Roman" panose="02020603050405020304" pitchFamily="18" charset="0"/>
              </a:rPr>
              <a:t>обеспечивает организацию мероприятий, способствующих личностному развитию обучающихся, коррекции недостатков в психофизическом развитии и освоению ими содержания образования.</a:t>
            </a:r>
          </a:p>
          <a:p>
            <a:pPr marL="0" indent="457200" algn="just">
              <a:spcBef>
                <a:spcPts val="0"/>
              </a:spcBef>
              <a:buNone/>
            </a:pPr>
            <a:r>
              <a:rPr lang="ru-RU" dirty="0">
                <a:solidFill>
                  <a:schemeClr val="tx1"/>
                </a:solidFill>
                <a:latin typeface="Times New Roman" panose="02020603050405020304" pitchFamily="18" charset="0"/>
                <a:cs typeface="Times New Roman" panose="02020603050405020304" pitchFamily="18" charset="0"/>
              </a:rPr>
              <a:t>Коррекционно-развивающая работа включает:</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составление </a:t>
            </a:r>
            <a:r>
              <a:rPr lang="ru-RU" dirty="0">
                <a:solidFill>
                  <a:schemeClr val="tx1"/>
                </a:solidFill>
                <a:latin typeface="Times New Roman" panose="02020603050405020304" pitchFamily="18" charset="0"/>
                <a:cs typeface="Times New Roman" panose="02020603050405020304" pitchFamily="18" charset="0"/>
              </a:rPr>
              <a:t>индивидуальной программы психологического сопровождения обучающегося (совместно с педагогическими работниками);</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формирование </a:t>
            </a:r>
            <a:r>
              <a:rPr lang="ru-RU" dirty="0">
                <a:solidFill>
                  <a:schemeClr val="tx1"/>
                </a:solidFill>
                <a:latin typeface="Times New Roman" panose="02020603050405020304" pitchFamily="18" charset="0"/>
                <a:cs typeface="Times New Roman" panose="02020603050405020304" pitchFamily="18" charset="0"/>
              </a:rPr>
              <a:t>в классе психологического климата, комфортного для всех обучающихся;</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организация </a:t>
            </a:r>
            <a:r>
              <a:rPr lang="ru-RU" dirty="0">
                <a:solidFill>
                  <a:schemeClr val="tx1"/>
                </a:solidFill>
                <a:latin typeface="Times New Roman" panose="02020603050405020304" pitchFamily="18" charset="0"/>
                <a:cs typeface="Times New Roman" panose="02020603050405020304" pitchFamily="18" charset="0"/>
              </a:rPr>
              <a:t>внеурочной деятельности, направленной на развитие познавательных интересов обучающихся, их общее социально-личностное развитие;</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разработка </a:t>
            </a:r>
            <a:r>
              <a:rPr lang="ru-RU" dirty="0">
                <a:solidFill>
                  <a:schemeClr val="tx1"/>
                </a:solidFill>
                <a:latin typeface="Times New Roman" panose="02020603050405020304" pitchFamily="18" charset="0"/>
                <a:cs typeface="Times New Roman" panose="02020603050405020304" pitchFamily="18" charset="0"/>
              </a:rPr>
              <a:t>оптимальных для развития обучающихся с ЗПР групповых и индивидуальных коррекционных программ (методик, методов и приемов обучения) в соответствии с их особыми образовательными потребностями;</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организацию </a:t>
            </a:r>
            <a:r>
              <a:rPr lang="ru-RU" dirty="0">
                <a:solidFill>
                  <a:schemeClr val="tx1"/>
                </a:solidFill>
                <a:latin typeface="Times New Roman" panose="02020603050405020304" pitchFamily="18" charset="0"/>
                <a:cs typeface="Times New Roman" panose="02020603050405020304" pitchFamily="18" charset="0"/>
              </a:rPr>
              <a:t>и проведение специалистами индивидуальных и групповых занятий по </a:t>
            </a:r>
            <a:r>
              <a:rPr lang="ru-RU" dirty="0" err="1">
                <a:solidFill>
                  <a:schemeClr val="tx1"/>
                </a:solidFill>
                <a:latin typeface="Times New Roman" panose="02020603050405020304" pitchFamily="18" charset="0"/>
                <a:cs typeface="Times New Roman" panose="02020603050405020304" pitchFamily="18" charset="0"/>
              </a:rPr>
              <a:t>психокоррекции</a:t>
            </a:r>
            <a:r>
              <a:rPr lang="ru-RU" dirty="0">
                <a:solidFill>
                  <a:schemeClr val="tx1"/>
                </a:solidFill>
                <a:latin typeface="Times New Roman" panose="02020603050405020304" pitchFamily="18" charset="0"/>
                <a:cs typeface="Times New Roman" panose="02020603050405020304" pitchFamily="18" charset="0"/>
              </a:rPr>
              <a:t>, необходимых для преодоления нарушений развития обучающихся;</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развитие </a:t>
            </a:r>
            <a:r>
              <a:rPr lang="ru-RU" dirty="0">
                <a:solidFill>
                  <a:schemeClr val="tx1"/>
                </a:solidFill>
                <a:latin typeface="Times New Roman" panose="02020603050405020304" pitchFamily="18" charset="0"/>
                <a:cs typeface="Times New Roman" panose="02020603050405020304" pitchFamily="18" charset="0"/>
              </a:rPr>
              <a:t>эмоционально-волевой и личностной сферы обучающегося и коррекцию его поведения;</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социальное </a:t>
            </a:r>
            <a:r>
              <a:rPr lang="ru-RU" dirty="0">
                <a:solidFill>
                  <a:schemeClr val="tx1"/>
                </a:solidFill>
                <a:latin typeface="Times New Roman" panose="02020603050405020304" pitchFamily="18" charset="0"/>
                <a:cs typeface="Times New Roman" panose="02020603050405020304" pitchFamily="18" charset="0"/>
              </a:rPr>
              <a:t>сопровождение обучающегося в случае неблагоприятных условий жизни при психотравмирующих обстоятельствах.</a:t>
            </a:r>
          </a:p>
          <a:p>
            <a:pPr marL="0" indent="457200" algn="just">
              <a:spcBef>
                <a:spcPts val="0"/>
              </a:spcBef>
              <a:buNone/>
            </a:pPr>
            <a:endParaRPr lang="ru-RU" sz="2000"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117324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85488" y="1151144"/>
            <a:ext cx="8955278" cy="5416803"/>
          </a:xfrm>
        </p:spPr>
        <p:txBody>
          <a:bodyPr>
            <a:normAutofit/>
          </a:bodyPr>
          <a:lstStyle/>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3</a:t>
            </a:r>
            <a:r>
              <a:rPr lang="ru-RU" sz="2000" b="1" dirty="0" smtClean="0">
                <a:solidFill>
                  <a:schemeClr val="tx1"/>
                </a:solidFill>
                <a:latin typeface="Times New Roman" panose="02020603050405020304" pitchFamily="18" charset="0"/>
                <a:cs typeface="Times New Roman" panose="02020603050405020304" pitchFamily="18" charset="0"/>
              </a:rPr>
              <a:t>. </a:t>
            </a:r>
            <a:r>
              <a:rPr lang="ru-RU" sz="2000" b="1" dirty="0" smtClean="0">
                <a:solidFill>
                  <a:schemeClr val="tx1"/>
                </a:solidFill>
                <a:latin typeface="Times New Roman" panose="02020603050405020304" pitchFamily="18" charset="0"/>
                <a:cs typeface="Times New Roman" panose="02020603050405020304" pitchFamily="18" charset="0"/>
              </a:rPr>
              <a:t>Программа </a:t>
            </a:r>
            <a:r>
              <a:rPr lang="ru-RU" sz="2000" b="1" dirty="0">
                <a:solidFill>
                  <a:schemeClr val="tx1"/>
                </a:solidFill>
                <a:latin typeface="Times New Roman" panose="02020603050405020304" pitchFamily="18" charset="0"/>
                <a:cs typeface="Times New Roman" panose="02020603050405020304" pitchFamily="18" charset="0"/>
              </a:rPr>
              <a:t>коррекционной работы 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b="1" dirty="0">
                <a:solidFill>
                  <a:schemeClr val="tx1"/>
                </a:solidFill>
                <a:latin typeface="Times New Roman" panose="02020603050405020304" pitchFamily="18" charset="0"/>
                <a:cs typeface="Times New Roman" panose="02020603050405020304" pitchFamily="18" charset="0"/>
              </a:rPr>
              <a:t>Консультативная работа </a:t>
            </a:r>
            <a:r>
              <a:rPr lang="ru-RU" dirty="0">
                <a:solidFill>
                  <a:schemeClr val="tx1"/>
                </a:solidFill>
                <a:latin typeface="Times New Roman" panose="02020603050405020304" pitchFamily="18" charset="0"/>
                <a:cs typeface="Times New Roman" panose="02020603050405020304" pitchFamily="18" charset="0"/>
              </a:rPr>
              <a:t>обеспечивает непрерывность специального сопровождения обучающихся с ЗПР в освоении АООП НОО, консультирование специалистов, работающих с детьми, их семей по вопросам реализации дифференцированных психолого-педагогических условий обучения, воспитания, коррекции, развития и социализации обучающихся с ЗПР.</a:t>
            </a:r>
          </a:p>
          <a:p>
            <a:pPr marL="0" indent="457200" algn="just">
              <a:spcBef>
                <a:spcPts val="0"/>
              </a:spcBef>
              <a:buNone/>
            </a:pPr>
            <a:r>
              <a:rPr lang="ru-RU" dirty="0">
                <a:solidFill>
                  <a:schemeClr val="tx1"/>
                </a:solidFill>
                <a:latin typeface="Times New Roman" panose="02020603050405020304" pitchFamily="18" charset="0"/>
                <a:cs typeface="Times New Roman" panose="02020603050405020304" pitchFamily="18" charset="0"/>
              </a:rPr>
              <a:t>Консультативная работа включает:</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психолого-педагогическое </a:t>
            </a:r>
            <a:r>
              <a:rPr lang="ru-RU" dirty="0">
                <a:solidFill>
                  <a:schemeClr val="tx1"/>
                </a:solidFill>
                <a:latin typeface="Times New Roman" panose="02020603050405020304" pitchFamily="18" charset="0"/>
                <a:cs typeface="Times New Roman" panose="02020603050405020304" pitchFamily="18" charset="0"/>
              </a:rPr>
              <a:t>консультирование педагогических работников по решению проблем в развитии и обучении, поведении и межличностном взаимодействии конкретных обучающихся;</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консультативную </a:t>
            </a:r>
            <a:r>
              <a:rPr lang="ru-RU" dirty="0">
                <a:solidFill>
                  <a:schemeClr val="tx1"/>
                </a:solidFill>
                <a:latin typeface="Times New Roman" panose="02020603050405020304" pitchFamily="18" charset="0"/>
                <a:cs typeface="Times New Roman" panose="02020603050405020304" pitchFamily="18" charset="0"/>
              </a:rPr>
              <a:t>помощь семье в вопросах воспитания и оказания возможной помощи обучающемуся в освоении АООП НОО.</a:t>
            </a:r>
          </a:p>
        </p:txBody>
      </p:sp>
    </p:spTree>
    <p:extLst>
      <p:ext uri="{BB962C8B-B14F-4D97-AF65-F5344CB8AC3E}">
        <p14:creationId xmlns:p14="http://schemas.microsoft.com/office/powerpoint/2010/main" val="37282232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85488" y="1151144"/>
            <a:ext cx="8964904" cy="5416803"/>
          </a:xfrm>
        </p:spPr>
        <p:txBody>
          <a:bodyPr>
            <a:normAutofit/>
          </a:bodyPr>
          <a:lstStyle/>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3</a:t>
            </a:r>
            <a:r>
              <a:rPr lang="ru-RU" sz="2000" b="1" dirty="0" smtClean="0">
                <a:solidFill>
                  <a:schemeClr val="tx1"/>
                </a:solidFill>
                <a:latin typeface="Times New Roman" panose="02020603050405020304" pitchFamily="18" charset="0"/>
                <a:cs typeface="Times New Roman" panose="02020603050405020304" pitchFamily="18" charset="0"/>
              </a:rPr>
              <a:t>. </a:t>
            </a:r>
            <a:r>
              <a:rPr lang="ru-RU" sz="2000" b="1" dirty="0" smtClean="0">
                <a:solidFill>
                  <a:schemeClr val="tx1"/>
                </a:solidFill>
                <a:latin typeface="Times New Roman" panose="02020603050405020304" pitchFamily="18" charset="0"/>
                <a:cs typeface="Times New Roman" panose="02020603050405020304" pitchFamily="18" charset="0"/>
              </a:rPr>
              <a:t>Программа </a:t>
            </a:r>
            <a:r>
              <a:rPr lang="ru-RU" sz="2000" b="1" dirty="0">
                <a:solidFill>
                  <a:schemeClr val="tx1"/>
                </a:solidFill>
                <a:latin typeface="Times New Roman" panose="02020603050405020304" pitchFamily="18" charset="0"/>
                <a:cs typeface="Times New Roman" panose="02020603050405020304" pitchFamily="18" charset="0"/>
              </a:rPr>
              <a:t>коррекционной работы 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b="1" dirty="0" smtClean="0">
                <a:solidFill>
                  <a:schemeClr val="tx1"/>
                </a:solidFill>
                <a:latin typeface="Times New Roman" panose="02020603050405020304" pitchFamily="18" charset="0"/>
                <a:cs typeface="Times New Roman" panose="02020603050405020304" pitchFamily="18" charset="0"/>
              </a:rPr>
              <a:t>Информационно-просветительская работа </a:t>
            </a:r>
            <a:r>
              <a:rPr lang="ru-RU" dirty="0" smtClean="0">
                <a:solidFill>
                  <a:schemeClr val="tx1"/>
                </a:solidFill>
                <a:latin typeface="Times New Roman" panose="02020603050405020304" pitchFamily="18" charset="0"/>
                <a:cs typeface="Times New Roman" panose="02020603050405020304" pitchFamily="18" charset="0"/>
              </a:rPr>
              <a:t>предполагает осуществление разъяснительной деятельности в отношении педагогических работников и родителей (законных представителей) по вопросам, связанным с особенностями осуществления процесса обучения и воспитания обучающихся с ЗПР, взаимодействия с педагогическими работниками и сверстниками, их родителями (законными представителями).</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Информационно-просветительская </a:t>
            </a:r>
            <a:r>
              <a:rPr lang="ru-RU" dirty="0">
                <a:solidFill>
                  <a:schemeClr val="tx1"/>
                </a:solidFill>
                <a:latin typeface="Times New Roman" panose="02020603050405020304" pitchFamily="18" charset="0"/>
                <a:cs typeface="Times New Roman" panose="02020603050405020304" pitchFamily="18" charset="0"/>
              </a:rPr>
              <a:t>работа включает:</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проведение </a:t>
            </a:r>
            <a:r>
              <a:rPr lang="ru-RU" dirty="0">
                <a:solidFill>
                  <a:schemeClr val="tx1"/>
                </a:solidFill>
                <a:latin typeface="Times New Roman" panose="02020603050405020304" pitchFamily="18" charset="0"/>
                <a:cs typeface="Times New Roman" panose="02020603050405020304" pitchFamily="18" charset="0"/>
              </a:rPr>
              <a:t>тематических выступлений для педагогических работников и родителей (законных представителей) по разъяснению индивидуально типологических особенностей обучающихся с ЗПР;</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оформление </a:t>
            </a:r>
            <a:r>
              <a:rPr lang="ru-RU" dirty="0">
                <a:solidFill>
                  <a:schemeClr val="tx1"/>
                </a:solidFill>
                <a:latin typeface="Times New Roman" panose="02020603050405020304" pitchFamily="18" charset="0"/>
                <a:cs typeface="Times New Roman" panose="02020603050405020304" pitchFamily="18" charset="0"/>
              </a:rPr>
              <a:t>информационных стендов, печатных и других материалов;</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психологическое </a:t>
            </a:r>
            <a:r>
              <a:rPr lang="ru-RU" dirty="0">
                <a:solidFill>
                  <a:schemeClr val="tx1"/>
                </a:solidFill>
                <a:latin typeface="Times New Roman" panose="02020603050405020304" pitchFamily="18" charset="0"/>
                <a:cs typeface="Times New Roman" panose="02020603050405020304" pitchFamily="18" charset="0"/>
              </a:rPr>
              <a:t>просвещение педагогических работников с целью повышения их психологической компетентности;</a:t>
            </a: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психологическое </a:t>
            </a:r>
            <a:r>
              <a:rPr lang="ru-RU" dirty="0">
                <a:solidFill>
                  <a:schemeClr val="tx1"/>
                </a:solidFill>
                <a:latin typeface="Times New Roman" panose="02020603050405020304" pitchFamily="18" charset="0"/>
                <a:cs typeface="Times New Roman" panose="02020603050405020304" pitchFamily="18" charset="0"/>
              </a:rPr>
              <a:t>просвещение родителей (законных представителей) с целью формирования у них элементарной психолого-психологической компетентности.</a:t>
            </a:r>
          </a:p>
        </p:txBody>
      </p:sp>
    </p:spTree>
    <p:extLst>
      <p:ext uri="{BB962C8B-B14F-4D97-AF65-F5344CB8AC3E}">
        <p14:creationId xmlns:p14="http://schemas.microsoft.com/office/powerpoint/2010/main" val="17179744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85488" y="1151144"/>
            <a:ext cx="9041906" cy="5416803"/>
          </a:xfrm>
        </p:spPr>
        <p:txBody>
          <a:bodyPr>
            <a:normAutofit/>
          </a:bodyPr>
          <a:lstStyle/>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3</a:t>
            </a:r>
            <a:r>
              <a:rPr lang="ru-RU" sz="2000" b="1" dirty="0" smtClean="0">
                <a:solidFill>
                  <a:schemeClr val="tx1"/>
                </a:solidFill>
                <a:latin typeface="Times New Roman" panose="02020603050405020304" pitchFamily="18" charset="0"/>
                <a:cs typeface="Times New Roman" panose="02020603050405020304" pitchFamily="18" charset="0"/>
              </a:rPr>
              <a:t>. </a:t>
            </a:r>
            <a:r>
              <a:rPr lang="ru-RU" sz="2000" b="1" dirty="0" smtClean="0">
                <a:solidFill>
                  <a:schemeClr val="tx1"/>
                </a:solidFill>
                <a:latin typeface="Times New Roman" panose="02020603050405020304" pitchFamily="18" charset="0"/>
                <a:cs typeface="Times New Roman" panose="02020603050405020304" pitchFamily="18" charset="0"/>
              </a:rPr>
              <a:t>Программа </a:t>
            </a:r>
            <a:r>
              <a:rPr lang="ru-RU" sz="2000" b="1" dirty="0">
                <a:solidFill>
                  <a:schemeClr val="tx1"/>
                </a:solidFill>
                <a:latin typeface="Times New Roman" panose="02020603050405020304" pitchFamily="18" charset="0"/>
                <a:cs typeface="Times New Roman" panose="02020603050405020304" pitchFamily="18" charset="0"/>
              </a:rPr>
              <a:t>коррекционной работы 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Программа </a:t>
            </a:r>
            <a:r>
              <a:rPr lang="ru-RU" dirty="0">
                <a:solidFill>
                  <a:schemeClr val="tx1"/>
                </a:solidFill>
                <a:latin typeface="Times New Roman" panose="02020603050405020304" pitchFamily="18" charset="0"/>
                <a:cs typeface="Times New Roman" panose="02020603050405020304" pitchFamily="18" charset="0"/>
              </a:rPr>
              <a:t>коррекционной работы может предусматривать </a:t>
            </a:r>
            <a:r>
              <a:rPr lang="ru-RU" b="1" dirty="0">
                <a:solidFill>
                  <a:schemeClr val="tx1"/>
                </a:solidFill>
                <a:latin typeface="Times New Roman" panose="02020603050405020304" pitchFamily="18" charset="0"/>
                <a:cs typeface="Times New Roman" panose="02020603050405020304" pitchFamily="18" charset="0"/>
              </a:rPr>
              <a:t>индивидуализацию специального сопровождения обучающегося с ЗПР</a:t>
            </a:r>
            <a:r>
              <a:rPr lang="ru-RU" dirty="0">
                <a:solidFill>
                  <a:schemeClr val="tx1"/>
                </a:solidFill>
                <a:latin typeface="Times New Roman" panose="02020603050405020304" pitchFamily="18" charset="0"/>
                <a:cs typeface="Times New Roman" panose="02020603050405020304" pitchFamily="18" charset="0"/>
              </a:rPr>
              <a:t>.</a:t>
            </a:r>
          </a:p>
          <a:p>
            <a:pPr marL="0" indent="457200" algn="just">
              <a:spcBef>
                <a:spcPts val="0"/>
              </a:spcBef>
              <a:buNone/>
            </a:pPr>
            <a:r>
              <a:rPr lang="ru-RU" dirty="0">
                <a:solidFill>
                  <a:schemeClr val="tx1"/>
                </a:solidFill>
                <a:latin typeface="Times New Roman" panose="02020603050405020304" pitchFamily="18" charset="0"/>
                <a:cs typeface="Times New Roman" panose="02020603050405020304" pitchFamily="18" charset="0"/>
              </a:rPr>
              <a:t>При возникновении трудностей в освоении обучающимся с ЗПР содержания ФАОП НОО педагогические работники, осуществляющие психолого-педагогическое сопровождение, должны оперативно дополнить структуру программы коррекционной работы соответствующим направлением работы, которое будет сохранять свою актуальность до момента преодоления возникших затруднений. В случае нарастания значительных стойких затруднений в обучении, взаимодействии с учителями и обучающимися школы (класса) обучающийся с ЗПР направляется на комплексное обследование в ПМПК с целью выработки рекомендаций по его дальнейшему обучению.</a:t>
            </a:r>
          </a:p>
        </p:txBody>
      </p:sp>
    </p:spTree>
    <p:extLst>
      <p:ext uri="{BB962C8B-B14F-4D97-AF65-F5344CB8AC3E}">
        <p14:creationId xmlns:p14="http://schemas.microsoft.com/office/powerpoint/2010/main" val="33535129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85488" y="1151144"/>
            <a:ext cx="8964904" cy="5416803"/>
          </a:xfrm>
        </p:spPr>
        <p:txBody>
          <a:bodyPr>
            <a:normAutofit/>
          </a:bodyPr>
          <a:lstStyle/>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3</a:t>
            </a:r>
            <a:r>
              <a:rPr lang="ru-RU" sz="2000" b="1" dirty="0" smtClean="0">
                <a:solidFill>
                  <a:schemeClr val="tx1"/>
                </a:solidFill>
                <a:latin typeface="Times New Roman" panose="02020603050405020304" pitchFamily="18" charset="0"/>
                <a:cs typeface="Times New Roman" panose="02020603050405020304" pitchFamily="18" charset="0"/>
              </a:rPr>
              <a:t>. </a:t>
            </a:r>
            <a:r>
              <a:rPr lang="ru-RU" sz="2000" b="1" dirty="0" smtClean="0">
                <a:solidFill>
                  <a:schemeClr val="tx1"/>
                </a:solidFill>
                <a:latin typeface="Times New Roman" panose="02020603050405020304" pitchFamily="18" charset="0"/>
                <a:cs typeface="Times New Roman" panose="02020603050405020304" pitchFamily="18" charset="0"/>
              </a:rPr>
              <a:t>Программа </a:t>
            </a:r>
            <a:r>
              <a:rPr lang="ru-RU" sz="2000" b="1" dirty="0">
                <a:solidFill>
                  <a:schemeClr val="tx1"/>
                </a:solidFill>
                <a:latin typeface="Times New Roman" panose="02020603050405020304" pitchFamily="18" charset="0"/>
                <a:cs typeface="Times New Roman" panose="02020603050405020304" pitchFamily="18" charset="0"/>
              </a:rPr>
              <a:t>коррекционной работы 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r>
              <a:rPr lang="ru-RU" dirty="0">
                <a:solidFill>
                  <a:schemeClr val="tx1"/>
                </a:solidFill>
                <a:latin typeface="Times New Roman" panose="02020603050405020304" pitchFamily="18" charset="0"/>
                <a:cs typeface="Times New Roman" panose="02020603050405020304" pitchFamily="18" charset="0"/>
              </a:rPr>
              <a:t>Психолого-педагогическое сопровождение обучающихся с ЗПР осуществляют </a:t>
            </a:r>
            <a:r>
              <a:rPr lang="ru-RU" b="1" dirty="0">
                <a:solidFill>
                  <a:schemeClr val="tx1"/>
                </a:solidFill>
                <a:latin typeface="Times New Roman" panose="02020603050405020304" pitchFamily="18" charset="0"/>
                <a:cs typeface="Times New Roman" panose="02020603050405020304" pitchFamily="18" charset="0"/>
              </a:rPr>
              <a:t>специалисты</a:t>
            </a:r>
            <a:r>
              <a:rPr lang="ru-RU" dirty="0">
                <a:solidFill>
                  <a:schemeClr val="tx1"/>
                </a:solidFill>
                <a:latin typeface="Times New Roman" panose="02020603050405020304" pitchFamily="18" charset="0"/>
                <a:cs typeface="Times New Roman" panose="02020603050405020304" pitchFamily="18" charset="0"/>
              </a:rPr>
              <a:t>: учитель-дефектолог, учитель-логопед, педагог-психолог, социальный педагог, педагог дополнительного образования. </a:t>
            </a: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Предпочтительно </a:t>
            </a:r>
            <a:r>
              <a:rPr lang="ru-RU" dirty="0">
                <a:solidFill>
                  <a:schemeClr val="tx1"/>
                </a:solidFill>
                <a:latin typeface="Times New Roman" panose="02020603050405020304" pitchFamily="18" charset="0"/>
                <a:cs typeface="Times New Roman" panose="02020603050405020304" pitchFamily="18" charset="0"/>
              </a:rPr>
              <a:t>наличие специалистов в штате образовательной организации. При необходимости Программу коррекционной работы может осуществлять специалист, работающий в иной организации (Центре психолого-педагогической коррекции и реабилитации, ПМПК</a:t>
            </a:r>
            <a:r>
              <a:rPr lang="ru-RU" dirty="0" smtClean="0">
                <a:solidFill>
                  <a:schemeClr val="tx1"/>
                </a:solidFill>
                <a:latin typeface="Times New Roman" panose="02020603050405020304" pitchFamily="18" charset="0"/>
                <a:cs typeface="Times New Roman" panose="02020603050405020304" pitchFamily="18" charset="0"/>
              </a:rPr>
              <a:t>).</a:t>
            </a:r>
          </a:p>
          <a:p>
            <a:pPr indent="457200" algn="just">
              <a:spcBef>
                <a:spcPts val="0"/>
              </a:spcBef>
              <a:buNone/>
            </a:pPr>
            <a:r>
              <a:rPr lang="ru-RU" dirty="0">
                <a:solidFill>
                  <a:schemeClr val="tx1"/>
                </a:solidFill>
                <a:latin typeface="Times New Roman" panose="02020603050405020304" pitchFamily="18" charset="0"/>
                <a:cs typeface="Times New Roman" panose="02020603050405020304" pitchFamily="18" charset="0"/>
              </a:rPr>
              <a:t>Основными </a:t>
            </a:r>
            <a:r>
              <a:rPr lang="ru-RU" u="sng" dirty="0">
                <a:solidFill>
                  <a:schemeClr val="tx1"/>
                </a:solidFill>
                <a:latin typeface="Times New Roman" panose="02020603050405020304" pitchFamily="18" charset="0"/>
                <a:cs typeface="Times New Roman" panose="02020603050405020304" pitchFamily="18" charset="0"/>
              </a:rPr>
              <a:t>механизмами</a:t>
            </a:r>
            <a:r>
              <a:rPr lang="ru-RU" dirty="0">
                <a:solidFill>
                  <a:schemeClr val="tx1"/>
                </a:solidFill>
                <a:latin typeface="Times New Roman" panose="02020603050405020304" pitchFamily="18" charset="0"/>
                <a:cs typeface="Times New Roman" panose="02020603050405020304" pitchFamily="18" charset="0"/>
              </a:rPr>
              <a:t> реализации программы коррекционной работы являются оптимально выстроенное взаимодействие специалистов Организации, обеспечивающее комплексное, системное сопровождение образовательного процесса, и социальное партнерство, предполагающее профессиональное взаимодействие образовательной организации с внешними ресурсами.</a:t>
            </a: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96465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2" y="426835"/>
            <a:ext cx="9140435" cy="1320800"/>
          </a:xfrm>
        </p:spPr>
        <p:txBody>
          <a:bodyPr>
            <a:normAutofit/>
          </a:bodyPr>
          <a:lstStyle/>
          <a:p>
            <a:pPr algn="ctr"/>
            <a:r>
              <a:rPr lang="ru-RU" sz="2800" b="1" dirty="0" smtClean="0">
                <a:solidFill>
                  <a:schemeClr val="tx1"/>
                </a:solidFill>
                <a:latin typeface="Times New Roman" panose="02020603050405020304" pitchFamily="18" charset="0"/>
                <a:cs typeface="Times New Roman" panose="02020603050405020304" pitchFamily="18" charset="0"/>
              </a:rPr>
              <a:t>Структура ФАОП НОО для обучающихся с </a:t>
            </a:r>
            <a:r>
              <a:rPr lang="ru-RU" sz="2800" b="1" dirty="0" smtClean="0">
                <a:solidFill>
                  <a:schemeClr val="tx1"/>
                </a:solidFill>
                <a:latin typeface="Times New Roman" panose="02020603050405020304" pitchFamily="18" charset="0"/>
                <a:cs typeface="Times New Roman" panose="02020603050405020304" pitchFamily="18" charset="0"/>
              </a:rPr>
              <a:t>ЗПР (вариант 7.2)</a:t>
            </a:r>
            <a:endParaRPr lang="ru-RU" sz="28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92835" y="1340291"/>
            <a:ext cx="10151089" cy="5373329"/>
          </a:xfrm>
        </p:spPr>
        <p:txBody>
          <a:bodyPr>
            <a:normAutofit fontScale="92500" lnSpcReduction="10000"/>
          </a:bodyPr>
          <a:lstStyle/>
          <a:p>
            <a:pPr marL="0" indent="0">
              <a:buNone/>
            </a:pPr>
            <a:r>
              <a:rPr lang="ru-RU" dirty="0" smtClean="0">
                <a:solidFill>
                  <a:schemeClr val="tx1"/>
                </a:solidFill>
                <a:latin typeface="Times New Roman" panose="02020603050405020304" pitchFamily="18" charset="0"/>
                <a:cs typeface="Times New Roman" panose="02020603050405020304" pitchFamily="18" charset="0"/>
              </a:rPr>
              <a:t>1. </a:t>
            </a:r>
            <a:r>
              <a:rPr lang="ru-RU" b="1" dirty="0" smtClean="0">
                <a:solidFill>
                  <a:schemeClr val="tx1"/>
                </a:solidFill>
                <a:latin typeface="Times New Roman" panose="02020603050405020304" pitchFamily="18" charset="0"/>
                <a:cs typeface="Times New Roman" panose="02020603050405020304" pitchFamily="18" charset="0"/>
              </a:rPr>
              <a:t>Целевой </a:t>
            </a:r>
            <a:r>
              <a:rPr lang="ru-RU" b="1" dirty="0">
                <a:solidFill>
                  <a:schemeClr val="tx1"/>
                </a:solidFill>
                <a:latin typeface="Times New Roman" panose="02020603050405020304" pitchFamily="18" charset="0"/>
                <a:cs typeface="Times New Roman" panose="02020603050405020304" pitchFamily="18" charset="0"/>
              </a:rPr>
              <a:t>раздел </a:t>
            </a:r>
            <a:r>
              <a:rPr lang="ru-RU" dirty="0">
                <a:solidFill>
                  <a:schemeClr val="tx1"/>
                </a:solidFill>
                <a:latin typeface="Times New Roman" panose="02020603050405020304" pitchFamily="18" charset="0"/>
                <a:cs typeface="Times New Roman" panose="02020603050405020304" pitchFamily="18" charset="0"/>
              </a:rPr>
              <a:t>включает:</a:t>
            </a:r>
          </a:p>
          <a:p>
            <a:pPr marL="0" indent="0">
              <a:buNone/>
            </a:pPr>
            <a:r>
              <a:rPr lang="ru-RU" dirty="0" smtClean="0">
                <a:solidFill>
                  <a:schemeClr val="tx1"/>
                </a:solidFill>
                <a:latin typeface="Times New Roman" panose="02020603050405020304" pitchFamily="18" charset="0"/>
                <a:cs typeface="Times New Roman" panose="02020603050405020304" pitchFamily="18" charset="0"/>
              </a:rPr>
              <a:t>- пояснительную </a:t>
            </a:r>
            <a:r>
              <a:rPr lang="ru-RU" dirty="0">
                <a:solidFill>
                  <a:schemeClr val="tx1"/>
                </a:solidFill>
                <a:latin typeface="Times New Roman" panose="02020603050405020304" pitchFamily="18" charset="0"/>
                <a:cs typeface="Times New Roman" panose="02020603050405020304" pitchFamily="18" charset="0"/>
              </a:rPr>
              <a:t>записку;</a:t>
            </a:r>
          </a:p>
          <a:p>
            <a:pPr marL="0" indent="0">
              <a:buNone/>
            </a:pPr>
            <a:r>
              <a:rPr lang="ru-RU" dirty="0" smtClean="0">
                <a:solidFill>
                  <a:schemeClr val="tx1"/>
                </a:solidFill>
                <a:latin typeface="Times New Roman" panose="02020603050405020304" pitchFamily="18" charset="0"/>
                <a:cs typeface="Times New Roman" panose="02020603050405020304" pitchFamily="18" charset="0"/>
              </a:rPr>
              <a:t>- планируемые </a:t>
            </a:r>
            <a:r>
              <a:rPr lang="ru-RU" dirty="0">
                <a:solidFill>
                  <a:schemeClr val="tx1"/>
                </a:solidFill>
                <a:latin typeface="Times New Roman" panose="02020603050405020304" pitchFamily="18" charset="0"/>
                <a:cs typeface="Times New Roman" panose="02020603050405020304" pitchFamily="18" charset="0"/>
              </a:rPr>
              <a:t>результаты освоения обучающимися с ЗПР начального общего образования;</a:t>
            </a:r>
          </a:p>
          <a:p>
            <a:pPr marL="0" indent="0">
              <a:buNone/>
            </a:pPr>
            <a:r>
              <a:rPr lang="ru-RU" dirty="0" smtClean="0">
                <a:solidFill>
                  <a:schemeClr val="tx1"/>
                </a:solidFill>
                <a:latin typeface="Times New Roman" panose="02020603050405020304" pitchFamily="18" charset="0"/>
                <a:cs typeface="Times New Roman" panose="02020603050405020304" pitchFamily="18" charset="0"/>
              </a:rPr>
              <a:t>- систему </a:t>
            </a:r>
            <a:r>
              <a:rPr lang="ru-RU" dirty="0">
                <a:solidFill>
                  <a:schemeClr val="tx1"/>
                </a:solidFill>
                <a:latin typeface="Times New Roman" panose="02020603050405020304" pitchFamily="18" charset="0"/>
                <a:cs typeface="Times New Roman" panose="02020603050405020304" pitchFamily="18" charset="0"/>
              </a:rPr>
              <a:t>оценки достижения планируемых результатов освоения программ начального общего образования.</a:t>
            </a:r>
          </a:p>
          <a:p>
            <a:pPr marL="0" indent="0">
              <a:buNone/>
            </a:pPr>
            <a:r>
              <a:rPr lang="ru-RU" dirty="0" smtClean="0">
                <a:solidFill>
                  <a:schemeClr val="tx1"/>
                </a:solidFill>
                <a:latin typeface="Times New Roman" panose="02020603050405020304" pitchFamily="18" charset="0"/>
                <a:cs typeface="Times New Roman" panose="02020603050405020304" pitchFamily="18" charset="0"/>
              </a:rPr>
              <a:t>2. </a:t>
            </a:r>
            <a:r>
              <a:rPr lang="ru-RU" b="1" dirty="0" smtClean="0">
                <a:solidFill>
                  <a:schemeClr val="tx1"/>
                </a:solidFill>
                <a:latin typeface="Times New Roman" panose="02020603050405020304" pitchFamily="18" charset="0"/>
                <a:cs typeface="Times New Roman" panose="02020603050405020304" pitchFamily="18" charset="0"/>
              </a:rPr>
              <a:t>Содержательный </a:t>
            </a:r>
            <a:r>
              <a:rPr lang="ru-RU" b="1" dirty="0">
                <a:solidFill>
                  <a:schemeClr val="tx1"/>
                </a:solidFill>
                <a:latin typeface="Times New Roman" panose="02020603050405020304" pitchFamily="18" charset="0"/>
                <a:cs typeface="Times New Roman" panose="02020603050405020304" pitchFamily="18" charset="0"/>
              </a:rPr>
              <a:t>раздел </a:t>
            </a:r>
            <a:r>
              <a:rPr lang="ru-RU" dirty="0" smtClean="0">
                <a:solidFill>
                  <a:schemeClr val="tx1"/>
                </a:solidFill>
                <a:latin typeface="Times New Roman" panose="02020603050405020304" pitchFamily="18" charset="0"/>
                <a:cs typeface="Times New Roman" panose="02020603050405020304" pitchFamily="18" charset="0"/>
              </a:rPr>
              <a:t>включает:</a:t>
            </a:r>
            <a:endParaRPr lang="ru-RU" dirty="0">
              <a:solidFill>
                <a:schemeClr val="tx1"/>
              </a:solidFill>
              <a:latin typeface="Times New Roman" panose="02020603050405020304" pitchFamily="18" charset="0"/>
              <a:cs typeface="Times New Roman" panose="02020603050405020304" pitchFamily="18" charset="0"/>
            </a:endParaRPr>
          </a:p>
          <a:p>
            <a:pPr marL="0" indent="0">
              <a:buNone/>
            </a:pPr>
            <a:r>
              <a:rPr lang="ru-RU" dirty="0" smtClean="0">
                <a:solidFill>
                  <a:schemeClr val="tx1"/>
                </a:solidFill>
                <a:latin typeface="Times New Roman" panose="02020603050405020304" pitchFamily="18" charset="0"/>
                <a:cs typeface="Times New Roman" panose="02020603050405020304" pitchFamily="18" charset="0"/>
              </a:rPr>
              <a:t>- федеральные </a:t>
            </a:r>
            <a:r>
              <a:rPr lang="ru-RU" dirty="0">
                <a:solidFill>
                  <a:schemeClr val="tx1"/>
                </a:solidFill>
                <a:latin typeface="Times New Roman" panose="02020603050405020304" pitchFamily="18" charset="0"/>
                <a:cs typeface="Times New Roman" panose="02020603050405020304" pitchFamily="18" charset="0"/>
              </a:rPr>
              <a:t>рабочие программы учебных предметов, учебных курсов (в том числе внеурочной деятельности), учебных модулей;</a:t>
            </a:r>
          </a:p>
          <a:p>
            <a:pPr marL="0" indent="0">
              <a:buNone/>
            </a:pPr>
            <a:r>
              <a:rPr lang="ru-RU" dirty="0" smtClean="0">
                <a:solidFill>
                  <a:schemeClr val="tx1"/>
                </a:solidFill>
                <a:latin typeface="Times New Roman" panose="02020603050405020304" pitchFamily="18" charset="0"/>
                <a:cs typeface="Times New Roman" panose="02020603050405020304" pitchFamily="18" charset="0"/>
              </a:rPr>
              <a:t>- программу </a:t>
            </a:r>
            <a:r>
              <a:rPr lang="ru-RU" dirty="0">
                <a:solidFill>
                  <a:schemeClr val="tx1"/>
                </a:solidFill>
                <a:latin typeface="Times New Roman" panose="02020603050405020304" pitchFamily="18" charset="0"/>
                <a:cs typeface="Times New Roman" panose="02020603050405020304" pitchFamily="18" charset="0"/>
              </a:rPr>
              <a:t>формирования УУД;</a:t>
            </a:r>
          </a:p>
          <a:p>
            <a:pPr marL="0" indent="0">
              <a:buNone/>
            </a:pPr>
            <a:r>
              <a:rPr lang="ru-RU" dirty="0" smtClean="0">
                <a:solidFill>
                  <a:schemeClr val="tx1"/>
                </a:solidFill>
                <a:latin typeface="Times New Roman" panose="02020603050405020304" pitchFamily="18" charset="0"/>
                <a:cs typeface="Times New Roman" panose="02020603050405020304" pitchFamily="18" charset="0"/>
              </a:rPr>
              <a:t>- программу </a:t>
            </a:r>
            <a:r>
              <a:rPr lang="ru-RU" dirty="0">
                <a:solidFill>
                  <a:schemeClr val="tx1"/>
                </a:solidFill>
                <a:latin typeface="Times New Roman" panose="02020603050405020304" pitchFamily="18" charset="0"/>
                <a:cs typeface="Times New Roman" panose="02020603050405020304" pitchFamily="18" charset="0"/>
              </a:rPr>
              <a:t>коррекционной работы;</a:t>
            </a:r>
          </a:p>
          <a:p>
            <a:pPr marL="0" indent="0">
              <a:buNone/>
            </a:pPr>
            <a:r>
              <a:rPr lang="ru-RU" dirty="0" smtClean="0">
                <a:solidFill>
                  <a:schemeClr val="tx1"/>
                </a:solidFill>
                <a:latin typeface="Times New Roman" panose="02020603050405020304" pitchFamily="18" charset="0"/>
                <a:cs typeface="Times New Roman" panose="02020603050405020304" pitchFamily="18" charset="0"/>
              </a:rPr>
              <a:t>- программу </a:t>
            </a:r>
            <a:r>
              <a:rPr lang="ru-RU" dirty="0">
                <a:solidFill>
                  <a:schemeClr val="tx1"/>
                </a:solidFill>
                <a:latin typeface="Times New Roman" panose="02020603050405020304" pitchFamily="18" charset="0"/>
                <a:cs typeface="Times New Roman" panose="02020603050405020304" pitchFamily="18" charset="0"/>
              </a:rPr>
              <a:t>воспитания.</a:t>
            </a:r>
          </a:p>
          <a:p>
            <a:pPr marL="0" indent="0">
              <a:buNone/>
            </a:pPr>
            <a:r>
              <a:rPr lang="ru-RU" dirty="0" smtClean="0">
                <a:solidFill>
                  <a:schemeClr val="tx1"/>
                </a:solidFill>
                <a:latin typeface="Times New Roman" panose="02020603050405020304" pitchFamily="18" charset="0"/>
                <a:cs typeface="Times New Roman" panose="02020603050405020304" pitchFamily="18" charset="0"/>
              </a:rPr>
              <a:t>3. </a:t>
            </a:r>
            <a:r>
              <a:rPr lang="ru-RU" b="1" dirty="0" smtClean="0">
                <a:solidFill>
                  <a:schemeClr val="tx1"/>
                </a:solidFill>
                <a:latin typeface="Times New Roman" panose="02020603050405020304" pitchFamily="18" charset="0"/>
                <a:cs typeface="Times New Roman" panose="02020603050405020304" pitchFamily="18" charset="0"/>
              </a:rPr>
              <a:t>Организационный </a:t>
            </a:r>
            <a:r>
              <a:rPr lang="ru-RU" b="1" dirty="0">
                <a:solidFill>
                  <a:schemeClr val="tx1"/>
                </a:solidFill>
                <a:latin typeface="Times New Roman" panose="02020603050405020304" pitchFamily="18" charset="0"/>
                <a:cs typeface="Times New Roman" panose="02020603050405020304" pitchFamily="18" charset="0"/>
              </a:rPr>
              <a:t>раздел </a:t>
            </a:r>
            <a:r>
              <a:rPr lang="ru-RU" dirty="0">
                <a:solidFill>
                  <a:schemeClr val="tx1"/>
                </a:solidFill>
                <a:latin typeface="Times New Roman" panose="02020603050405020304" pitchFamily="18" charset="0"/>
                <a:cs typeface="Times New Roman" panose="02020603050405020304" pitchFamily="18" charset="0"/>
              </a:rPr>
              <a:t>включает:</a:t>
            </a:r>
          </a:p>
          <a:p>
            <a:pPr marL="0" indent="0">
              <a:buNone/>
            </a:pPr>
            <a:r>
              <a:rPr lang="ru-RU" dirty="0" smtClean="0">
                <a:solidFill>
                  <a:schemeClr val="tx1"/>
                </a:solidFill>
                <a:latin typeface="Times New Roman" panose="02020603050405020304" pitchFamily="18" charset="0"/>
                <a:cs typeface="Times New Roman" panose="02020603050405020304" pitchFamily="18" charset="0"/>
              </a:rPr>
              <a:t>- федеральные </a:t>
            </a:r>
            <a:r>
              <a:rPr lang="ru-RU" dirty="0">
                <a:solidFill>
                  <a:schemeClr val="tx1"/>
                </a:solidFill>
                <a:latin typeface="Times New Roman" panose="02020603050405020304" pitchFamily="18" charset="0"/>
                <a:cs typeface="Times New Roman" panose="02020603050405020304" pitchFamily="18" charset="0"/>
              </a:rPr>
              <a:t>учебные планы начального общего образования обучающихся с ЗПР;</a:t>
            </a:r>
          </a:p>
          <a:p>
            <a:pPr marL="0" indent="0">
              <a:buNone/>
            </a:pPr>
            <a:r>
              <a:rPr lang="ru-RU" dirty="0" smtClean="0">
                <a:solidFill>
                  <a:schemeClr val="tx1"/>
                </a:solidFill>
                <a:latin typeface="Times New Roman" panose="02020603050405020304" pitchFamily="18" charset="0"/>
                <a:cs typeface="Times New Roman" panose="02020603050405020304" pitchFamily="18" charset="0"/>
              </a:rPr>
              <a:t>- федеральный </a:t>
            </a:r>
            <a:r>
              <a:rPr lang="ru-RU" dirty="0">
                <a:solidFill>
                  <a:schemeClr val="tx1"/>
                </a:solidFill>
                <a:latin typeface="Times New Roman" panose="02020603050405020304" pitchFamily="18" charset="0"/>
                <a:cs typeface="Times New Roman" panose="02020603050405020304" pitchFamily="18" charset="0"/>
              </a:rPr>
              <a:t>календарный учебный график;</a:t>
            </a:r>
          </a:p>
          <a:p>
            <a:pPr marL="0" indent="0">
              <a:buNone/>
            </a:pPr>
            <a:r>
              <a:rPr lang="ru-RU" dirty="0" smtClean="0">
                <a:solidFill>
                  <a:schemeClr val="tx1"/>
                </a:solidFill>
                <a:latin typeface="Times New Roman" panose="02020603050405020304" pitchFamily="18" charset="0"/>
                <a:cs typeface="Times New Roman" panose="02020603050405020304" pitchFamily="18" charset="0"/>
              </a:rPr>
              <a:t>- федеральный </a:t>
            </a:r>
            <a:r>
              <a:rPr lang="ru-RU" dirty="0">
                <a:solidFill>
                  <a:schemeClr val="tx1"/>
                </a:solidFill>
                <a:latin typeface="Times New Roman" panose="02020603050405020304" pitchFamily="18" charset="0"/>
                <a:cs typeface="Times New Roman" panose="02020603050405020304" pitchFamily="18" charset="0"/>
              </a:rPr>
              <a:t>календарный план воспитательной работы.</a:t>
            </a:r>
          </a:p>
          <a:p>
            <a:endParaRPr lang="ru-RU" dirty="0">
              <a:solidFill>
                <a:schemeClr val="tx1"/>
              </a:solidFill>
            </a:endParaRPr>
          </a:p>
        </p:txBody>
      </p:sp>
    </p:spTree>
    <p:extLst>
      <p:ext uri="{BB962C8B-B14F-4D97-AF65-F5344CB8AC3E}">
        <p14:creationId xmlns:p14="http://schemas.microsoft.com/office/powerpoint/2010/main" val="19429033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70267" y="1121647"/>
            <a:ext cx="9144004" cy="5416803"/>
          </a:xfrm>
        </p:spPr>
        <p:txBody>
          <a:bodyPr>
            <a:normAutofit/>
          </a:bodyPr>
          <a:lstStyle/>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3</a:t>
            </a:r>
            <a:r>
              <a:rPr lang="ru-RU" sz="2000" b="1" dirty="0" smtClean="0">
                <a:solidFill>
                  <a:schemeClr val="tx1"/>
                </a:solidFill>
                <a:latin typeface="Times New Roman" panose="02020603050405020304" pitchFamily="18" charset="0"/>
                <a:cs typeface="Times New Roman" panose="02020603050405020304" pitchFamily="18" charset="0"/>
              </a:rPr>
              <a:t>. </a:t>
            </a:r>
            <a:r>
              <a:rPr lang="ru-RU" sz="2000" b="1" dirty="0" smtClean="0">
                <a:solidFill>
                  <a:schemeClr val="tx1"/>
                </a:solidFill>
                <a:latin typeface="Times New Roman" panose="02020603050405020304" pitchFamily="18" charset="0"/>
                <a:cs typeface="Times New Roman" panose="02020603050405020304" pitchFamily="18" charset="0"/>
              </a:rPr>
              <a:t>Программа </a:t>
            </a:r>
            <a:r>
              <a:rPr lang="ru-RU" sz="2000" b="1" dirty="0">
                <a:solidFill>
                  <a:schemeClr val="tx1"/>
                </a:solidFill>
                <a:latin typeface="Times New Roman" panose="02020603050405020304" pitchFamily="18" charset="0"/>
                <a:cs typeface="Times New Roman" panose="02020603050405020304" pitchFamily="18" charset="0"/>
              </a:rPr>
              <a:t>коррекционной работы 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r>
              <a:rPr lang="ru-RU" b="1" dirty="0">
                <a:solidFill>
                  <a:schemeClr val="tx1"/>
                </a:solidFill>
                <a:latin typeface="Times New Roman" panose="02020603050405020304" pitchFamily="18" charset="0"/>
                <a:cs typeface="Times New Roman" panose="02020603050405020304" pitchFamily="18" charset="0"/>
              </a:rPr>
              <a:t>Взаимодействие специалистов </a:t>
            </a:r>
            <a:r>
              <a:rPr lang="ru-RU" dirty="0">
                <a:solidFill>
                  <a:schemeClr val="tx1"/>
                </a:solidFill>
                <a:latin typeface="Times New Roman" panose="02020603050405020304" pitchFamily="18" charset="0"/>
                <a:cs typeface="Times New Roman" panose="02020603050405020304" pitchFamily="18" charset="0"/>
              </a:rPr>
              <a:t>образовательной организации предусматривает:</a:t>
            </a:r>
          </a:p>
          <a:p>
            <a:pPr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многоаспектный </a:t>
            </a:r>
            <a:r>
              <a:rPr lang="ru-RU" dirty="0">
                <a:solidFill>
                  <a:schemeClr val="tx1"/>
                </a:solidFill>
                <a:latin typeface="Times New Roman" panose="02020603050405020304" pitchFamily="18" charset="0"/>
                <a:cs typeface="Times New Roman" panose="02020603050405020304" pitchFamily="18" charset="0"/>
              </a:rPr>
              <a:t>анализ психофизического развития обучающегося с ЗПР;</a:t>
            </a:r>
          </a:p>
          <a:p>
            <a:pPr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комплексный </a:t>
            </a:r>
            <a:r>
              <a:rPr lang="ru-RU" dirty="0">
                <a:solidFill>
                  <a:schemeClr val="tx1"/>
                </a:solidFill>
                <a:latin typeface="Times New Roman" panose="02020603050405020304" pitchFamily="18" charset="0"/>
                <a:cs typeface="Times New Roman" panose="02020603050405020304" pitchFamily="18" charset="0"/>
              </a:rPr>
              <a:t>подход к диагностике, определению и решению проблем обучающегося с ЗПР, к предоставлению ему квалифицированной помощи с учетом уровня психического развития;</a:t>
            </a:r>
          </a:p>
          <a:p>
            <a:pPr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разработку </a:t>
            </a:r>
            <a:r>
              <a:rPr lang="ru-RU" dirty="0">
                <a:solidFill>
                  <a:schemeClr val="tx1"/>
                </a:solidFill>
                <a:latin typeface="Times New Roman" panose="02020603050405020304" pitchFamily="18" charset="0"/>
                <a:cs typeface="Times New Roman" panose="02020603050405020304" pitchFamily="18" charset="0"/>
              </a:rPr>
              <a:t>индивидуальных образовательных маршрутов обучающихся с ЗПР.</a:t>
            </a:r>
          </a:p>
          <a:p>
            <a:pPr indent="457200" algn="just">
              <a:spcBef>
                <a:spcPts val="0"/>
              </a:spcBef>
              <a:buNone/>
            </a:pPr>
            <a:r>
              <a:rPr lang="ru-RU" b="1" dirty="0">
                <a:solidFill>
                  <a:schemeClr val="tx1"/>
                </a:solidFill>
                <a:latin typeface="Times New Roman" panose="02020603050405020304" pitchFamily="18" charset="0"/>
                <a:cs typeface="Times New Roman" panose="02020603050405020304" pitchFamily="18" charset="0"/>
              </a:rPr>
              <a:t>Социальное партнерство </a:t>
            </a:r>
            <a:r>
              <a:rPr lang="ru-RU" dirty="0">
                <a:solidFill>
                  <a:schemeClr val="tx1"/>
                </a:solidFill>
                <a:latin typeface="Times New Roman" panose="02020603050405020304" pitchFamily="18" charset="0"/>
                <a:cs typeface="Times New Roman" panose="02020603050405020304" pitchFamily="18" charset="0"/>
              </a:rPr>
              <a:t>предусматривает:</a:t>
            </a:r>
          </a:p>
          <a:p>
            <a:pPr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сотрудничество </a:t>
            </a:r>
            <a:r>
              <a:rPr lang="ru-RU" dirty="0">
                <a:solidFill>
                  <a:schemeClr val="tx1"/>
                </a:solidFill>
                <a:latin typeface="Times New Roman" panose="02020603050405020304" pitchFamily="18" charset="0"/>
                <a:cs typeface="Times New Roman" panose="02020603050405020304" pitchFamily="18" charset="0"/>
              </a:rPr>
              <a:t>с образовательными организациями и другими ведомствами по вопросам преемственности обучения, развития, социализации, </a:t>
            </a:r>
            <a:r>
              <a:rPr lang="ru-RU" dirty="0" err="1">
                <a:solidFill>
                  <a:schemeClr val="tx1"/>
                </a:solidFill>
                <a:latin typeface="Times New Roman" panose="02020603050405020304" pitchFamily="18" charset="0"/>
                <a:cs typeface="Times New Roman" panose="02020603050405020304" pitchFamily="18" charset="0"/>
              </a:rPr>
              <a:t>здоровьесбережения</a:t>
            </a:r>
            <a:r>
              <a:rPr lang="ru-RU" dirty="0">
                <a:solidFill>
                  <a:schemeClr val="tx1"/>
                </a:solidFill>
                <a:latin typeface="Times New Roman" panose="02020603050405020304" pitchFamily="18" charset="0"/>
                <a:cs typeface="Times New Roman" panose="02020603050405020304" pitchFamily="18" charset="0"/>
              </a:rPr>
              <a:t> обучающихся с ЗПР;</a:t>
            </a:r>
          </a:p>
          <a:p>
            <a:pPr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сотрудничество </a:t>
            </a:r>
            <a:r>
              <a:rPr lang="ru-RU" dirty="0">
                <a:solidFill>
                  <a:schemeClr val="tx1"/>
                </a:solidFill>
                <a:latin typeface="Times New Roman" panose="02020603050405020304" pitchFamily="18" charset="0"/>
                <a:cs typeface="Times New Roman" panose="02020603050405020304" pitchFamily="18" charset="0"/>
              </a:rPr>
              <a:t>со средствами массовой информации;</a:t>
            </a:r>
          </a:p>
          <a:p>
            <a:pPr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сотрудничество </a:t>
            </a:r>
            <a:r>
              <a:rPr lang="ru-RU" dirty="0">
                <a:solidFill>
                  <a:schemeClr val="tx1"/>
                </a:solidFill>
                <a:latin typeface="Times New Roman" panose="02020603050405020304" pitchFamily="18" charset="0"/>
                <a:cs typeface="Times New Roman" panose="02020603050405020304" pitchFamily="18" charset="0"/>
              </a:rPr>
              <a:t>с родительской общественностью.</a:t>
            </a: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64976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70267" y="1121647"/>
            <a:ext cx="9237876" cy="5416803"/>
          </a:xfrm>
        </p:spPr>
        <p:txBody>
          <a:bodyPr>
            <a:normAutofit/>
          </a:bodyPr>
          <a:lstStyle/>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3</a:t>
            </a:r>
            <a:r>
              <a:rPr lang="ru-RU" sz="2000" b="1" dirty="0" smtClean="0">
                <a:solidFill>
                  <a:schemeClr val="tx1"/>
                </a:solidFill>
                <a:latin typeface="Times New Roman" panose="02020603050405020304" pitchFamily="18" charset="0"/>
                <a:cs typeface="Times New Roman" panose="02020603050405020304" pitchFamily="18" charset="0"/>
              </a:rPr>
              <a:t>. </a:t>
            </a:r>
            <a:r>
              <a:rPr lang="ru-RU" sz="2000" b="1" dirty="0" smtClean="0">
                <a:solidFill>
                  <a:schemeClr val="tx1"/>
                </a:solidFill>
                <a:latin typeface="Times New Roman" panose="02020603050405020304" pitchFamily="18" charset="0"/>
                <a:cs typeface="Times New Roman" panose="02020603050405020304" pitchFamily="18" charset="0"/>
              </a:rPr>
              <a:t>Программа </a:t>
            </a:r>
            <a:r>
              <a:rPr lang="ru-RU" sz="2000" b="1" dirty="0">
                <a:solidFill>
                  <a:schemeClr val="tx1"/>
                </a:solidFill>
                <a:latin typeface="Times New Roman" panose="02020603050405020304" pitchFamily="18" charset="0"/>
                <a:cs typeface="Times New Roman" panose="02020603050405020304" pitchFamily="18" charset="0"/>
              </a:rPr>
              <a:t>коррекционной работы 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r>
              <a:rPr lang="ru-RU" b="1" dirty="0">
                <a:solidFill>
                  <a:schemeClr val="tx1"/>
                </a:solidFill>
                <a:latin typeface="Times New Roman" panose="02020603050405020304" pitchFamily="18" charset="0"/>
                <a:cs typeface="Times New Roman" panose="02020603050405020304" pitchFamily="18" charset="0"/>
              </a:rPr>
              <a:t>Программа коррекционной работы должна содержать</a:t>
            </a:r>
            <a:r>
              <a:rPr lang="ru-RU" dirty="0">
                <a:solidFill>
                  <a:schemeClr val="tx1"/>
                </a:solidFill>
                <a:latin typeface="Times New Roman" panose="02020603050405020304" pitchFamily="18" charset="0"/>
                <a:cs typeface="Times New Roman" panose="02020603050405020304" pitchFamily="18" charset="0"/>
              </a:rPr>
              <a:t>: цель, задачи, программы коррекционных курсов, систему комплексного психолого-педагогического обследования обучающихся, основные направления (диагностическое, коррекционно-развивающее, консультативное, информационно-просветительское), описание специальных условий обучения и воспитания обучающихся с ЗПР, планируемые результаты освоения программы коррекционной работы, механизмы реализации программы.</a:t>
            </a: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303051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85487" y="1121647"/>
            <a:ext cx="8993780" cy="5416803"/>
          </a:xfrm>
        </p:spPr>
        <p:txBody>
          <a:bodyPr>
            <a:normAutofit/>
          </a:bodyPr>
          <a:lstStyle/>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3. Программа коррекционной </a:t>
            </a:r>
            <a:r>
              <a:rPr lang="ru-RU" sz="2000" b="1" dirty="0" smtClean="0">
                <a:solidFill>
                  <a:schemeClr val="tx1"/>
                </a:solidFill>
                <a:latin typeface="Times New Roman" panose="02020603050405020304" pitchFamily="18" charset="0"/>
                <a:cs typeface="Times New Roman" panose="02020603050405020304" pitchFamily="18" charset="0"/>
              </a:rPr>
              <a:t>работы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r>
              <a:rPr lang="ru-RU" sz="2000" b="1" dirty="0" smtClean="0">
                <a:solidFill>
                  <a:schemeClr val="tx1"/>
                </a:solidFill>
                <a:latin typeface="Times New Roman" panose="02020603050405020304" pitchFamily="18" charset="0"/>
                <a:cs typeface="Times New Roman" panose="02020603050405020304" pitchFamily="18" charset="0"/>
              </a:rPr>
              <a:t>.</a:t>
            </a: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r>
              <a:rPr lang="ru-RU" sz="2000" b="1" dirty="0" smtClean="0">
                <a:solidFill>
                  <a:schemeClr val="tx1"/>
                </a:solidFill>
                <a:latin typeface="Times New Roman" panose="02020603050405020304" pitchFamily="18" charset="0"/>
                <a:cs typeface="Times New Roman" panose="02020603050405020304" pitchFamily="18" charset="0"/>
              </a:rPr>
              <a:t>Курсы коррекционно-развивающе</a:t>
            </a:r>
            <a:r>
              <a:rPr lang="ru-RU" sz="2000" b="1" dirty="0" smtClean="0">
                <a:solidFill>
                  <a:schemeClr val="tx1"/>
                </a:solidFill>
                <a:latin typeface="Times New Roman" panose="02020603050405020304" pitchFamily="18" charset="0"/>
                <a:cs typeface="Times New Roman" panose="02020603050405020304" pitchFamily="18" charset="0"/>
              </a:rPr>
              <a:t>й области.</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r>
              <a:rPr lang="ru-RU" dirty="0">
                <a:solidFill>
                  <a:schemeClr val="tx1"/>
                </a:solidFill>
                <a:latin typeface="Times New Roman" panose="02020603050405020304" pitchFamily="18" charset="0"/>
                <a:cs typeface="Times New Roman" panose="02020603050405020304" pitchFamily="18" charset="0"/>
              </a:rPr>
              <a:t>Содержание коррекционно-развивающей области представлено следующими </a:t>
            </a:r>
            <a:r>
              <a:rPr lang="ru-RU" b="1" dirty="0">
                <a:solidFill>
                  <a:schemeClr val="tx1"/>
                </a:solidFill>
                <a:latin typeface="Times New Roman" panose="02020603050405020304" pitchFamily="18" charset="0"/>
                <a:cs typeface="Times New Roman" panose="02020603050405020304" pitchFamily="18" charset="0"/>
              </a:rPr>
              <a:t>обязательными коррекционными курсами</a:t>
            </a:r>
            <a:r>
              <a:rPr lang="ru-RU" dirty="0" smtClean="0">
                <a:solidFill>
                  <a:schemeClr val="tx1"/>
                </a:solidFill>
                <a:latin typeface="Times New Roman" panose="02020603050405020304" pitchFamily="18" charset="0"/>
                <a:cs typeface="Times New Roman" panose="02020603050405020304" pitchFamily="18" charset="0"/>
              </a:rPr>
              <a:t>:</a:t>
            </a:r>
          </a:p>
          <a:p>
            <a:pPr indent="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«Коррекционно-развивающие </a:t>
            </a:r>
            <a:r>
              <a:rPr lang="ru-RU" dirty="0">
                <a:solidFill>
                  <a:schemeClr val="tx1"/>
                </a:solidFill>
                <a:latin typeface="Times New Roman" panose="02020603050405020304" pitchFamily="18" charset="0"/>
                <a:cs typeface="Times New Roman" panose="02020603050405020304" pitchFamily="18" charset="0"/>
              </a:rPr>
              <a:t>занятия (логопедические и психокоррекционные</a:t>
            </a:r>
            <a:r>
              <a:rPr lang="ru-RU" dirty="0" smtClean="0">
                <a:solidFill>
                  <a:schemeClr val="tx1"/>
                </a:solidFill>
                <a:latin typeface="Times New Roman" panose="02020603050405020304" pitchFamily="18" charset="0"/>
                <a:cs typeface="Times New Roman" panose="02020603050405020304" pitchFamily="18" charset="0"/>
              </a:rPr>
              <a:t>)» </a:t>
            </a:r>
            <a:r>
              <a:rPr lang="ru-RU" dirty="0">
                <a:solidFill>
                  <a:schemeClr val="tx1"/>
                </a:solidFill>
                <a:latin typeface="Times New Roman" panose="02020603050405020304" pitchFamily="18" charset="0"/>
                <a:cs typeface="Times New Roman" panose="02020603050405020304" pitchFamily="18" charset="0"/>
              </a:rPr>
              <a:t>(фронтальные и (или) индивидуальные занятия</a:t>
            </a:r>
            <a:r>
              <a:rPr lang="ru-RU" dirty="0" smtClean="0">
                <a:solidFill>
                  <a:schemeClr val="tx1"/>
                </a:solidFill>
                <a:latin typeface="Times New Roman" panose="02020603050405020304" pitchFamily="18" charset="0"/>
                <a:cs typeface="Times New Roman" panose="02020603050405020304" pitchFamily="18" charset="0"/>
              </a:rPr>
              <a:t>);</a:t>
            </a:r>
          </a:p>
          <a:p>
            <a:pPr indent="0" algn="just">
              <a:spcBef>
                <a:spcPts val="0"/>
              </a:spcBef>
              <a:buNone/>
            </a:pPr>
            <a:r>
              <a:rPr lang="ru-RU" dirty="0">
                <a:solidFill>
                  <a:schemeClr val="tx1"/>
                </a:solidFill>
                <a:latin typeface="Times New Roman" panose="02020603050405020304" pitchFamily="18" charset="0"/>
                <a:cs typeface="Times New Roman" panose="02020603050405020304" pitchFamily="18" charset="0"/>
              </a:rPr>
              <a:t>-</a:t>
            </a:r>
            <a:r>
              <a:rPr lang="ru-RU" dirty="0" smtClean="0">
                <a:solidFill>
                  <a:schemeClr val="tx1"/>
                </a:solidFill>
                <a:latin typeface="Times New Roman" panose="02020603050405020304" pitchFamily="18" charset="0"/>
                <a:cs typeface="Times New Roman" panose="02020603050405020304" pitchFamily="18" charset="0"/>
              </a:rPr>
              <a:t> «Ритмика» </a:t>
            </a:r>
            <a:r>
              <a:rPr lang="ru-RU" dirty="0">
                <a:solidFill>
                  <a:schemeClr val="tx1"/>
                </a:solidFill>
                <a:latin typeface="Times New Roman" panose="02020603050405020304" pitchFamily="18" charset="0"/>
                <a:cs typeface="Times New Roman" panose="02020603050405020304" pitchFamily="18" charset="0"/>
              </a:rPr>
              <a:t>(фронтальные и (или) индивидуальные занятия).</a:t>
            </a:r>
          </a:p>
        </p:txBody>
      </p:sp>
    </p:spTree>
    <p:extLst>
      <p:ext uri="{BB962C8B-B14F-4D97-AF65-F5344CB8AC3E}">
        <p14:creationId xmlns:p14="http://schemas.microsoft.com/office/powerpoint/2010/main" val="19579945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0" y="939751"/>
            <a:ext cx="10327907" cy="5824843"/>
          </a:xfrm>
        </p:spPr>
        <p:txBody>
          <a:bodyPr>
            <a:normAutofit lnSpcReduction="10000"/>
          </a:bodyPr>
          <a:lstStyle/>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3. Программа коррекционной </a:t>
            </a:r>
            <a:r>
              <a:rPr lang="ru-RU" sz="2000" b="1" dirty="0" smtClean="0">
                <a:solidFill>
                  <a:schemeClr val="tx1"/>
                </a:solidFill>
                <a:latin typeface="Times New Roman" panose="02020603050405020304" pitchFamily="18" charset="0"/>
                <a:cs typeface="Times New Roman" panose="02020603050405020304" pitchFamily="18" charset="0"/>
              </a:rPr>
              <a:t>работы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r>
              <a:rPr lang="ru-RU" sz="2000" b="1" dirty="0" smtClean="0">
                <a:solidFill>
                  <a:schemeClr val="tx1"/>
                </a:solidFill>
                <a:latin typeface="Times New Roman" panose="02020603050405020304" pitchFamily="18" charset="0"/>
                <a:cs typeface="Times New Roman" panose="02020603050405020304" pitchFamily="18" charset="0"/>
              </a:rPr>
              <a:t>)</a:t>
            </a: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Курсы коррекционно-развивающей </a:t>
            </a:r>
            <a:r>
              <a:rPr lang="ru-RU" sz="2000" b="1" dirty="0" smtClean="0">
                <a:solidFill>
                  <a:schemeClr val="tx1"/>
                </a:solidFill>
                <a:latin typeface="Times New Roman" panose="02020603050405020304" pitchFamily="18" charset="0"/>
                <a:cs typeface="Times New Roman" panose="02020603050405020304" pitchFamily="18" charset="0"/>
              </a:rPr>
              <a:t>области</a:t>
            </a: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r>
              <a:rPr lang="ru-RU" b="1" dirty="0">
                <a:solidFill>
                  <a:schemeClr val="tx1"/>
                </a:solidFill>
                <a:latin typeface="Times New Roman" panose="02020603050405020304" pitchFamily="18" charset="0"/>
                <a:cs typeface="Times New Roman" panose="02020603050405020304" pitchFamily="18" charset="0"/>
              </a:rPr>
              <a:t>Цель логопедических занятий </a:t>
            </a:r>
            <a:r>
              <a:rPr lang="ru-RU" dirty="0">
                <a:solidFill>
                  <a:schemeClr val="tx1"/>
                </a:solidFill>
                <a:latin typeface="Times New Roman" panose="02020603050405020304" pitchFamily="18" charset="0"/>
                <a:cs typeface="Times New Roman" panose="02020603050405020304" pitchFamily="18" charset="0"/>
              </a:rPr>
              <a:t>состоит в диагностике, коррекции и развитии всех сторон речи (фонетико-фонематической, лексико-грамматической, синтаксической), связной речи.</a:t>
            </a: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r>
              <a:rPr lang="ru-RU" b="1" dirty="0">
                <a:solidFill>
                  <a:schemeClr val="tx1"/>
                </a:solidFill>
                <a:latin typeface="Times New Roman" panose="02020603050405020304" pitchFamily="18" charset="0"/>
                <a:cs typeface="Times New Roman" panose="02020603050405020304" pitchFamily="18" charset="0"/>
              </a:rPr>
              <a:t>Основными направлениями логопедической работы </a:t>
            </a:r>
            <a:r>
              <a:rPr lang="ru-RU" dirty="0">
                <a:solidFill>
                  <a:schemeClr val="tx1"/>
                </a:solidFill>
                <a:latin typeface="Times New Roman" panose="02020603050405020304" pitchFamily="18" charset="0"/>
                <a:cs typeface="Times New Roman" panose="02020603050405020304" pitchFamily="18" charset="0"/>
              </a:rPr>
              <a:t>являются:</a:t>
            </a:r>
          </a:p>
          <a:p>
            <a:pPr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диагностика </a:t>
            </a:r>
            <a:r>
              <a:rPr lang="ru-RU" dirty="0">
                <a:solidFill>
                  <a:schemeClr val="tx1"/>
                </a:solidFill>
                <a:latin typeface="Times New Roman" panose="02020603050405020304" pitchFamily="18" charset="0"/>
                <a:cs typeface="Times New Roman" panose="02020603050405020304" pitchFamily="18" charset="0"/>
              </a:rPr>
              <a:t>и коррекция звукопроизношения (постановка, автоматизация и дифференциация звуков речи);</a:t>
            </a:r>
          </a:p>
          <a:p>
            <a:pPr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диагностика </a:t>
            </a:r>
            <a:r>
              <a:rPr lang="ru-RU" dirty="0">
                <a:solidFill>
                  <a:schemeClr val="tx1"/>
                </a:solidFill>
                <a:latin typeface="Times New Roman" panose="02020603050405020304" pitchFamily="18" charset="0"/>
                <a:cs typeface="Times New Roman" panose="02020603050405020304" pitchFamily="18" charset="0"/>
              </a:rPr>
              <a:t>и коррекция лексической стороны речи (обогащение словаря, его расширение и уточнение);</a:t>
            </a:r>
          </a:p>
          <a:p>
            <a:pPr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диагностика </a:t>
            </a:r>
            <a:r>
              <a:rPr lang="ru-RU" dirty="0">
                <a:solidFill>
                  <a:schemeClr val="tx1"/>
                </a:solidFill>
                <a:latin typeface="Times New Roman" panose="02020603050405020304" pitchFamily="18" charset="0"/>
                <a:cs typeface="Times New Roman" panose="02020603050405020304" pitchFamily="18" charset="0"/>
              </a:rPr>
              <a:t>и коррекция грамматического строя речи (синтаксической структуры речевых высказываний, словоизменения и словообразования);</a:t>
            </a:r>
          </a:p>
          <a:p>
            <a:pPr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коррекция </a:t>
            </a:r>
            <a:r>
              <a:rPr lang="ru-RU" dirty="0">
                <a:solidFill>
                  <a:schemeClr val="tx1"/>
                </a:solidFill>
                <a:latin typeface="Times New Roman" panose="02020603050405020304" pitchFamily="18" charset="0"/>
                <a:cs typeface="Times New Roman" panose="02020603050405020304" pitchFamily="18" charset="0"/>
              </a:rPr>
              <a:t>диалогической и формирование монологической форм речи, развитие коммуникативной функции речи (развитие навыков диалогической и монологической речи, формирование связной речи, повышение речевой мотивации, обогащение речевого опыта);</a:t>
            </a:r>
          </a:p>
          <a:p>
            <a:pPr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коррекция </a:t>
            </a:r>
            <a:r>
              <a:rPr lang="ru-RU" dirty="0">
                <a:solidFill>
                  <a:schemeClr val="tx1"/>
                </a:solidFill>
                <a:latin typeface="Times New Roman" panose="02020603050405020304" pitchFamily="18" charset="0"/>
                <a:cs typeface="Times New Roman" panose="02020603050405020304" pitchFamily="18" charset="0"/>
              </a:rPr>
              <a:t>нарушений чтения и письма;</a:t>
            </a:r>
          </a:p>
          <a:p>
            <a:pPr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расширение </a:t>
            </a:r>
            <a:r>
              <a:rPr lang="ru-RU" dirty="0">
                <a:solidFill>
                  <a:schemeClr val="tx1"/>
                </a:solidFill>
                <a:latin typeface="Times New Roman" panose="02020603050405020304" pitchFamily="18" charset="0"/>
                <a:cs typeface="Times New Roman" panose="02020603050405020304" pitchFamily="18" charset="0"/>
              </a:rPr>
              <a:t>представлений об окружающей действительности;</a:t>
            </a:r>
          </a:p>
          <a:p>
            <a:pPr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развитие </a:t>
            </a:r>
            <a:r>
              <a:rPr lang="ru-RU" dirty="0">
                <a:solidFill>
                  <a:schemeClr val="tx1"/>
                </a:solidFill>
                <a:latin typeface="Times New Roman" panose="02020603050405020304" pitchFamily="18" charset="0"/>
                <a:cs typeface="Times New Roman" panose="02020603050405020304" pitchFamily="18" charset="0"/>
              </a:rPr>
              <a:t>познавательной сферы (мышления, памяти, внимания и других познавательных процессов).</a:t>
            </a: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014824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61454" y="939751"/>
            <a:ext cx="10204954" cy="5534111"/>
          </a:xfrm>
        </p:spPr>
        <p:txBody>
          <a:bodyPr>
            <a:normAutofit fontScale="92500" lnSpcReduction="20000"/>
          </a:bodyPr>
          <a:lstStyle/>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3. Программа коррекционной </a:t>
            </a:r>
            <a:r>
              <a:rPr lang="ru-RU" sz="2000" b="1" dirty="0" smtClean="0">
                <a:solidFill>
                  <a:schemeClr val="tx1"/>
                </a:solidFill>
                <a:latin typeface="Times New Roman" panose="02020603050405020304" pitchFamily="18" charset="0"/>
                <a:cs typeface="Times New Roman" panose="02020603050405020304" pitchFamily="18" charset="0"/>
              </a:rPr>
              <a:t>работы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p>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Курсы коррекционно-развивающей </a:t>
            </a:r>
            <a:r>
              <a:rPr lang="ru-RU" sz="2000" b="1" dirty="0" smtClean="0">
                <a:solidFill>
                  <a:schemeClr val="tx1"/>
                </a:solidFill>
                <a:latin typeface="Times New Roman" panose="02020603050405020304" pitchFamily="18" charset="0"/>
                <a:cs typeface="Times New Roman" panose="02020603050405020304" pitchFamily="18" charset="0"/>
              </a:rPr>
              <a:t>области</a:t>
            </a:r>
            <a:endParaRPr lang="ru-RU" sz="2000" b="1"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r>
              <a:rPr lang="ru-RU" b="1" dirty="0" smtClean="0">
                <a:solidFill>
                  <a:schemeClr val="tx1"/>
                </a:solidFill>
                <a:latin typeface="Times New Roman" panose="02020603050405020304" pitchFamily="18" charset="0"/>
                <a:cs typeface="Times New Roman" panose="02020603050405020304" pitchFamily="18" charset="0"/>
              </a:rPr>
              <a:t>Цель </a:t>
            </a:r>
            <a:r>
              <a:rPr lang="ru-RU" b="1" dirty="0" err="1" smtClean="0">
                <a:solidFill>
                  <a:schemeClr val="tx1"/>
                </a:solidFill>
                <a:latin typeface="Times New Roman" panose="02020603050405020304" pitchFamily="18" charset="0"/>
                <a:cs typeface="Times New Roman" panose="02020603050405020304" pitchFamily="18" charset="0"/>
              </a:rPr>
              <a:t>психокоррекционных</a:t>
            </a:r>
            <a:r>
              <a:rPr lang="ru-RU" b="1" dirty="0" smtClean="0">
                <a:solidFill>
                  <a:schemeClr val="tx1"/>
                </a:solidFill>
                <a:latin typeface="Times New Roman" panose="02020603050405020304" pitchFamily="18" charset="0"/>
                <a:cs typeface="Times New Roman" panose="02020603050405020304" pitchFamily="18" charset="0"/>
              </a:rPr>
              <a:t> </a:t>
            </a:r>
            <a:r>
              <a:rPr lang="ru-RU" b="1" dirty="0">
                <a:solidFill>
                  <a:schemeClr val="tx1"/>
                </a:solidFill>
                <a:latin typeface="Times New Roman" panose="02020603050405020304" pitchFamily="18" charset="0"/>
                <a:cs typeface="Times New Roman" panose="02020603050405020304" pitchFamily="18" charset="0"/>
              </a:rPr>
              <a:t>занятий </a:t>
            </a:r>
            <a:r>
              <a:rPr lang="ru-RU" dirty="0">
                <a:solidFill>
                  <a:schemeClr val="tx1"/>
                </a:solidFill>
                <a:latin typeface="Times New Roman" panose="02020603050405020304" pitchFamily="18" charset="0"/>
                <a:cs typeface="Times New Roman" panose="02020603050405020304" pitchFamily="18" charset="0"/>
              </a:rPr>
              <a:t>заключается в применении разных форм взаимодействия с обучающимися, направленными на преодоление или ослабление проблем в психическом и личностном развитии, гармонизацию личности и межличностных отношений.</a:t>
            </a: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r>
              <a:rPr lang="ru-RU" b="1" dirty="0">
                <a:solidFill>
                  <a:schemeClr val="tx1"/>
                </a:solidFill>
                <a:latin typeface="Times New Roman" panose="02020603050405020304" pitchFamily="18" charset="0"/>
                <a:cs typeface="Times New Roman" panose="02020603050405020304" pitchFamily="18" charset="0"/>
              </a:rPr>
              <a:t>Основные направления работы</a:t>
            </a:r>
            <a:r>
              <a:rPr lang="ru-RU" dirty="0">
                <a:solidFill>
                  <a:schemeClr val="tx1"/>
                </a:solidFill>
                <a:latin typeface="Times New Roman" panose="02020603050405020304" pitchFamily="18" charset="0"/>
                <a:cs typeface="Times New Roman" panose="02020603050405020304" pitchFamily="18" charset="0"/>
              </a:rPr>
              <a:t>:</a:t>
            </a:r>
          </a:p>
          <a:p>
            <a:pPr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диагностика </a:t>
            </a:r>
            <a:r>
              <a:rPr lang="ru-RU" dirty="0">
                <a:solidFill>
                  <a:schemeClr val="tx1"/>
                </a:solidFill>
                <a:latin typeface="Times New Roman" panose="02020603050405020304" pitchFamily="18" charset="0"/>
                <a:cs typeface="Times New Roman" panose="02020603050405020304" pitchFamily="18" charset="0"/>
              </a:rPr>
              <a:t>и развитие познавательной сферы, целенаправленное формирование высших психических функций (формирование учебной мотивации, активизация сенсорно-перцептивной, </a:t>
            </a:r>
            <a:r>
              <a:rPr lang="ru-RU" dirty="0" err="1">
                <a:solidFill>
                  <a:schemeClr val="tx1"/>
                </a:solidFill>
                <a:latin typeface="Times New Roman" panose="02020603050405020304" pitchFamily="18" charset="0"/>
                <a:cs typeface="Times New Roman" panose="02020603050405020304" pitchFamily="18" charset="0"/>
              </a:rPr>
              <a:t>мнемической</a:t>
            </a:r>
            <a:r>
              <a:rPr lang="ru-RU" dirty="0">
                <a:solidFill>
                  <a:schemeClr val="tx1"/>
                </a:solidFill>
                <a:latin typeface="Times New Roman" panose="02020603050405020304" pitchFamily="18" charset="0"/>
                <a:cs typeface="Times New Roman" panose="02020603050405020304" pitchFamily="18" charset="0"/>
              </a:rPr>
              <a:t> и мыслительной деятельности, развития пространственно-временных представлений);</a:t>
            </a:r>
          </a:p>
          <a:p>
            <a:pPr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диагностика </a:t>
            </a:r>
            <a:r>
              <a:rPr lang="ru-RU" dirty="0">
                <a:solidFill>
                  <a:schemeClr val="tx1"/>
                </a:solidFill>
                <a:latin typeface="Times New Roman" panose="02020603050405020304" pitchFamily="18" charset="0"/>
                <a:cs typeface="Times New Roman" panose="02020603050405020304" pitchFamily="18" charset="0"/>
              </a:rPr>
              <a:t>и развитие эмоционально-личностной сферы, коррекция ее недостатков (гармонизация </a:t>
            </a:r>
            <a:r>
              <a:rPr lang="ru-RU" dirty="0" err="1">
                <a:solidFill>
                  <a:schemeClr val="tx1"/>
                </a:solidFill>
                <a:latin typeface="Times New Roman" panose="02020603050405020304" pitchFamily="18" charset="0"/>
                <a:cs typeface="Times New Roman" panose="02020603050405020304" pitchFamily="18" charset="0"/>
              </a:rPr>
              <a:t>пихоэмоционального</a:t>
            </a:r>
            <a:r>
              <a:rPr lang="ru-RU" dirty="0">
                <a:solidFill>
                  <a:schemeClr val="tx1"/>
                </a:solidFill>
                <a:latin typeface="Times New Roman" panose="02020603050405020304" pitchFamily="18" charset="0"/>
                <a:cs typeface="Times New Roman" panose="02020603050405020304" pitchFamily="18" charset="0"/>
              </a:rPr>
              <a:t> состояния, формирование позитивного отношения к своему "Я", повышение уверенности в себе, развитие самостоятельности, формирование навыков самоконтроля, создание ситуации успешной деятельности);</a:t>
            </a:r>
          </a:p>
          <a:p>
            <a:pPr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диагностика </a:t>
            </a:r>
            <a:r>
              <a:rPr lang="ru-RU" dirty="0">
                <a:solidFill>
                  <a:schemeClr val="tx1"/>
                </a:solidFill>
                <a:latin typeface="Times New Roman" panose="02020603050405020304" pitchFamily="18" charset="0"/>
                <a:cs typeface="Times New Roman" panose="02020603050405020304" pitchFamily="18" charset="0"/>
              </a:rPr>
              <a:t>и развитие коммуникативной сферы и социальная интеграции (развитие способности к </a:t>
            </a:r>
            <a:r>
              <a:rPr lang="ru-RU" dirty="0" err="1">
                <a:solidFill>
                  <a:schemeClr val="tx1"/>
                </a:solidFill>
                <a:latin typeface="Times New Roman" panose="02020603050405020304" pitchFamily="18" charset="0"/>
                <a:cs typeface="Times New Roman" panose="02020603050405020304" pitchFamily="18" charset="0"/>
              </a:rPr>
              <a:t>эмпатии</a:t>
            </a:r>
            <a:r>
              <a:rPr lang="ru-RU" dirty="0">
                <a:solidFill>
                  <a:schemeClr val="tx1"/>
                </a:solidFill>
                <a:latin typeface="Times New Roman" panose="02020603050405020304" pitchFamily="18" charset="0"/>
                <a:cs typeface="Times New Roman" panose="02020603050405020304" pitchFamily="18" charset="0"/>
              </a:rPr>
              <a:t>, сопереживанию);</a:t>
            </a:r>
          </a:p>
          <a:p>
            <a:pPr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формирование </a:t>
            </a:r>
            <a:r>
              <a:rPr lang="ru-RU" dirty="0">
                <a:solidFill>
                  <a:schemeClr val="tx1"/>
                </a:solidFill>
                <a:latin typeface="Times New Roman" panose="02020603050405020304" pitchFamily="18" charset="0"/>
                <a:cs typeface="Times New Roman" panose="02020603050405020304" pitchFamily="18" charset="0"/>
              </a:rPr>
              <a:t>продуктивных видов взаимодействия с окружающими (в семье, классе), повышение социального статуса обучающегося в коллективе, формирование и развитие навыков социального поведения (формирование правил и норм поведения в группе, адекватное понимание социальных ролей в значимых ситуациях);</a:t>
            </a:r>
          </a:p>
          <a:p>
            <a:pPr indent="457200" algn="just">
              <a:spcBef>
                <a:spcPts val="0"/>
              </a:spcBef>
              <a:buNone/>
            </a:pPr>
            <a:r>
              <a:rPr lang="ru-RU" dirty="0" smtClean="0">
                <a:solidFill>
                  <a:schemeClr val="tx1"/>
                </a:solidFill>
                <a:latin typeface="Times New Roman" panose="02020603050405020304" pitchFamily="18" charset="0"/>
                <a:cs typeface="Times New Roman" panose="02020603050405020304" pitchFamily="18" charset="0"/>
              </a:rPr>
              <a:t>- формирование </a:t>
            </a:r>
            <a:r>
              <a:rPr lang="ru-RU" dirty="0">
                <a:solidFill>
                  <a:schemeClr val="tx1"/>
                </a:solidFill>
                <a:latin typeface="Times New Roman" panose="02020603050405020304" pitchFamily="18" charset="0"/>
                <a:cs typeface="Times New Roman" panose="02020603050405020304" pitchFamily="18" charset="0"/>
              </a:rPr>
              <a:t>произвольной регуляции деятельности и поведения (развитие произвольной регуляции деятельности и поведения, формирование способности к планированию и контролю).</a:t>
            </a: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38306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488" y="27935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53961" y="1121647"/>
            <a:ext cx="9560060" cy="5416803"/>
          </a:xfrm>
        </p:spPr>
        <p:txBody>
          <a:bodyPr>
            <a:normAutofit/>
          </a:bodyPr>
          <a:lstStyle/>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3. Программа коррекционной </a:t>
            </a:r>
            <a:r>
              <a:rPr lang="ru-RU" sz="2000" b="1" dirty="0" smtClean="0">
                <a:solidFill>
                  <a:schemeClr val="tx1"/>
                </a:solidFill>
                <a:latin typeface="Times New Roman" panose="02020603050405020304" pitchFamily="18" charset="0"/>
                <a:cs typeface="Times New Roman" panose="02020603050405020304" pitchFamily="18" charset="0"/>
              </a:rPr>
              <a:t>работы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r>
              <a:rPr lang="ru-RU" sz="2000" b="1" dirty="0" smtClean="0">
                <a:solidFill>
                  <a:schemeClr val="tx1"/>
                </a:solidFill>
                <a:latin typeface="Times New Roman" panose="02020603050405020304" pitchFamily="18" charset="0"/>
                <a:cs typeface="Times New Roman" panose="02020603050405020304" pitchFamily="18" charset="0"/>
              </a:rPr>
              <a:t>)</a:t>
            </a: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Курсы коррекционно-развивающей </a:t>
            </a:r>
            <a:r>
              <a:rPr lang="ru-RU" sz="2000" b="1" dirty="0" smtClean="0">
                <a:solidFill>
                  <a:schemeClr val="tx1"/>
                </a:solidFill>
                <a:latin typeface="Times New Roman" panose="02020603050405020304" pitchFamily="18" charset="0"/>
                <a:cs typeface="Times New Roman" panose="02020603050405020304" pitchFamily="18" charset="0"/>
              </a:rPr>
              <a:t>области</a:t>
            </a: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r>
              <a:rPr lang="ru-RU" b="1" dirty="0">
                <a:solidFill>
                  <a:schemeClr val="tx1"/>
                </a:solidFill>
                <a:latin typeface="Times New Roman" panose="02020603050405020304" pitchFamily="18" charset="0"/>
                <a:cs typeface="Times New Roman" panose="02020603050405020304" pitchFamily="18" charset="0"/>
              </a:rPr>
              <a:t>Целью занятий по ритмике </a:t>
            </a:r>
            <a:r>
              <a:rPr lang="ru-RU" dirty="0">
                <a:solidFill>
                  <a:schemeClr val="tx1"/>
                </a:solidFill>
                <a:latin typeface="Times New Roman" panose="02020603050405020304" pitchFamily="18" charset="0"/>
                <a:cs typeface="Times New Roman" panose="02020603050405020304" pitchFamily="18" charset="0"/>
              </a:rPr>
              <a:t>является развитие двигательной активности обучающегося с ЗПР в процессе восприятия музыки.</a:t>
            </a: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r>
              <a:rPr lang="ru-RU" dirty="0">
                <a:solidFill>
                  <a:schemeClr val="tx1"/>
                </a:solidFill>
                <a:latin typeface="Times New Roman" panose="02020603050405020304" pitchFamily="18" charset="0"/>
                <a:cs typeface="Times New Roman" panose="02020603050405020304" pitchFamily="18" charset="0"/>
              </a:rPr>
              <a:t>Коррекционная работа на занятиях ритмикой базируется на постоянном взаимодействии музыки, движений и устной речи: музыка и движения, музыка и речь, движения и речь, музыка, движения и речь. На занятиях осуществляется коррекция недостатков двигательной, эмоционально-волевой, познавательной сфер. Занятия способствуют развитию общей и речевой моторики, ориентировке в пространстве, укреплению здоровья, формированию навыков здорового образа жизни у обучающихся.</a:t>
            </a: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61331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29112" y="461247"/>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21109" y="1121647"/>
            <a:ext cx="9248533" cy="5416803"/>
          </a:xfrm>
        </p:spPr>
        <p:txBody>
          <a:bodyPr>
            <a:normAutofit/>
          </a:bodyPr>
          <a:lstStyle/>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3. Программа коррекционной </a:t>
            </a:r>
            <a:r>
              <a:rPr lang="ru-RU" sz="2000" b="1" dirty="0" smtClean="0">
                <a:solidFill>
                  <a:schemeClr val="tx1"/>
                </a:solidFill>
                <a:latin typeface="Times New Roman" panose="02020603050405020304" pitchFamily="18" charset="0"/>
                <a:cs typeface="Times New Roman" panose="02020603050405020304" pitchFamily="18" charset="0"/>
              </a:rPr>
              <a:t>работы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r>
              <a:rPr lang="ru-RU" sz="2000" b="1" dirty="0" smtClean="0">
                <a:solidFill>
                  <a:schemeClr val="tx1"/>
                </a:solidFill>
                <a:latin typeface="Times New Roman" panose="02020603050405020304" pitchFamily="18" charset="0"/>
                <a:cs typeface="Times New Roman" panose="02020603050405020304" pitchFamily="18" charset="0"/>
              </a:rPr>
              <a:t>)</a:t>
            </a: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r>
              <a:rPr lang="ru-RU" sz="2000" b="1" dirty="0">
                <a:solidFill>
                  <a:schemeClr val="tx1"/>
                </a:solidFill>
                <a:latin typeface="Times New Roman" panose="02020603050405020304" pitchFamily="18" charset="0"/>
                <a:cs typeface="Times New Roman" panose="02020603050405020304" pitchFamily="18" charset="0"/>
              </a:rPr>
              <a:t>Курсы коррекционно-развивающей </a:t>
            </a:r>
            <a:r>
              <a:rPr lang="ru-RU" sz="2000" b="1" dirty="0" smtClean="0">
                <a:solidFill>
                  <a:schemeClr val="tx1"/>
                </a:solidFill>
                <a:latin typeface="Times New Roman" panose="02020603050405020304" pitchFamily="18" charset="0"/>
                <a:cs typeface="Times New Roman" panose="02020603050405020304" pitchFamily="18" charset="0"/>
              </a:rPr>
              <a:t>области</a:t>
            </a: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r>
              <a:rPr lang="ru-RU" dirty="0">
                <a:solidFill>
                  <a:schemeClr val="tx1"/>
                </a:solidFill>
                <a:latin typeface="Times New Roman" panose="02020603050405020304" pitchFamily="18" charset="0"/>
                <a:cs typeface="Times New Roman" panose="02020603050405020304" pitchFamily="18" charset="0"/>
              </a:rPr>
              <a:t>Содержание коррекционно-развивающей области </a:t>
            </a:r>
            <a:r>
              <a:rPr lang="ru-RU" u="sng" dirty="0">
                <a:solidFill>
                  <a:schemeClr val="tx1"/>
                </a:solidFill>
                <a:latin typeface="Times New Roman" panose="02020603050405020304" pitchFamily="18" charset="0"/>
                <a:cs typeface="Times New Roman" panose="02020603050405020304" pitchFamily="18" charset="0"/>
              </a:rPr>
              <a:t>может быть дополнено </a:t>
            </a:r>
            <a:r>
              <a:rPr lang="ru-RU" dirty="0">
                <a:solidFill>
                  <a:schemeClr val="tx1"/>
                </a:solidFill>
                <a:latin typeface="Times New Roman" panose="02020603050405020304" pitchFamily="18" charset="0"/>
                <a:cs typeface="Times New Roman" panose="02020603050405020304" pitchFamily="18" charset="0"/>
              </a:rPr>
              <a:t>образовательной организацией самостоятельно на основании рекомендаций ПМПК, ИПРА (при наличии).</a:t>
            </a: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r>
              <a:rPr lang="ru-RU" dirty="0">
                <a:solidFill>
                  <a:schemeClr val="tx1"/>
                </a:solidFill>
                <a:latin typeface="Times New Roman" panose="02020603050405020304" pitchFamily="18" charset="0"/>
                <a:cs typeface="Times New Roman" panose="02020603050405020304" pitchFamily="18" charset="0"/>
              </a:rPr>
              <a:t>Выбор коррекционно-развивающих курсов для индивидуальных и групповых занятий, их количественное соотношение, содержание самостоятельно определяется образовательной организацией, </a:t>
            </a:r>
            <a:r>
              <a:rPr lang="ru-RU" u="sng" dirty="0">
                <a:solidFill>
                  <a:schemeClr val="tx1"/>
                </a:solidFill>
                <a:latin typeface="Times New Roman" panose="02020603050405020304" pitchFamily="18" charset="0"/>
                <a:cs typeface="Times New Roman" panose="02020603050405020304" pitchFamily="18" charset="0"/>
              </a:rPr>
              <a:t>исходя из психофизических особенностей и особых образовательных потребностей обучающихся с ЗПР</a:t>
            </a:r>
            <a:r>
              <a:rPr lang="ru-RU" dirty="0">
                <a:solidFill>
                  <a:schemeClr val="tx1"/>
                </a:solidFill>
                <a:latin typeface="Times New Roman" panose="02020603050405020304" pitchFamily="18" charset="0"/>
                <a:cs typeface="Times New Roman" panose="02020603050405020304" pitchFamily="18" charset="0"/>
              </a:rPr>
              <a:t>.</a:t>
            </a:r>
          </a:p>
          <a:p>
            <a:pPr indent="457200" algn="just">
              <a:spcBef>
                <a:spcPts val="0"/>
              </a:spcBef>
              <a:buNone/>
            </a:pPr>
            <a:endParaRPr lang="ru-RU" b="1"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393856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29112" y="461247"/>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21109" y="1121647"/>
            <a:ext cx="9104671" cy="5416803"/>
          </a:xfrm>
        </p:spPr>
        <p:txBody>
          <a:bodyPr>
            <a:normAutofit/>
          </a:bodyPr>
          <a:lstStyle/>
          <a:p>
            <a:pPr marL="0" indent="0" algn="ctr">
              <a:spcBef>
                <a:spcPts val="600"/>
              </a:spcBef>
              <a:spcAft>
                <a:spcPts val="1200"/>
              </a:spcAft>
              <a:buNone/>
            </a:pPr>
            <a:r>
              <a:rPr lang="ru-RU" sz="2000" b="1" dirty="0" smtClean="0">
                <a:solidFill>
                  <a:schemeClr val="tx1"/>
                </a:solidFill>
                <a:latin typeface="Times New Roman" panose="02020603050405020304" pitchFamily="18" charset="0"/>
                <a:cs typeface="Times New Roman" panose="02020603050405020304" pitchFamily="18" charset="0"/>
              </a:rPr>
              <a:t>4. </a:t>
            </a:r>
            <a:r>
              <a:rPr lang="ru-RU" sz="2000" b="1" dirty="0">
                <a:solidFill>
                  <a:schemeClr val="tx1"/>
                </a:solidFill>
                <a:latin typeface="Times New Roman" panose="02020603050405020304" pitchFamily="18" charset="0"/>
                <a:cs typeface="Times New Roman" panose="02020603050405020304" pitchFamily="18" charset="0"/>
              </a:rPr>
              <a:t>Программа </a:t>
            </a:r>
            <a:r>
              <a:rPr lang="ru-RU" sz="2000" b="1" dirty="0" smtClean="0">
                <a:solidFill>
                  <a:schemeClr val="tx1"/>
                </a:solidFill>
                <a:latin typeface="Times New Roman" panose="02020603050405020304" pitchFamily="18" charset="0"/>
                <a:cs typeface="Times New Roman" panose="02020603050405020304" pitchFamily="18" charset="0"/>
              </a:rPr>
              <a:t>воспитания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sz="2000"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Федеральная </a:t>
            </a:r>
            <a:r>
              <a:rPr lang="ru-RU" sz="2000" dirty="0">
                <a:solidFill>
                  <a:schemeClr val="tx1"/>
                </a:solidFill>
                <a:latin typeface="Times New Roman" panose="02020603050405020304" pitchFamily="18" charset="0"/>
                <a:cs typeface="Times New Roman" panose="02020603050405020304" pitchFamily="18" charset="0"/>
              </a:rPr>
              <a:t>рабочая программа воспитания ФАОП </a:t>
            </a:r>
            <a:r>
              <a:rPr lang="ru-RU" sz="2000" dirty="0" smtClean="0">
                <a:solidFill>
                  <a:schemeClr val="tx1"/>
                </a:solidFill>
                <a:latin typeface="Times New Roman" panose="02020603050405020304" pitchFamily="18" charset="0"/>
                <a:cs typeface="Times New Roman" panose="02020603050405020304" pitchFamily="18" charset="0"/>
              </a:rPr>
              <a:t>НОО единая </a:t>
            </a:r>
            <a:r>
              <a:rPr lang="ru-RU" sz="2000" dirty="0">
                <a:solidFill>
                  <a:schemeClr val="tx1"/>
                </a:solidFill>
                <a:latin typeface="Times New Roman" panose="02020603050405020304" pitchFamily="18" charset="0"/>
                <a:cs typeface="Times New Roman" panose="02020603050405020304" pitchFamily="18" charset="0"/>
              </a:rPr>
              <a:t>для всех</a:t>
            </a:r>
            <a:endParaRPr lang="ru-RU" sz="2000"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обучающихся </a:t>
            </a:r>
            <a:r>
              <a:rPr lang="ru-RU" sz="2000" dirty="0">
                <a:solidFill>
                  <a:schemeClr val="tx1"/>
                </a:solidFill>
                <a:latin typeface="Times New Roman" panose="02020603050405020304" pitchFamily="18" charset="0"/>
                <a:cs typeface="Times New Roman" panose="02020603050405020304" pitchFamily="18" charset="0"/>
              </a:rPr>
              <a:t>с </a:t>
            </a:r>
            <a:r>
              <a:rPr lang="ru-RU" sz="2000" dirty="0" smtClean="0">
                <a:solidFill>
                  <a:schemeClr val="tx1"/>
                </a:solidFill>
                <a:latin typeface="Times New Roman" panose="02020603050405020304" pitchFamily="18" charset="0"/>
                <a:cs typeface="Times New Roman" panose="02020603050405020304" pitchFamily="18" charset="0"/>
              </a:rPr>
              <a:t>ОВЗ.</a:t>
            </a:r>
            <a:endParaRPr lang="ru-RU" sz="2000" dirty="0">
              <a:solidFill>
                <a:schemeClr val="tx1"/>
              </a:solidFill>
              <a:latin typeface="Times New Roman" panose="02020603050405020304" pitchFamily="18" charset="0"/>
              <a:cs typeface="Times New Roman" panose="02020603050405020304" pitchFamily="18" charset="0"/>
            </a:endParaRPr>
          </a:p>
          <a:p>
            <a:pPr marL="0" indent="457200" algn="ctr">
              <a:spcBef>
                <a:spcPts val="0"/>
              </a:spcBef>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b="1"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680955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2028" y="407171"/>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Организационный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31486" y="1200305"/>
            <a:ext cx="9477753" cy="5416803"/>
          </a:xfrm>
        </p:spPr>
        <p:txBody>
          <a:bodyPr>
            <a:normAutofit/>
          </a:bodyPr>
          <a:lstStyle/>
          <a:p>
            <a:pPr marL="0" indent="0" algn="ctr">
              <a:spcBef>
                <a:spcPts val="600"/>
              </a:spcBef>
              <a:spcAft>
                <a:spcPts val="1200"/>
              </a:spcAft>
              <a:buNone/>
            </a:pPr>
            <a:r>
              <a:rPr lang="ru-RU" sz="2000" b="1" dirty="0" smtClean="0">
                <a:solidFill>
                  <a:schemeClr val="tx1"/>
                </a:solidFill>
                <a:latin typeface="Times New Roman" panose="02020603050405020304" pitchFamily="18" charset="0"/>
                <a:cs typeface="Times New Roman" panose="02020603050405020304" pitchFamily="18" charset="0"/>
              </a:rPr>
              <a:t>Федеральный учебный план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Федеральный учебный план в ФАОП НОО для обучающихся с ЗПР (вариант 7.2) фиксирует общий объем нагрузки, максимальный объем аудиторной нагрузки обучающихся, состав и структуру обязательных предметных областей, распределяет учебное время, отводимое на их освоение по классам и учебным предметам.</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Федеральный учебный план определяет общие рамки принимаемых решений при разработке содержания образования, требований к его усвоению и организации образовательного процесса, а также выступает в качестве одного из основных механизмов его реализации.</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Федеральный учебный план должен обеспечивать введение в действие и реализацию требований ФГОС НОО обучающихся с ОВЗ и выполнение гигиенических требований к режиму образовательного процесса, которые предусмотрены Гигиеническими нормативами и Санитарно-эпидемиологическими требованиями.</a:t>
            </a:r>
          </a:p>
          <a:p>
            <a:pPr marL="0" indent="457200" algn="just">
              <a:spcBef>
                <a:spcPts val="0"/>
              </a:spcBef>
              <a:buNone/>
            </a:pPr>
            <a:endParaRPr lang="ru-RU" sz="2000" dirty="0" smtClean="0">
              <a:solidFill>
                <a:schemeClr val="tx1"/>
              </a:solidFill>
              <a:latin typeface="Times New Roman" panose="02020603050405020304" pitchFamily="18" charset="0"/>
              <a:cs typeface="Times New Roman" panose="02020603050405020304" pitchFamily="18" charset="0"/>
            </a:endParaRPr>
          </a:p>
          <a:p>
            <a:pPr marL="0" indent="457200" algn="ctr">
              <a:spcBef>
                <a:spcPts val="0"/>
              </a:spcBef>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b="1"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473720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50414" y="417003"/>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Организационный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94735" y="1200305"/>
            <a:ext cx="8908026" cy="5416803"/>
          </a:xfrm>
        </p:spPr>
        <p:txBody>
          <a:bodyPr>
            <a:normAutofit/>
          </a:bodyPr>
          <a:lstStyle/>
          <a:p>
            <a:pPr marL="0" indent="0" algn="ctr">
              <a:spcBef>
                <a:spcPts val="600"/>
              </a:spcBef>
              <a:spcAft>
                <a:spcPts val="1200"/>
              </a:spcAft>
              <a:buNone/>
            </a:pPr>
            <a:r>
              <a:rPr lang="ru-RU" sz="2000" b="1" dirty="0" smtClean="0">
                <a:solidFill>
                  <a:schemeClr val="tx1"/>
                </a:solidFill>
                <a:latin typeface="Times New Roman" panose="02020603050405020304" pitchFamily="18" charset="0"/>
                <a:cs typeface="Times New Roman" panose="02020603050405020304" pitchFamily="18" charset="0"/>
              </a:rPr>
              <a:t>Федеральный учебный план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В федеральном учебном плане представлены семь предметных областей и коррекционно-развивающая область. Содержание учебных предметов, входящих в состав каждой предметной области, обеспечивает целостное восприятие мира, с учетом особых образовательных потребностей и возможностей обучающихся с ЗПР</a:t>
            </a:r>
            <a:r>
              <a:rPr lang="ru-RU" sz="2000" dirty="0" smtClean="0">
                <a:solidFill>
                  <a:schemeClr val="tx1"/>
                </a:solidFill>
                <a:latin typeface="Times New Roman" panose="02020603050405020304" pitchFamily="18" charset="0"/>
                <a:cs typeface="Times New Roman" panose="02020603050405020304" pitchFamily="18" charset="0"/>
              </a:rPr>
              <a:t>.</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Коррекционно-развивающая </a:t>
            </a:r>
            <a:r>
              <a:rPr lang="ru-RU" sz="2000" dirty="0">
                <a:solidFill>
                  <a:schemeClr val="tx1"/>
                </a:solidFill>
                <a:latin typeface="Times New Roman" panose="02020603050405020304" pitchFamily="18" charset="0"/>
                <a:cs typeface="Times New Roman" panose="02020603050405020304" pitchFamily="18" charset="0"/>
              </a:rPr>
              <a:t>область включена в структуру учебного плана с целью коррекции недостатков психофизического развития обучающихся.</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Федеральный </a:t>
            </a:r>
            <a:r>
              <a:rPr lang="ru-RU" sz="2000" dirty="0">
                <a:solidFill>
                  <a:schemeClr val="tx1"/>
                </a:solidFill>
                <a:latin typeface="Times New Roman" panose="02020603050405020304" pitchFamily="18" charset="0"/>
                <a:cs typeface="Times New Roman" panose="02020603050405020304" pitchFamily="18" charset="0"/>
              </a:rPr>
              <a:t>учебный план состоит из двух частей - обязательной части и части, формируемой участниками образовательных отношений</a:t>
            </a:r>
            <a:r>
              <a:rPr lang="ru-RU" sz="2000" dirty="0" smtClean="0">
                <a:solidFill>
                  <a:schemeClr val="tx1"/>
                </a:solidFill>
                <a:latin typeface="Times New Roman" panose="02020603050405020304" pitchFamily="18" charset="0"/>
                <a:cs typeface="Times New Roman" panose="02020603050405020304" pitchFamily="18" charset="0"/>
              </a:rPr>
              <a:t>.</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Количество часов, отведенных на освоение обучающимися с ЗПР учебного плана, состоящего из обязательной части и части, формируемой участниками образовательного процесса, в совокупности не превышает величину максимально допустимой недельной образовательной нагрузки обучающихся в соответствии с санитарно-гигиеническими требованиями.</a:t>
            </a:r>
          </a:p>
          <a:p>
            <a:pPr marL="0" indent="457200" algn="just">
              <a:spcBef>
                <a:spcPts val="0"/>
              </a:spcBef>
              <a:buNone/>
            </a:pPr>
            <a:endParaRPr lang="ru-RU" sz="2000"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sz="2000" dirty="0" smtClean="0">
              <a:solidFill>
                <a:schemeClr val="tx1"/>
              </a:solidFill>
              <a:latin typeface="Times New Roman" panose="02020603050405020304" pitchFamily="18" charset="0"/>
              <a:cs typeface="Times New Roman" panose="02020603050405020304" pitchFamily="18" charset="0"/>
            </a:endParaRPr>
          </a:p>
          <a:p>
            <a:pPr marL="0" indent="457200" algn="ctr">
              <a:spcBef>
                <a:spcPts val="0"/>
              </a:spcBef>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b="1"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189506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20095" y="513462"/>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52203" y="1359543"/>
            <a:ext cx="9921841" cy="5043948"/>
          </a:xfrm>
        </p:spPr>
        <p:txBody>
          <a:bodyPr>
            <a:normAutofit/>
          </a:bodyPr>
          <a:lstStyle/>
          <a:p>
            <a:pPr marL="0" indent="0" algn="ctr">
              <a:buNone/>
            </a:pPr>
            <a:r>
              <a:rPr lang="ru-RU" sz="2000" b="1" dirty="0" smtClean="0">
                <a:solidFill>
                  <a:schemeClr val="tx1"/>
                </a:solidFill>
                <a:latin typeface="Times New Roman" panose="02020603050405020304" pitchFamily="18" charset="0"/>
                <a:cs typeface="Times New Roman" panose="02020603050405020304" pitchFamily="18" charset="0"/>
              </a:rPr>
              <a:t>1. Федеральные </a:t>
            </a:r>
            <a:r>
              <a:rPr lang="ru-RU" sz="2000" b="1" dirty="0">
                <a:solidFill>
                  <a:schemeClr val="tx1"/>
                </a:solidFill>
                <a:latin typeface="Times New Roman" panose="02020603050405020304" pitchFamily="18" charset="0"/>
                <a:cs typeface="Times New Roman" panose="02020603050405020304" pitchFamily="18" charset="0"/>
              </a:rPr>
              <a:t>рабочие программы учебных предметов, учебных курсов (в том числе внеурочной деятельности), учебных </a:t>
            </a:r>
            <a:r>
              <a:rPr lang="ru-RU" sz="2000" b="1" dirty="0">
                <a:solidFill>
                  <a:schemeClr val="tx1"/>
                </a:solidFill>
                <a:latin typeface="Times New Roman" panose="02020603050405020304" pitchFamily="18" charset="0"/>
                <a:cs typeface="Times New Roman" panose="02020603050405020304" pitchFamily="18" charset="0"/>
              </a:rPr>
              <a:t>модулей для обучающихся с </a:t>
            </a:r>
            <a:r>
              <a:rPr lang="ru-RU" sz="2000" b="1" dirty="0" smtClean="0">
                <a:solidFill>
                  <a:schemeClr val="tx1"/>
                </a:solidFill>
                <a:latin typeface="Times New Roman" panose="02020603050405020304" pitchFamily="18" charset="0"/>
                <a:cs typeface="Times New Roman" panose="02020603050405020304" pitchFamily="18" charset="0"/>
              </a:rPr>
              <a:t>ЗПР </a:t>
            </a:r>
            <a:r>
              <a:rPr lang="ru-RU" sz="2000" b="1" dirty="0">
                <a:solidFill>
                  <a:schemeClr val="tx1"/>
                </a:solidFill>
                <a:latin typeface="Times New Roman" panose="02020603050405020304" pitchFamily="18" charset="0"/>
                <a:cs typeface="Times New Roman" panose="02020603050405020304" pitchFamily="18" charset="0"/>
              </a:rPr>
              <a:t>(вариант 7.2</a:t>
            </a:r>
            <a:r>
              <a:rPr lang="ru-RU" sz="2000" b="1" dirty="0" smtClean="0">
                <a:solidFill>
                  <a:schemeClr val="tx1"/>
                </a:solidFill>
                <a:latin typeface="Times New Roman" panose="02020603050405020304" pitchFamily="18" charset="0"/>
                <a:cs typeface="Times New Roman" panose="02020603050405020304" pitchFamily="18" charset="0"/>
              </a:rPr>
              <a:t>)</a:t>
            </a:r>
            <a:r>
              <a:rPr lang="ru-RU" sz="2000" dirty="0" smtClean="0">
                <a:solidFill>
                  <a:schemeClr val="tx1"/>
                </a:solidFill>
                <a:latin typeface="Times New Roman" panose="02020603050405020304" pitchFamily="18" charset="0"/>
                <a:cs typeface="Times New Roman" panose="02020603050405020304" pitchFamily="18" charset="0"/>
              </a:rPr>
              <a:t>:</a:t>
            </a:r>
            <a:endParaRPr lang="ru-RU" sz="2000" dirty="0" smtClean="0">
              <a:solidFill>
                <a:schemeClr val="tx1"/>
              </a:solidFill>
              <a:latin typeface="Times New Roman" panose="02020603050405020304" pitchFamily="18" charset="0"/>
              <a:cs typeface="Times New Roman" panose="02020603050405020304" pitchFamily="18" charset="0"/>
            </a:endParaRPr>
          </a:p>
          <a:p>
            <a:pPr marL="0" indent="0" algn="just">
              <a:buNone/>
            </a:pPr>
            <a:r>
              <a:rPr lang="ru-RU" dirty="0" smtClean="0">
                <a:solidFill>
                  <a:schemeClr val="tx1"/>
                </a:solidFill>
                <a:latin typeface="Times New Roman" panose="02020603050405020304" pitchFamily="18" charset="0"/>
                <a:cs typeface="Times New Roman" panose="02020603050405020304" pitchFamily="18" charset="0"/>
              </a:rPr>
              <a:t>- </a:t>
            </a:r>
            <a:r>
              <a:rPr lang="ru-RU" b="1" dirty="0" smtClean="0">
                <a:solidFill>
                  <a:schemeClr val="tx1"/>
                </a:solidFill>
                <a:latin typeface="Times New Roman" panose="02020603050405020304" pitchFamily="18" charset="0"/>
                <a:cs typeface="Times New Roman" panose="02020603050405020304" pitchFamily="18" charset="0"/>
              </a:rPr>
              <a:t>русский язык </a:t>
            </a:r>
            <a:r>
              <a:rPr lang="ru-RU" dirty="0" smtClean="0">
                <a:solidFill>
                  <a:schemeClr val="tx1"/>
                </a:solidFill>
                <a:latin typeface="Times New Roman" panose="02020603050405020304" pitchFamily="18" charset="0"/>
                <a:cs typeface="Times New Roman" panose="02020603050405020304" pitchFamily="18" charset="0"/>
              </a:rPr>
              <a:t>(программа содержит следующие разделы: «Пояснительная записка», «Содержание обучения» («Виды речевой деятельности», «Обучение грамоте», «Систематический курс», «Развитие речи»), «Планируемые результаты освоения учебного предмета»);</a:t>
            </a:r>
          </a:p>
          <a:p>
            <a:pPr marL="0" indent="0" algn="just">
              <a:buNone/>
            </a:pPr>
            <a:r>
              <a:rPr lang="ru-RU" dirty="0" smtClean="0">
                <a:solidFill>
                  <a:schemeClr val="tx1"/>
                </a:solidFill>
                <a:latin typeface="Times New Roman" panose="02020603050405020304" pitchFamily="18" charset="0"/>
                <a:cs typeface="Times New Roman" panose="02020603050405020304" pitchFamily="18" charset="0"/>
              </a:rPr>
              <a:t>- </a:t>
            </a:r>
            <a:r>
              <a:rPr lang="ru-RU" b="1" dirty="0" smtClean="0">
                <a:solidFill>
                  <a:schemeClr val="tx1"/>
                </a:solidFill>
                <a:latin typeface="Times New Roman" panose="02020603050405020304" pitchFamily="18" charset="0"/>
                <a:cs typeface="Times New Roman" panose="02020603050405020304" pitchFamily="18" charset="0"/>
              </a:rPr>
              <a:t>литературное чтение </a:t>
            </a:r>
            <a:r>
              <a:rPr lang="ru-RU" dirty="0">
                <a:solidFill>
                  <a:schemeClr val="tx1"/>
                </a:solidFill>
                <a:latin typeface="Times New Roman" panose="02020603050405020304" pitchFamily="18" charset="0"/>
                <a:cs typeface="Times New Roman" panose="02020603050405020304" pitchFamily="18" charset="0"/>
              </a:rPr>
              <a:t>(программа содержит следующие разделы: «Пояснительная записка», «Содержание обучения</a:t>
            </a:r>
            <a:r>
              <a:rPr lang="ru-RU" dirty="0" smtClean="0">
                <a:solidFill>
                  <a:schemeClr val="tx1"/>
                </a:solidFill>
                <a:latin typeface="Times New Roman" panose="02020603050405020304" pitchFamily="18" charset="0"/>
                <a:cs typeface="Times New Roman" panose="02020603050405020304" pitchFamily="18" charset="0"/>
              </a:rPr>
              <a:t>» («Виды речевой и читательской деятельности», «Чтение», «Говорение (культура речевого общения)», «Письмо (культура письменной речи)», «Круг детского чтения», «</a:t>
            </a:r>
            <a:r>
              <a:rPr lang="ru-RU" dirty="0">
                <a:solidFill>
                  <a:schemeClr val="tx1"/>
                </a:solidFill>
                <a:latin typeface="Times New Roman" panose="02020603050405020304" pitchFamily="18" charset="0"/>
                <a:cs typeface="Times New Roman" panose="02020603050405020304" pitchFamily="18" charset="0"/>
              </a:rPr>
              <a:t>Литературоведческая пропедевтика (практическое освоение</a:t>
            </a:r>
            <a:r>
              <a:rPr lang="ru-RU" dirty="0" smtClean="0">
                <a:solidFill>
                  <a:schemeClr val="tx1"/>
                </a:solidFill>
                <a:latin typeface="Times New Roman" panose="02020603050405020304" pitchFamily="18" charset="0"/>
                <a:cs typeface="Times New Roman" panose="02020603050405020304" pitchFamily="18" charset="0"/>
              </a:rPr>
              <a:t>)», «Творческая </a:t>
            </a:r>
            <a:r>
              <a:rPr lang="ru-RU" dirty="0">
                <a:solidFill>
                  <a:schemeClr val="tx1"/>
                </a:solidFill>
                <a:latin typeface="Times New Roman" panose="02020603050405020304" pitchFamily="18" charset="0"/>
                <a:cs typeface="Times New Roman" panose="02020603050405020304" pitchFamily="18" charset="0"/>
              </a:rPr>
              <a:t>деятельность обучающихся (на основе литературных произведений</a:t>
            </a:r>
            <a:r>
              <a:rPr lang="ru-RU" dirty="0" smtClean="0">
                <a:solidFill>
                  <a:schemeClr val="tx1"/>
                </a:solidFill>
                <a:latin typeface="Times New Roman" panose="02020603050405020304" pitchFamily="18" charset="0"/>
                <a:cs typeface="Times New Roman" panose="02020603050405020304" pitchFamily="18" charset="0"/>
              </a:rPr>
              <a:t>)», </a:t>
            </a:r>
            <a:r>
              <a:rPr lang="ru-RU" dirty="0">
                <a:solidFill>
                  <a:schemeClr val="tx1"/>
                </a:solidFill>
                <a:latin typeface="Times New Roman" panose="02020603050405020304" pitchFamily="18" charset="0"/>
                <a:cs typeface="Times New Roman" panose="02020603050405020304" pitchFamily="18" charset="0"/>
              </a:rPr>
              <a:t>«Планируемые результаты освоения учебного предмета»);</a:t>
            </a:r>
          </a:p>
          <a:p>
            <a:pPr marL="0" indent="0" algn="just">
              <a:buNone/>
            </a:pPr>
            <a:r>
              <a:rPr lang="ru-RU" dirty="0" smtClean="0">
                <a:solidFill>
                  <a:schemeClr val="tx1"/>
                </a:solidFill>
                <a:latin typeface="Times New Roman" panose="02020603050405020304" pitchFamily="18" charset="0"/>
                <a:cs typeface="Times New Roman" panose="02020603050405020304" pitchFamily="18" charset="0"/>
              </a:rPr>
              <a:t>- </a:t>
            </a:r>
            <a:r>
              <a:rPr lang="ru-RU" b="1" dirty="0" smtClean="0">
                <a:solidFill>
                  <a:schemeClr val="tx1"/>
                </a:solidFill>
                <a:latin typeface="Times New Roman" panose="02020603050405020304" pitchFamily="18" charset="0"/>
                <a:cs typeface="Times New Roman" panose="02020603050405020304" pitchFamily="18" charset="0"/>
              </a:rPr>
              <a:t>окружающий мир </a:t>
            </a:r>
            <a:r>
              <a:rPr lang="ru-RU" dirty="0">
                <a:solidFill>
                  <a:schemeClr val="tx1"/>
                </a:solidFill>
                <a:latin typeface="Times New Roman" panose="02020603050405020304" pitchFamily="18" charset="0"/>
                <a:cs typeface="Times New Roman" panose="02020603050405020304" pitchFamily="18" charset="0"/>
              </a:rPr>
              <a:t>(программа содержит следующие разделы: «Пояснительная записка», «Содержание обучения</a:t>
            </a:r>
            <a:r>
              <a:rPr lang="ru-RU" dirty="0" smtClean="0">
                <a:solidFill>
                  <a:schemeClr val="tx1"/>
                </a:solidFill>
                <a:latin typeface="Times New Roman" panose="02020603050405020304" pitchFamily="18" charset="0"/>
                <a:cs typeface="Times New Roman" panose="02020603050405020304" pitchFamily="18" charset="0"/>
              </a:rPr>
              <a:t>» («Человек и природа», «Человек и общество», «Правила безопасной жизни»), </a:t>
            </a:r>
            <a:r>
              <a:rPr lang="ru-RU" dirty="0">
                <a:solidFill>
                  <a:schemeClr val="tx1"/>
                </a:solidFill>
                <a:latin typeface="Times New Roman" panose="02020603050405020304" pitchFamily="18" charset="0"/>
                <a:cs typeface="Times New Roman" panose="02020603050405020304" pitchFamily="18" charset="0"/>
              </a:rPr>
              <a:t>«Планируемые результаты освоения учебного предмета</a:t>
            </a:r>
            <a:r>
              <a:rPr lang="ru-RU" dirty="0" smtClean="0">
                <a:solidFill>
                  <a:schemeClr val="tx1"/>
                </a:solidFill>
                <a:latin typeface="Times New Roman" panose="02020603050405020304" pitchFamily="18" charset="0"/>
                <a:cs typeface="Times New Roman" panose="02020603050405020304" pitchFamily="18" charset="0"/>
              </a:rPr>
              <a:t>»).</a:t>
            </a:r>
            <a:endParaRPr lang="ru-RU" dirty="0">
              <a:solidFill>
                <a:schemeClr val="tx1"/>
              </a:solidFill>
              <a:latin typeface="Times New Roman" panose="02020603050405020304" pitchFamily="18" charset="0"/>
              <a:cs typeface="Times New Roman" panose="02020603050405020304" pitchFamily="18" charset="0"/>
            </a:endParaRPr>
          </a:p>
          <a:p>
            <a:pPr marL="0" indent="0">
              <a:buNone/>
            </a:pPr>
            <a:endParaRPr lang="ru-RU" dirty="0">
              <a:solidFill>
                <a:schemeClr val="tx1"/>
              </a:solidFill>
              <a:latin typeface="Times New Roman" panose="02020603050405020304" pitchFamily="18" charset="0"/>
              <a:cs typeface="Times New Roman" panose="02020603050405020304" pitchFamily="18" charset="0"/>
            </a:endParaRPr>
          </a:p>
          <a:p>
            <a:endParaRPr lang="ru-RU" dirty="0">
              <a:solidFill>
                <a:schemeClr val="tx1"/>
              </a:solidFill>
            </a:endParaRPr>
          </a:p>
        </p:txBody>
      </p:sp>
    </p:spTree>
    <p:extLst>
      <p:ext uri="{BB962C8B-B14F-4D97-AF65-F5344CB8AC3E}">
        <p14:creationId xmlns:p14="http://schemas.microsoft.com/office/powerpoint/2010/main" val="19719833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0247" y="348178"/>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Организационный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80104" y="1200305"/>
            <a:ext cx="9556954" cy="5416803"/>
          </a:xfrm>
        </p:spPr>
        <p:txBody>
          <a:bodyPr>
            <a:normAutofit fontScale="92500" lnSpcReduction="20000"/>
          </a:bodyPr>
          <a:lstStyle/>
          <a:p>
            <a:pPr marL="0" indent="0" algn="ctr">
              <a:spcBef>
                <a:spcPts val="600"/>
              </a:spcBef>
              <a:spcAft>
                <a:spcPts val="1200"/>
              </a:spcAft>
              <a:buNone/>
            </a:pPr>
            <a:r>
              <a:rPr lang="ru-RU" sz="2000" b="1" dirty="0" smtClean="0">
                <a:solidFill>
                  <a:schemeClr val="tx1"/>
                </a:solidFill>
                <a:latin typeface="Times New Roman" panose="02020603050405020304" pitchFamily="18" charset="0"/>
                <a:cs typeface="Times New Roman" panose="02020603050405020304" pitchFamily="18" charset="0"/>
              </a:rPr>
              <a:t>Федеральный учебный план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b="1" dirty="0">
                <a:solidFill>
                  <a:schemeClr val="tx1"/>
                </a:solidFill>
                <a:latin typeface="Times New Roman" panose="02020603050405020304" pitchFamily="18" charset="0"/>
                <a:cs typeface="Times New Roman" panose="02020603050405020304" pitchFamily="18" charset="0"/>
              </a:rPr>
              <a:t>Обязательная часть</a:t>
            </a:r>
            <a:r>
              <a:rPr lang="ru-RU" sz="2000" dirty="0">
                <a:solidFill>
                  <a:schemeClr val="tx1"/>
                </a:solidFill>
                <a:latin typeface="Times New Roman" panose="02020603050405020304" pitchFamily="18" charset="0"/>
                <a:cs typeface="Times New Roman" panose="02020603050405020304" pitchFamily="18" charset="0"/>
              </a:rPr>
              <a:t> федерального учебного плана определяет состав учебных предметов обязательных предметных областей, которые должны быть реализованы во всех имеющих государственную аккредитацию образовательных организациях, реализующих АООП НОО, и учебное время, отводимое на их изучение по годам обучения.</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Обязательная часть федерального учебного плана отражает содержание образования, которое обеспечивает достижение важнейших целей современного образования обучающихся с ЗПР:</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формирование </a:t>
            </a:r>
            <a:r>
              <a:rPr lang="ru-RU" sz="2000" dirty="0">
                <a:solidFill>
                  <a:schemeClr val="tx1"/>
                </a:solidFill>
                <a:latin typeface="Times New Roman" panose="02020603050405020304" pitchFamily="18" charset="0"/>
                <a:cs typeface="Times New Roman" panose="02020603050405020304" pitchFamily="18" charset="0"/>
              </a:rPr>
              <a:t>социальных компетенций, обеспечивающих овладение системой социальных отношений и социальное развитие обучающегося, а также его интеграцию в социальное окружение;</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готовность </a:t>
            </a:r>
            <a:r>
              <a:rPr lang="ru-RU" sz="2000" dirty="0">
                <a:solidFill>
                  <a:schemeClr val="tx1"/>
                </a:solidFill>
                <a:latin typeface="Times New Roman" panose="02020603050405020304" pitchFamily="18" charset="0"/>
                <a:cs typeface="Times New Roman" panose="02020603050405020304" pitchFamily="18" charset="0"/>
              </a:rPr>
              <a:t>обучающихся к продолжению образования на уровне основного общего образования;</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формирование </a:t>
            </a:r>
            <a:r>
              <a:rPr lang="ru-RU" sz="2000" dirty="0">
                <a:solidFill>
                  <a:schemeClr val="tx1"/>
                </a:solidFill>
                <a:latin typeface="Times New Roman" panose="02020603050405020304" pitchFamily="18" charset="0"/>
                <a:cs typeface="Times New Roman" panose="02020603050405020304" pitchFamily="18" charset="0"/>
              </a:rPr>
              <a:t>основ нравственного развития обучающихся, приобщение их к общекультурным, национальным и этнокультурным ценностям;</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формирование </a:t>
            </a:r>
            <a:r>
              <a:rPr lang="ru-RU" sz="2000" dirty="0">
                <a:solidFill>
                  <a:schemeClr val="tx1"/>
                </a:solidFill>
                <a:latin typeface="Times New Roman" panose="02020603050405020304" pitchFamily="18" charset="0"/>
                <a:cs typeface="Times New Roman" panose="02020603050405020304" pitchFamily="18" charset="0"/>
              </a:rPr>
              <a:t>здорового образа жизни, элементарных правил поведения в экстремальных ситуациях;</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личностное </a:t>
            </a:r>
            <a:r>
              <a:rPr lang="ru-RU" sz="2000" dirty="0">
                <a:solidFill>
                  <a:schemeClr val="tx1"/>
                </a:solidFill>
                <a:latin typeface="Times New Roman" panose="02020603050405020304" pitchFamily="18" charset="0"/>
                <a:cs typeface="Times New Roman" panose="02020603050405020304" pitchFamily="18" charset="0"/>
              </a:rPr>
              <a:t>развитие обучающегося в соответствии с его индивидуальностью.</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Образовательная организация самостоятельна в осуществлении образовательного процесса, в выборе видов деятельности по каждому предмету (предметно-практическая деятельность, экскурсии).</a:t>
            </a:r>
          </a:p>
          <a:p>
            <a:pPr marL="0" indent="457200" algn="just">
              <a:spcBef>
                <a:spcPts val="0"/>
              </a:spcBef>
              <a:buNone/>
            </a:pPr>
            <a:endParaRPr lang="ru-RU" sz="2000" dirty="0" smtClean="0">
              <a:solidFill>
                <a:schemeClr val="tx1"/>
              </a:solidFill>
              <a:latin typeface="Times New Roman" panose="02020603050405020304" pitchFamily="18" charset="0"/>
              <a:cs typeface="Times New Roman" panose="02020603050405020304" pitchFamily="18" charset="0"/>
            </a:endParaRPr>
          </a:p>
          <a:p>
            <a:pPr marL="0" indent="457200" algn="ctr">
              <a:spcBef>
                <a:spcPts val="0"/>
              </a:spcBef>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b="1"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533482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0247" y="348178"/>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Организационный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80104" y="1180641"/>
            <a:ext cx="9714270" cy="5416803"/>
          </a:xfrm>
        </p:spPr>
        <p:txBody>
          <a:bodyPr>
            <a:normAutofit lnSpcReduction="10000"/>
          </a:bodyPr>
          <a:lstStyle/>
          <a:p>
            <a:pPr marL="0" indent="0" algn="ctr">
              <a:spcBef>
                <a:spcPts val="600"/>
              </a:spcBef>
              <a:spcAft>
                <a:spcPts val="1200"/>
              </a:spcAft>
              <a:buNone/>
            </a:pPr>
            <a:r>
              <a:rPr lang="ru-RU" sz="2000" b="1" dirty="0" smtClean="0">
                <a:solidFill>
                  <a:schemeClr val="tx1"/>
                </a:solidFill>
                <a:latin typeface="Times New Roman" panose="02020603050405020304" pitchFamily="18" charset="0"/>
                <a:cs typeface="Times New Roman" panose="02020603050405020304" pitchFamily="18" charset="0"/>
              </a:rPr>
              <a:t>Федеральный учебный план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b="1" dirty="0">
                <a:solidFill>
                  <a:schemeClr val="tx1"/>
                </a:solidFill>
                <a:latin typeface="Times New Roman" panose="02020603050405020304" pitchFamily="18" charset="0"/>
                <a:cs typeface="Times New Roman" panose="02020603050405020304" pitchFamily="18" charset="0"/>
              </a:rPr>
              <a:t>Часть учебного плана, формируемая участниками образовательных отношений</a:t>
            </a:r>
            <a:r>
              <a:rPr lang="ru-RU" sz="2000" dirty="0">
                <a:solidFill>
                  <a:schemeClr val="tx1"/>
                </a:solidFill>
                <a:latin typeface="Times New Roman" panose="02020603050405020304" pitchFamily="18" charset="0"/>
                <a:cs typeface="Times New Roman" panose="02020603050405020304" pitchFamily="18" charset="0"/>
              </a:rPr>
              <a:t>, обеспечивает реализацию особых (специфических) образовательных потребностей, характерных для обучающихся с ЗПР, а также индивидуальных потребностей каждого обучающегося. На первом и втором годах обучения эта часть отсутствует. Время, отводимое на данную часть, внутри максимально допустимой недельной нагрузки обучающихся может быть использовано:</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на </a:t>
            </a:r>
            <a:r>
              <a:rPr lang="ru-RU" sz="2000" dirty="0">
                <a:solidFill>
                  <a:schemeClr val="tx1"/>
                </a:solidFill>
                <a:latin typeface="Times New Roman" panose="02020603050405020304" pitchFamily="18" charset="0"/>
                <a:cs typeface="Times New Roman" panose="02020603050405020304" pitchFamily="18" charset="0"/>
              </a:rPr>
              <a:t>увеличение учебных часов, отводимых на изучение отдельных учебных предметов обязательной части;</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на </a:t>
            </a:r>
            <a:r>
              <a:rPr lang="ru-RU" sz="2000" dirty="0">
                <a:solidFill>
                  <a:schemeClr val="tx1"/>
                </a:solidFill>
                <a:latin typeface="Times New Roman" panose="02020603050405020304" pitchFamily="18" charset="0"/>
                <a:cs typeface="Times New Roman" panose="02020603050405020304" pitchFamily="18" charset="0"/>
              </a:rPr>
              <a:t>введение учебных курсов, обеспечивающих удовлетворение особых образовательных потребностей обучающихся с ЗПР и необходимую коррекцию недостатков в психическом и (или) физическом развитии;</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на </a:t>
            </a:r>
            <a:r>
              <a:rPr lang="ru-RU" sz="2000" dirty="0">
                <a:solidFill>
                  <a:schemeClr val="tx1"/>
                </a:solidFill>
                <a:latin typeface="Times New Roman" panose="02020603050405020304" pitchFamily="18" charset="0"/>
                <a:cs typeface="Times New Roman" panose="02020603050405020304" pitchFamily="18" charset="0"/>
              </a:rPr>
              <a:t>введение учебных курсов для факультативного изучения отдельных учебных предметов (например: элементарная компьютерная грамотность);</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на </a:t>
            </a:r>
            <a:r>
              <a:rPr lang="ru-RU" sz="2000" dirty="0">
                <a:solidFill>
                  <a:schemeClr val="tx1"/>
                </a:solidFill>
                <a:latin typeface="Times New Roman" panose="02020603050405020304" pitchFamily="18" charset="0"/>
                <a:cs typeface="Times New Roman" panose="02020603050405020304" pitchFamily="18" charset="0"/>
              </a:rPr>
              <a:t>введение учебных курсов, обеспечивающих различные интересы обучающихся, в том числе этнокультурные (например: история и культура родного края).</a:t>
            </a:r>
          </a:p>
          <a:p>
            <a:pPr marL="0" indent="457200" algn="just">
              <a:spcBef>
                <a:spcPts val="0"/>
              </a:spcBef>
              <a:buNone/>
            </a:pPr>
            <a:endParaRPr lang="ru-RU" sz="2000" dirty="0" smtClean="0">
              <a:solidFill>
                <a:schemeClr val="tx1"/>
              </a:solidFill>
              <a:latin typeface="Times New Roman" panose="02020603050405020304" pitchFamily="18" charset="0"/>
              <a:cs typeface="Times New Roman" panose="02020603050405020304" pitchFamily="18" charset="0"/>
            </a:endParaRPr>
          </a:p>
          <a:p>
            <a:pPr marL="0" indent="457200" algn="ctr">
              <a:spcBef>
                <a:spcPts val="0"/>
              </a:spcBef>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b="1"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173230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0247" y="348178"/>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Организационный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80104" y="1180641"/>
            <a:ext cx="9714270" cy="5416803"/>
          </a:xfrm>
        </p:spPr>
        <p:txBody>
          <a:bodyPr>
            <a:normAutofit/>
          </a:bodyPr>
          <a:lstStyle/>
          <a:p>
            <a:pPr marL="0" indent="0" algn="ctr">
              <a:spcBef>
                <a:spcPts val="600"/>
              </a:spcBef>
              <a:spcAft>
                <a:spcPts val="1200"/>
              </a:spcAft>
              <a:buNone/>
            </a:pPr>
            <a:r>
              <a:rPr lang="ru-RU" sz="2000" b="1" dirty="0" smtClean="0">
                <a:solidFill>
                  <a:schemeClr val="tx1"/>
                </a:solidFill>
                <a:latin typeface="Times New Roman" panose="02020603050405020304" pitchFamily="18" charset="0"/>
                <a:cs typeface="Times New Roman" panose="02020603050405020304" pitchFamily="18" charset="0"/>
              </a:rPr>
              <a:t>Федеральный учебный план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Обязательным </a:t>
            </a:r>
            <a:r>
              <a:rPr lang="ru-RU" sz="2000" dirty="0">
                <a:solidFill>
                  <a:schemeClr val="tx1"/>
                </a:solidFill>
                <a:latin typeface="Times New Roman" panose="02020603050405020304" pitchFamily="18" charset="0"/>
                <a:cs typeface="Times New Roman" panose="02020603050405020304" pitchFamily="18" charset="0"/>
              </a:rPr>
              <a:t>компонентом учебного плана является </a:t>
            </a:r>
            <a:r>
              <a:rPr lang="ru-RU" sz="2000" b="1" dirty="0">
                <a:solidFill>
                  <a:schemeClr val="tx1"/>
                </a:solidFill>
                <a:latin typeface="Times New Roman" panose="02020603050405020304" pitchFamily="18" charset="0"/>
                <a:cs typeface="Times New Roman" panose="02020603050405020304" pitchFamily="18" charset="0"/>
              </a:rPr>
              <a:t>внеурочная деятельность</a:t>
            </a:r>
            <a:r>
              <a:rPr lang="ru-RU" sz="2000" dirty="0" smtClean="0">
                <a:solidFill>
                  <a:schemeClr val="tx1"/>
                </a:solidFill>
                <a:latin typeface="Times New Roman" panose="02020603050405020304" pitchFamily="18" charset="0"/>
                <a:cs typeface="Times New Roman" panose="02020603050405020304" pitchFamily="18" charset="0"/>
              </a:rPr>
              <a:t>.</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В </a:t>
            </a:r>
            <a:r>
              <a:rPr lang="ru-RU" sz="2000" dirty="0">
                <a:solidFill>
                  <a:schemeClr val="tx1"/>
                </a:solidFill>
                <a:latin typeface="Times New Roman" panose="02020603050405020304" pitchFamily="18" charset="0"/>
                <a:cs typeface="Times New Roman" panose="02020603050405020304" pitchFamily="18" charset="0"/>
              </a:rPr>
              <a:t>соответствии с требованиями ФГОС НОО обучающихся с ОВЗ внеурочная деятельность организуется по направлениям развития личности (духовно-нравственное, социальное, </a:t>
            </a:r>
            <a:r>
              <a:rPr lang="ru-RU" sz="2000" dirty="0" err="1">
                <a:solidFill>
                  <a:schemeClr val="tx1"/>
                </a:solidFill>
                <a:latin typeface="Times New Roman" panose="02020603050405020304" pitchFamily="18" charset="0"/>
                <a:cs typeface="Times New Roman" panose="02020603050405020304" pitchFamily="18" charset="0"/>
              </a:rPr>
              <a:t>общеинтеллектуальное</a:t>
            </a:r>
            <a:r>
              <a:rPr lang="ru-RU" sz="2000" dirty="0">
                <a:solidFill>
                  <a:schemeClr val="tx1"/>
                </a:solidFill>
                <a:latin typeface="Times New Roman" panose="02020603050405020304" pitchFamily="18" charset="0"/>
                <a:cs typeface="Times New Roman" panose="02020603050405020304" pitchFamily="18" charset="0"/>
              </a:rPr>
              <a:t>, общекультурное, спортивно-оздоровительное). Организация занятий по направлениям внеурочной деятельности является неотъемлемой частью образовательного процесса в образовательной организации.</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Выбор направлений внеурочной деятельности определяется образовательной организацией.</a:t>
            </a:r>
          </a:p>
          <a:p>
            <a:pPr marL="0" indent="457200" algn="just">
              <a:spcBef>
                <a:spcPts val="0"/>
              </a:spcBef>
              <a:buNone/>
            </a:pPr>
            <a:endParaRPr lang="ru-RU" sz="2000" dirty="0" smtClean="0">
              <a:solidFill>
                <a:schemeClr val="tx1"/>
              </a:solidFill>
              <a:latin typeface="Times New Roman" panose="02020603050405020304" pitchFamily="18" charset="0"/>
              <a:cs typeface="Times New Roman" panose="02020603050405020304" pitchFamily="18" charset="0"/>
            </a:endParaRPr>
          </a:p>
          <a:p>
            <a:pPr marL="0" indent="457200" algn="ctr">
              <a:spcBef>
                <a:spcPts val="0"/>
              </a:spcBef>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b="1"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80470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0247" y="348178"/>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Организационный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37418" y="1180641"/>
            <a:ext cx="9556955" cy="5416803"/>
          </a:xfrm>
        </p:spPr>
        <p:txBody>
          <a:bodyPr>
            <a:normAutofit/>
          </a:bodyPr>
          <a:lstStyle/>
          <a:p>
            <a:pPr marL="0" indent="0" algn="ctr">
              <a:spcBef>
                <a:spcPts val="600"/>
              </a:spcBef>
              <a:spcAft>
                <a:spcPts val="1200"/>
              </a:spcAft>
              <a:buNone/>
            </a:pPr>
            <a:r>
              <a:rPr lang="ru-RU" sz="2000" b="1" dirty="0" smtClean="0">
                <a:solidFill>
                  <a:schemeClr val="tx1"/>
                </a:solidFill>
                <a:latin typeface="Times New Roman" panose="02020603050405020304" pitchFamily="18" charset="0"/>
                <a:cs typeface="Times New Roman" panose="02020603050405020304" pitchFamily="18" charset="0"/>
              </a:rPr>
              <a:t>Федеральный учебный план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u="sng" dirty="0">
                <a:solidFill>
                  <a:schemeClr val="tx1"/>
                </a:solidFill>
                <a:latin typeface="Times New Roman" panose="02020603050405020304" pitchFamily="18" charset="0"/>
                <a:cs typeface="Times New Roman" panose="02020603050405020304" pitchFamily="18" charset="0"/>
              </a:rPr>
              <a:t>Коррекционно-развивающая область</a:t>
            </a:r>
            <a:r>
              <a:rPr lang="ru-RU" sz="2000" dirty="0">
                <a:solidFill>
                  <a:schemeClr val="tx1"/>
                </a:solidFill>
                <a:latin typeface="Times New Roman" panose="02020603050405020304" pitchFamily="18" charset="0"/>
                <a:cs typeface="Times New Roman" panose="02020603050405020304" pitchFamily="18" charset="0"/>
              </a:rPr>
              <a:t>, согласно требованиям ФГОС НОО обучающихся с ОВЗ, является обязательной частью внеурочной деятельности и представлена фронтальными и индивидуальными коррекционно-развивающими занятиями (логопедическими и </a:t>
            </a:r>
            <a:r>
              <a:rPr lang="ru-RU" sz="2000" dirty="0" err="1">
                <a:solidFill>
                  <a:schemeClr val="tx1"/>
                </a:solidFill>
                <a:latin typeface="Times New Roman" panose="02020603050405020304" pitchFamily="18" charset="0"/>
                <a:cs typeface="Times New Roman" panose="02020603050405020304" pitchFamily="18" charset="0"/>
              </a:rPr>
              <a:t>психокоррекционными</a:t>
            </a:r>
            <a:r>
              <a:rPr lang="ru-RU" sz="2000" dirty="0">
                <a:solidFill>
                  <a:schemeClr val="tx1"/>
                </a:solidFill>
                <a:latin typeface="Times New Roman" panose="02020603050405020304" pitchFamily="18" charset="0"/>
                <a:cs typeface="Times New Roman" panose="02020603050405020304" pitchFamily="18" charset="0"/>
              </a:rPr>
              <a:t>) и ритмикой, направленными на коррекцию дефекта и формирование навыков адаптации личности в современных жизненных условиях. </a:t>
            </a:r>
            <a:endParaRPr lang="ru-RU" sz="2000"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Выбор </a:t>
            </a:r>
            <a:r>
              <a:rPr lang="ru-RU" sz="2000" dirty="0">
                <a:solidFill>
                  <a:schemeClr val="tx1"/>
                </a:solidFill>
                <a:latin typeface="Times New Roman" panose="02020603050405020304" pitchFamily="18" charset="0"/>
                <a:cs typeface="Times New Roman" panose="02020603050405020304" pitchFamily="18" charset="0"/>
              </a:rPr>
              <a:t>коррекционно-развивающих курсов для индивидуальных и групповых занятий, их количественное соотношение, содержание может осуществляться образовательной организацией самостоятельно, исходя из психофизических особенностей обучающихся с ЗПР на основании рекомендаций ПМПК и ИПРА. Коррекционно-развивающие курсы могут проводиться в индивидуальной и групповой форме.</a:t>
            </a:r>
            <a:endParaRPr lang="ru-RU" sz="2000" dirty="0" smtClean="0">
              <a:solidFill>
                <a:schemeClr val="tx1"/>
              </a:solidFill>
              <a:latin typeface="Times New Roman" panose="02020603050405020304" pitchFamily="18" charset="0"/>
              <a:cs typeface="Times New Roman" panose="02020603050405020304" pitchFamily="18" charset="0"/>
            </a:endParaRPr>
          </a:p>
          <a:p>
            <a:pPr marL="0" indent="457200" algn="ctr">
              <a:spcBef>
                <a:spcPts val="0"/>
              </a:spcBef>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b="1"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892928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0247" y="348178"/>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Организационный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37419" y="1180641"/>
            <a:ext cx="9215104" cy="5416803"/>
          </a:xfrm>
        </p:spPr>
        <p:txBody>
          <a:bodyPr>
            <a:normAutofit/>
          </a:bodyPr>
          <a:lstStyle/>
          <a:p>
            <a:pPr marL="0" indent="0" algn="ctr">
              <a:spcBef>
                <a:spcPts val="600"/>
              </a:spcBef>
              <a:spcAft>
                <a:spcPts val="1200"/>
              </a:spcAft>
              <a:buNone/>
            </a:pPr>
            <a:r>
              <a:rPr lang="ru-RU" sz="2000" b="1" dirty="0" smtClean="0">
                <a:solidFill>
                  <a:schemeClr val="tx1"/>
                </a:solidFill>
                <a:latin typeface="Times New Roman" panose="02020603050405020304" pitchFamily="18" charset="0"/>
                <a:cs typeface="Times New Roman" panose="02020603050405020304" pitchFamily="18" charset="0"/>
              </a:rPr>
              <a:t>Федеральный учебный план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Время, отведенное на внеурочную деятельность, не учитывается при определении максимально допустимой недельной нагрузки обучающихся, но учитывается при определении объемов финансирования, направляемых на реализацию АООП НОО. Распределение часов, предусмотренных на внеурочную деятельность, осуществляется следующим образом: недельная нагрузка не более 10 часов, из них не менее 5 часов отводится на проведение коррекционных занятий (пункт 3.4.16 Санитарно-эпидемиологических требований).</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Чередование учебной и внеурочной деятельности в рамках реализации АООП НОО определяет образовательная организация.</a:t>
            </a:r>
          </a:p>
          <a:p>
            <a:pPr marL="0" indent="457200" algn="ctr">
              <a:spcBef>
                <a:spcPts val="0"/>
              </a:spcBef>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b="1"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549044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0247" y="348178"/>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Организационный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37418" y="1180641"/>
            <a:ext cx="9556955" cy="5416803"/>
          </a:xfrm>
        </p:spPr>
        <p:txBody>
          <a:bodyPr>
            <a:normAutofit/>
          </a:bodyPr>
          <a:lstStyle/>
          <a:p>
            <a:pPr marL="0" indent="0" algn="ctr">
              <a:spcBef>
                <a:spcPts val="600"/>
              </a:spcBef>
              <a:spcAft>
                <a:spcPts val="1200"/>
              </a:spcAft>
              <a:buNone/>
            </a:pPr>
            <a:r>
              <a:rPr lang="ru-RU" sz="2000" b="1" dirty="0" smtClean="0">
                <a:solidFill>
                  <a:schemeClr val="tx1"/>
                </a:solidFill>
                <a:latin typeface="Times New Roman" panose="02020603050405020304" pitchFamily="18" charset="0"/>
                <a:cs typeface="Times New Roman" panose="02020603050405020304" pitchFamily="18" charset="0"/>
              </a:rPr>
              <a:t>Федеральный учебный план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АООП НОО обучающихся с ЗПР может включать как один, так и несколько учебных планов. Для развития потенциала тех обучающихся с ЗПР, которые в силу особенностей психофизического развития испытывают трудности в усвоении отдельных учебных предметов, могут разрабатываться с участием их родителей (законных представителей) индивидуальные учебные планы, в рамках которых формируются индивидуальные учебные программы (содержание дисциплин, курсов, модулей, формы образования).</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Федеральный учебный план обеспечивает, а также возможность их изучения, и устанавливает количество занятий, отводимых на их изучение, по классам (годам) обучения.</a:t>
            </a:r>
          </a:p>
          <a:p>
            <a:pPr marL="0" indent="457200" algn="ctr">
              <a:spcBef>
                <a:spcPts val="0"/>
              </a:spcBef>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b="1"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6313093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0247" y="348178"/>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Организационный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37418" y="1180641"/>
            <a:ext cx="8753091" cy="5416803"/>
          </a:xfrm>
        </p:spPr>
        <p:txBody>
          <a:bodyPr>
            <a:normAutofit/>
          </a:bodyPr>
          <a:lstStyle/>
          <a:p>
            <a:pPr marL="0" indent="0" algn="ctr">
              <a:spcBef>
                <a:spcPts val="600"/>
              </a:spcBef>
              <a:spcAft>
                <a:spcPts val="1200"/>
              </a:spcAft>
              <a:buNone/>
            </a:pPr>
            <a:r>
              <a:rPr lang="ru-RU" sz="2000" b="1" dirty="0" smtClean="0">
                <a:solidFill>
                  <a:schemeClr val="tx1"/>
                </a:solidFill>
                <a:latin typeface="Times New Roman" panose="02020603050405020304" pitchFamily="18" charset="0"/>
                <a:cs typeface="Times New Roman" panose="02020603050405020304" pitchFamily="18" charset="0"/>
              </a:rPr>
              <a:t>Федеральный учебный план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Для уровня начального общего образования обучающихся с ЗПР представлены два варианта учебного плана:</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вариант </a:t>
            </a:r>
            <a:r>
              <a:rPr lang="ru-RU" sz="2000" dirty="0">
                <a:solidFill>
                  <a:schemeClr val="tx1"/>
                </a:solidFill>
                <a:latin typeface="Times New Roman" panose="02020603050405020304" pitchFamily="18" charset="0"/>
                <a:cs typeface="Times New Roman" panose="02020603050405020304" pitchFamily="18" charset="0"/>
              </a:rPr>
              <a:t>1 - для образовательных организаций, в которых обучение ведется на русском языке;</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вариант </a:t>
            </a:r>
            <a:r>
              <a:rPr lang="ru-RU" sz="2000" dirty="0">
                <a:solidFill>
                  <a:schemeClr val="tx1"/>
                </a:solidFill>
                <a:latin typeface="Times New Roman" panose="02020603050405020304" pitchFamily="18" charset="0"/>
                <a:cs typeface="Times New Roman" panose="02020603050405020304" pitchFamily="18" charset="0"/>
              </a:rPr>
              <a:t>2 - для образовательных организаций, в которых обучение ведется на русском языке, но наряду с ним изучается один из языков народов России.</a:t>
            </a:r>
          </a:p>
          <a:p>
            <a:pPr marL="0" indent="457200" algn="just">
              <a:spcBef>
                <a:spcPts val="0"/>
              </a:spcBef>
              <a:buNone/>
            </a:pPr>
            <a:r>
              <a:rPr lang="ru-RU" sz="2000" b="1" dirty="0">
                <a:solidFill>
                  <a:schemeClr val="tx1"/>
                </a:solidFill>
                <a:latin typeface="Times New Roman" panose="02020603050405020304" pitchFamily="18" charset="0"/>
                <a:cs typeface="Times New Roman" panose="02020603050405020304" pitchFamily="18" charset="0"/>
              </a:rPr>
              <a:t>Сроки освоения </a:t>
            </a:r>
            <a:r>
              <a:rPr lang="ru-RU" sz="2000" dirty="0">
                <a:solidFill>
                  <a:schemeClr val="tx1"/>
                </a:solidFill>
                <a:latin typeface="Times New Roman" panose="02020603050405020304" pitchFamily="18" charset="0"/>
                <a:cs typeface="Times New Roman" panose="02020603050405020304" pitchFamily="18" charset="0"/>
              </a:rPr>
              <a:t>АООП НОО (вариант 7.2) обучающимися с </a:t>
            </a:r>
            <a:r>
              <a:rPr lang="ru-RU" sz="2000" dirty="0" smtClean="0">
                <a:solidFill>
                  <a:schemeClr val="tx1"/>
                </a:solidFill>
                <a:latin typeface="Times New Roman" panose="02020603050405020304" pitchFamily="18" charset="0"/>
                <a:cs typeface="Times New Roman" panose="02020603050405020304" pitchFamily="18" charset="0"/>
              </a:rPr>
              <a:t>ЗПР (вариант 7.2) </a:t>
            </a:r>
            <a:r>
              <a:rPr lang="ru-RU" sz="2000" dirty="0">
                <a:solidFill>
                  <a:schemeClr val="tx1"/>
                </a:solidFill>
                <a:latin typeface="Times New Roman" panose="02020603050405020304" pitchFamily="18" charset="0"/>
                <a:cs typeface="Times New Roman" panose="02020603050405020304" pitchFamily="18" charset="0"/>
              </a:rPr>
              <a:t>составляют 5 лет.</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Продолжительность учебной недели в течение всех лет обучения - 5 дней. Пятидневная рабочая неделя устанавливается в целях сохранения и укрепления здоровья обучающихся с ЗПР. Обучение проходит в одну смену.</a:t>
            </a:r>
          </a:p>
          <a:p>
            <a:pPr marL="0" indent="457200" algn="ctr">
              <a:spcBef>
                <a:spcPts val="0"/>
              </a:spcBef>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b="1"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344860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0247" y="348178"/>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Организационный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37418" y="1180641"/>
            <a:ext cx="9045679" cy="5416803"/>
          </a:xfrm>
        </p:spPr>
        <p:txBody>
          <a:bodyPr>
            <a:normAutofit/>
          </a:bodyPr>
          <a:lstStyle/>
          <a:p>
            <a:pPr marL="0" indent="0" algn="ctr">
              <a:spcBef>
                <a:spcPts val="600"/>
              </a:spcBef>
              <a:spcAft>
                <a:spcPts val="1200"/>
              </a:spcAft>
              <a:buNone/>
            </a:pPr>
            <a:r>
              <a:rPr lang="ru-RU" sz="2000" b="1" dirty="0" smtClean="0">
                <a:solidFill>
                  <a:schemeClr val="tx1"/>
                </a:solidFill>
                <a:latin typeface="Times New Roman" panose="02020603050405020304" pitchFamily="18" charset="0"/>
                <a:cs typeface="Times New Roman" panose="02020603050405020304" pitchFamily="18" charset="0"/>
              </a:rPr>
              <a:t>Федеральный учебный план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Продолжительность учебного года составляет 34 недели, на первом и втором годах обучения - 33 недели. Продолжительность каникул в течение учебного года составляет не менее 30 календарных дней, летом - не менее 8 недель. Для обучающихся на первом и втором годах обучения устанавливаются в течение года дополнительные недельные каникулы.</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Продолжительность учебных занятий составляет 40 минут. При определении продолжительности занятий на первом и втором годах обучения используется "ступенчатый" режим обучения: в первом полугодии (в сентябре - октябре - по 3 урока в день по 35 минут каждый, в ноябре - декабре - по 4 урока по 35 минут каждый; в январе - мае - по 4 урока по 40 минут каждый).</a:t>
            </a:r>
          </a:p>
          <a:p>
            <a:pPr marL="0" indent="457200" algn="ctr">
              <a:spcBef>
                <a:spcPts val="0"/>
              </a:spcBef>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b="1"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9275136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0247" y="348178"/>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Организационный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37418" y="1180641"/>
            <a:ext cx="9045679" cy="5416803"/>
          </a:xfrm>
        </p:spPr>
        <p:txBody>
          <a:bodyPr>
            <a:normAutofit/>
          </a:bodyPr>
          <a:lstStyle/>
          <a:p>
            <a:pPr marL="0" indent="0" algn="ctr">
              <a:spcBef>
                <a:spcPts val="600"/>
              </a:spcBef>
              <a:spcAft>
                <a:spcPts val="1200"/>
              </a:spcAft>
              <a:buNone/>
            </a:pPr>
            <a:r>
              <a:rPr lang="ru-RU" sz="2000" b="1" dirty="0" smtClean="0">
                <a:solidFill>
                  <a:schemeClr val="tx1"/>
                </a:solidFill>
                <a:latin typeface="Times New Roman" panose="02020603050405020304" pitchFamily="18" charset="0"/>
                <a:cs typeface="Times New Roman" panose="02020603050405020304" pitchFamily="18" charset="0"/>
              </a:rPr>
              <a:t>Федеральный учебный план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Количество часов, отводимых на изучение учебных предметов "Русский язык", "Литературное чтение" и "Родной язык и литературное чтение" может корректироваться в рамках предметной области "Русский язык и литературное чтение" с учетом психофизических особенностей обучающихся с ЗПР.</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В предметную область "Русский язык и литературное чтение" введен учебный предмет "Иностранный язык", в результате изучения которого у обучающихся с ЗПР будут сформированы первоначальные представления о роли и значимости иностранного языка в жизни современного человека и поликультурного мира. Обучающиеся с ЗПР приобретут начальный опыт использования иностранного языка как средства межкультурного общения, как нового инструмента познания мира и культуры других народов, осознают личностный смысл овладения иностранным языком. Изучение учебного предмета "Иностранный язык" начинается со 3-го класса. На его изучение отводится 1 час в неделю. При проведении занятий по предмету "Иностранный язык" класс делится на две группы.</a:t>
            </a:r>
          </a:p>
          <a:p>
            <a:pPr marL="0" indent="457200" algn="ctr">
              <a:spcBef>
                <a:spcPts val="0"/>
              </a:spcBef>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b="1"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592392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0247" y="348178"/>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Организационный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37418" y="1180641"/>
            <a:ext cx="9045679" cy="5416803"/>
          </a:xfrm>
        </p:spPr>
        <p:txBody>
          <a:bodyPr>
            <a:normAutofit lnSpcReduction="10000"/>
          </a:bodyPr>
          <a:lstStyle/>
          <a:p>
            <a:pPr marL="0" indent="0" algn="ctr">
              <a:spcBef>
                <a:spcPts val="600"/>
              </a:spcBef>
              <a:spcAft>
                <a:spcPts val="1200"/>
              </a:spcAft>
              <a:buNone/>
            </a:pPr>
            <a:r>
              <a:rPr lang="ru-RU" sz="2000" b="1" dirty="0" smtClean="0">
                <a:solidFill>
                  <a:schemeClr val="tx1"/>
                </a:solidFill>
                <a:latin typeface="Times New Roman" panose="02020603050405020304" pitchFamily="18" charset="0"/>
                <a:cs typeface="Times New Roman" panose="02020603050405020304" pitchFamily="18" charset="0"/>
              </a:rPr>
              <a:t>Федеральный учебный план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Часы </a:t>
            </a:r>
            <a:r>
              <a:rPr lang="ru-RU" sz="2000" b="1" dirty="0">
                <a:solidFill>
                  <a:schemeClr val="tx1"/>
                </a:solidFill>
                <a:latin typeface="Times New Roman" panose="02020603050405020304" pitchFamily="18" charset="0"/>
                <a:cs typeface="Times New Roman" panose="02020603050405020304" pitchFamily="18" charset="0"/>
              </a:rPr>
              <a:t>коррекционно-развивающей</a:t>
            </a:r>
            <a:r>
              <a:rPr lang="ru-RU" sz="2000" dirty="0">
                <a:solidFill>
                  <a:schemeClr val="tx1"/>
                </a:solidFill>
                <a:latin typeface="Times New Roman" panose="02020603050405020304" pitchFamily="18" charset="0"/>
                <a:cs typeface="Times New Roman" panose="02020603050405020304" pitchFamily="18" charset="0"/>
              </a:rPr>
              <a:t> области представлены групповыми и индивидуальными коррекционно-развивающими занятиями (логопедическими и </a:t>
            </a:r>
            <a:r>
              <a:rPr lang="ru-RU" sz="2000" dirty="0" err="1">
                <a:solidFill>
                  <a:schemeClr val="tx1"/>
                </a:solidFill>
                <a:latin typeface="Times New Roman" panose="02020603050405020304" pitchFamily="18" charset="0"/>
                <a:cs typeface="Times New Roman" panose="02020603050405020304" pitchFamily="18" charset="0"/>
              </a:rPr>
              <a:t>психокоррекционными</a:t>
            </a:r>
            <a:r>
              <a:rPr lang="ru-RU" sz="2000" dirty="0">
                <a:solidFill>
                  <a:schemeClr val="tx1"/>
                </a:solidFill>
                <a:latin typeface="Times New Roman" panose="02020603050405020304" pitchFamily="18" charset="0"/>
                <a:cs typeface="Times New Roman" panose="02020603050405020304" pitchFamily="18" charset="0"/>
              </a:rPr>
              <a:t>), направленными на коррекцию недостатков психофизического развития обучающихся и восполнение пробелов в знаниях, а также групповыми занятиями по ритмике, направленными на коррекцию отклонений в развитии моторной деятельности обучающихся, развитие пространственных представлений, координации движений и улучшения осанки обучающихся. </a:t>
            </a:r>
            <a:endParaRPr lang="ru-RU" sz="2000"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Количество </a:t>
            </a:r>
            <a:r>
              <a:rPr lang="ru-RU" sz="2000" dirty="0">
                <a:solidFill>
                  <a:schemeClr val="tx1"/>
                </a:solidFill>
                <a:latin typeface="Times New Roman" panose="02020603050405020304" pitchFamily="18" charset="0"/>
                <a:cs typeface="Times New Roman" panose="02020603050405020304" pitchFamily="18" charset="0"/>
              </a:rPr>
              <a:t>часов в неделю указывается на одного учащегося. Коррекционно-развивающие занятия проводятся в течение учебного дня и во внеурочное время. На индивидуальные коррекционные занятия отводится до 25 минут, на групповые занятия - до 40 минут.</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Количество часов, отводимых в неделю на занятия внеурочной деятельностью, составляет не более 10 часов (в том числе не менее 5 часов в неделю на коррекционно-образовательную область в течение всего срока обучения на уровне начального общего образования) (пункт 3.4.16 Санитарно-эпидемиологических требований).</a:t>
            </a:r>
          </a:p>
          <a:p>
            <a:pPr marL="0" indent="457200" algn="ctr">
              <a:spcBef>
                <a:spcPts val="0"/>
              </a:spcBef>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b="1"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735405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3" y="426835"/>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32955" y="1210196"/>
            <a:ext cx="9420396" cy="5043948"/>
          </a:xfrm>
        </p:spPr>
        <p:txBody>
          <a:bodyPr>
            <a:normAutofit/>
          </a:bodyPr>
          <a:lstStyle/>
          <a:p>
            <a:pPr marL="0" indent="0" algn="ctr">
              <a:buNone/>
            </a:pPr>
            <a:r>
              <a:rPr lang="ru-RU" sz="2000" b="1" dirty="0" smtClean="0">
                <a:solidFill>
                  <a:schemeClr val="tx1"/>
                </a:solidFill>
                <a:latin typeface="Times New Roman" panose="02020603050405020304" pitchFamily="18" charset="0"/>
                <a:cs typeface="Times New Roman" panose="02020603050405020304" pitchFamily="18" charset="0"/>
              </a:rPr>
              <a:t>2. Программа формирования </a:t>
            </a:r>
            <a:r>
              <a:rPr lang="ru-RU" sz="2000" b="1" dirty="0">
                <a:solidFill>
                  <a:schemeClr val="tx1"/>
                </a:solidFill>
                <a:latin typeface="Times New Roman" panose="02020603050405020304" pitchFamily="18" charset="0"/>
                <a:cs typeface="Times New Roman" panose="02020603050405020304" pitchFamily="18" charset="0"/>
              </a:rPr>
              <a:t>УУД для обучающихся с </a:t>
            </a:r>
            <a:r>
              <a:rPr lang="ru-RU" sz="2000" b="1" dirty="0" smtClean="0">
                <a:solidFill>
                  <a:schemeClr val="tx1"/>
                </a:solidFill>
                <a:latin typeface="Times New Roman" panose="02020603050405020304" pitchFamily="18" charset="0"/>
                <a:cs typeface="Times New Roman" panose="02020603050405020304" pitchFamily="18" charset="0"/>
              </a:rPr>
              <a:t>ЗПР </a:t>
            </a:r>
            <a:r>
              <a:rPr lang="ru-RU" sz="2000" b="1" dirty="0">
                <a:solidFill>
                  <a:schemeClr val="tx1"/>
                </a:solidFill>
                <a:latin typeface="Times New Roman" panose="02020603050405020304" pitchFamily="18" charset="0"/>
                <a:cs typeface="Times New Roman" panose="02020603050405020304" pitchFamily="18" charset="0"/>
              </a:rPr>
              <a:t>(вариант 7.2)</a:t>
            </a:r>
          </a:p>
          <a:p>
            <a:pPr marL="0" indent="0" algn="ctr">
              <a:spcBef>
                <a:spcPts val="0"/>
              </a:spcBef>
              <a:buNone/>
            </a:pPr>
            <a:endParaRPr lang="ru-RU" sz="2000"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Программа формирования УУД, имея междисциплинарный характер, служит основой для разработки рабочих программ учебных предметов, курсов коррекционно-развивающей области.</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Программа формирования УУД направлена на обеспечение системно-</a:t>
            </a:r>
            <a:r>
              <a:rPr lang="ru-RU" sz="2000" dirty="0" err="1">
                <a:solidFill>
                  <a:schemeClr val="tx1"/>
                </a:solidFill>
                <a:latin typeface="Times New Roman" panose="02020603050405020304" pitchFamily="18" charset="0"/>
                <a:cs typeface="Times New Roman" panose="02020603050405020304" pitchFamily="18" charset="0"/>
              </a:rPr>
              <a:t>деятельностного</a:t>
            </a:r>
            <a:r>
              <a:rPr lang="ru-RU" sz="2000" dirty="0">
                <a:solidFill>
                  <a:schemeClr val="tx1"/>
                </a:solidFill>
                <a:latin typeface="Times New Roman" panose="02020603050405020304" pitchFamily="18" charset="0"/>
                <a:cs typeface="Times New Roman" panose="02020603050405020304" pitchFamily="18" charset="0"/>
              </a:rPr>
              <a:t> подхода и призвана способствовать реализации развивающего потенциала начального общего образования обучающихся с ЗПР с учетом их особых образовательных потребностей за счет развития УУД, лежащих в основе умения учиться. Это достигается путем освоения обучающимися с ЗПР знаний, умений и навыков по отдельным учебным предметам, курсам коррекционно-развивающей области. При этом знания, умения и навыки рассматриваются как производные от соответствующих видов целенаправленных действий, если они формируются, применяются и сохраняются в тесной связи с практическими действиями самих обучающихся. Качество усвоения знаний, умений и навыков определяется освоением УУД.</a:t>
            </a:r>
          </a:p>
          <a:p>
            <a:endParaRPr lang="ru-RU" dirty="0">
              <a:solidFill>
                <a:schemeClr val="tx1"/>
              </a:solidFill>
            </a:endParaRPr>
          </a:p>
        </p:txBody>
      </p:sp>
    </p:spTree>
    <p:extLst>
      <p:ext uri="{BB962C8B-B14F-4D97-AF65-F5344CB8AC3E}">
        <p14:creationId xmlns:p14="http://schemas.microsoft.com/office/powerpoint/2010/main" val="274629890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1254" y="161365"/>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Организационный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00819" y="672417"/>
            <a:ext cx="9045679" cy="5636843"/>
          </a:xfrm>
        </p:spPr>
        <p:txBody>
          <a:bodyPr>
            <a:normAutofit/>
          </a:bodyPr>
          <a:lstStyle/>
          <a:p>
            <a:pPr marL="0" indent="0" algn="ctr">
              <a:spcBef>
                <a:spcPts val="600"/>
              </a:spcBef>
              <a:spcAft>
                <a:spcPts val="1200"/>
              </a:spcAft>
              <a:buNone/>
            </a:pPr>
            <a:r>
              <a:rPr lang="ru-RU" b="1" dirty="0" smtClean="0">
                <a:solidFill>
                  <a:schemeClr val="tx1"/>
                </a:solidFill>
                <a:latin typeface="Times New Roman" panose="02020603050405020304" pitchFamily="18" charset="0"/>
                <a:cs typeface="Times New Roman" panose="02020603050405020304" pitchFamily="18" charset="0"/>
              </a:rPr>
              <a:t>Федеральный учебный план </a:t>
            </a:r>
            <a:r>
              <a:rPr lang="ru-RU"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endParaRPr lang="ru-RU" b="1" dirty="0" smtClean="0">
              <a:solidFill>
                <a:schemeClr val="tx1"/>
              </a:solidFill>
              <a:latin typeface="Times New Roman" panose="02020603050405020304" pitchFamily="18" charset="0"/>
              <a:cs typeface="Times New Roman" panose="02020603050405020304" pitchFamily="18" charset="0"/>
            </a:endParaRPr>
          </a:p>
          <a:p>
            <a:pPr marL="0" indent="457200" algn="ctr">
              <a:spcBef>
                <a:spcPts val="0"/>
              </a:spcBef>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b="1"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stretch>
            <a:fillRect/>
          </a:stretch>
        </p:blipFill>
        <p:spPr>
          <a:xfrm>
            <a:off x="3276965" y="992916"/>
            <a:ext cx="4420252" cy="5610015"/>
          </a:xfrm>
          <a:prstGeom prst="rect">
            <a:avLst/>
          </a:prstGeom>
        </p:spPr>
      </p:pic>
    </p:spTree>
    <p:extLst>
      <p:ext uri="{BB962C8B-B14F-4D97-AF65-F5344CB8AC3E}">
        <p14:creationId xmlns:p14="http://schemas.microsoft.com/office/powerpoint/2010/main" val="316067359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1254" y="161365"/>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Организационный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75420" y="706284"/>
            <a:ext cx="9045679" cy="5636843"/>
          </a:xfrm>
        </p:spPr>
        <p:txBody>
          <a:bodyPr>
            <a:normAutofit/>
          </a:bodyPr>
          <a:lstStyle/>
          <a:p>
            <a:pPr marL="0" indent="0" algn="ctr">
              <a:spcBef>
                <a:spcPts val="600"/>
              </a:spcBef>
              <a:spcAft>
                <a:spcPts val="1200"/>
              </a:spcAft>
              <a:buNone/>
            </a:pPr>
            <a:r>
              <a:rPr lang="ru-RU" b="1" dirty="0" smtClean="0">
                <a:solidFill>
                  <a:schemeClr val="tx1"/>
                </a:solidFill>
                <a:latin typeface="Times New Roman" panose="02020603050405020304" pitchFamily="18" charset="0"/>
                <a:cs typeface="Times New Roman" panose="02020603050405020304" pitchFamily="18" charset="0"/>
              </a:rPr>
              <a:t>Федеральный учебный план</a:t>
            </a:r>
            <a:r>
              <a:rPr lang="ru-RU" b="1" dirty="0">
                <a:solidFill>
                  <a:schemeClr val="tx1"/>
                </a:solidFill>
                <a:latin typeface="Times New Roman" panose="02020603050405020304" pitchFamily="18" charset="0"/>
                <a:cs typeface="Times New Roman" panose="02020603050405020304" pitchFamily="18" charset="0"/>
              </a:rPr>
              <a:t> для обучающихся с ЗПР (вариант 7.2)</a:t>
            </a:r>
            <a:endParaRPr lang="ru-RU" b="1" dirty="0" smtClean="0">
              <a:solidFill>
                <a:schemeClr val="tx1"/>
              </a:solidFill>
              <a:latin typeface="Times New Roman" panose="02020603050405020304" pitchFamily="18" charset="0"/>
              <a:cs typeface="Times New Roman" panose="02020603050405020304" pitchFamily="18" charset="0"/>
            </a:endParaRPr>
          </a:p>
          <a:p>
            <a:pPr marL="0" indent="457200" algn="ctr">
              <a:spcBef>
                <a:spcPts val="0"/>
              </a:spcBef>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b="1"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a:stretch>
            <a:fillRect/>
          </a:stretch>
        </p:blipFill>
        <p:spPr>
          <a:xfrm>
            <a:off x="3359886" y="1092199"/>
            <a:ext cx="4137617" cy="5606983"/>
          </a:xfrm>
          <a:prstGeom prst="rect">
            <a:avLst/>
          </a:prstGeom>
        </p:spPr>
      </p:pic>
    </p:spTree>
    <p:extLst>
      <p:ext uri="{BB962C8B-B14F-4D97-AF65-F5344CB8AC3E}">
        <p14:creationId xmlns:p14="http://schemas.microsoft.com/office/powerpoint/2010/main" val="251182759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0247" y="348178"/>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Организационный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37418" y="1180641"/>
            <a:ext cx="9003347" cy="5416803"/>
          </a:xfrm>
        </p:spPr>
        <p:txBody>
          <a:bodyPr>
            <a:normAutofit/>
          </a:bodyPr>
          <a:lstStyle/>
          <a:p>
            <a:pPr marL="0" indent="0" algn="ctr">
              <a:spcBef>
                <a:spcPts val="600"/>
              </a:spcBef>
              <a:spcAft>
                <a:spcPts val="1200"/>
              </a:spcAft>
              <a:buNone/>
            </a:pPr>
            <a:r>
              <a:rPr lang="ru-RU" sz="2000" b="1" dirty="0" smtClean="0">
                <a:solidFill>
                  <a:schemeClr val="tx1"/>
                </a:solidFill>
                <a:latin typeface="Times New Roman" panose="02020603050405020304" pitchFamily="18" charset="0"/>
                <a:cs typeface="Times New Roman" panose="02020603050405020304" pitchFamily="18" charset="0"/>
              </a:rPr>
              <a:t>Федеральный календарный учебный график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Организация образовательной деятельности осуществляется по учебным четвертям. Урочная деятельность обучающихся с ограниченными возможностями здоровья организуется по 5-дневной учебной неделе, в субботу возможна организация и проведение занятий в рамках внеурочной деятельности.</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Продолжительность </a:t>
            </a:r>
            <a:r>
              <a:rPr lang="ru-RU" sz="2000" dirty="0">
                <a:solidFill>
                  <a:schemeClr val="tx1"/>
                </a:solidFill>
                <a:latin typeface="Times New Roman" panose="02020603050405020304" pitchFamily="18" charset="0"/>
                <a:cs typeface="Times New Roman" panose="02020603050405020304" pitchFamily="18" charset="0"/>
              </a:rPr>
              <a:t>учебного года при получении начального общего образования составляет 34 недели, в 1 дополнительном и 1 классе - 33 недели.</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С </a:t>
            </a:r>
            <a:r>
              <a:rPr lang="ru-RU" sz="2000" dirty="0">
                <a:solidFill>
                  <a:schemeClr val="tx1"/>
                </a:solidFill>
                <a:latin typeface="Times New Roman" panose="02020603050405020304" pitchFamily="18" charset="0"/>
                <a:cs typeface="Times New Roman" panose="02020603050405020304" pitchFamily="18" charset="0"/>
              </a:rPr>
              <a:t>целью профилактики переутомления в федеральном календарном учебном графике предусматривается чередование периодов учебного времени и каникул. Продолжительность каникул должна составлять не менее 7 календарных дней.</a:t>
            </a:r>
          </a:p>
          <a:p>
            <a:pPr marL="0" indent="457200" algn="ctr">
              <a:spcBef>
                <a:spcPts val="0"/>
              </a:spcBef>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b="1"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691366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0247" y="348178"/>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Организационный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52379" y="1229959"/>
            <a:ext cx="9834897" cy="5416803"/>
          </a:xfrm>
        </p:spPr>
        <p:txBody>
          <a:bodyPr>
            <a:normAutofit/>
          </a:bodyPr>
          <a:lstStyle/>
          <a:p>
            <a:pPr marL="0" indent="0" algn="ctr">
              <a:spcBef>
                <a:spcPts val="600"/>
              </a:spcBef>
              <a:spcAft>
                <a:spcPts val="1200"/>
              </a:spcAft>
              <a:buNone/>
            </a:pPr>
            <a:r>
              <a:rPr lang="ru-RU" sz="2000" b="1" dirty="0" smtClean="0">
                <a:solidFill>
                  <a:schemeClr val="tx1"/>
                </a:solidFill>
                <a:latin typeface="Times New Roman" panose="02020603050405020304" pitchFamily="18" charset="0"/>
                <a:cs typeface="Times New Roman" panose="02020603050405020304" pitchFamily="18" charset="0"/>
              </a:rPr>
              <a:t>Федеральный календарный учебный график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Продолжительность учебных четвертей составляет</a:t>
            </a:r>
            <a:r>
              <a:rPr lang="ru-RU" sz="2000" dirty="0" smtClean="0">
                <a:solidFill>
                  <a:schemeClr val="tx1"/>
                </a:solidFill>
                <a:latin typeface="Times New Roman" panose="02020603050405020304" pitchFamily="18" charset="0"/>
                <a:cs typeface="Times New Roman" panose="02020603050405020304" pitchFamily="18" charset="0"/>
              </a:rPr>
              <a:t>:</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1 </a:t>
            </a:r>
            <a:r>
              <a:rPr lang="ru-RU" sz="2000" dirty="0">
                <a:solidFill>
                  <a:schemeClr val="tx1"/>
                </a:solidFill>
                <a:latin typeface="Times New Roman" panose="02020603050405020304" pitchFamily="18" charset="0"/>
                <a:cs typeface="Times New Roman" panose="02020603050405020304" pitchFamily="18" charset="0"/>
              </a:rPr>
              <a:t>четверть - 8 учебных недель (для 1 - 4 классов); 2 четверть - 8 учебных недель (для 1 - 4 классов); 3 четверть - 10 учебных недель (для 2 - 4 классов), 9 учебных недель (для 1 классов и 1 дополнительных классов); 4 четверть - 8 учебных недель (для 1 - 4 классов).</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Продолжительность </a:t>
            </a:r>
            <a:r>
              <a:rPr lang="ru-RU" sz="2000" dirty="0">
                <a:solidFill>
                  <a:schemeClr val="tx1"/>
                </a:solidFill>
                <a:latin typeface="Times New Roman" panose="02020603050405020304" pitchFamily="18" charset="0"/>
                <a:cs typeface="Times New Roman" panose="02020603050405020304" pitchFamily="18" charset="0"/>
              </a:rPr>
              <a:t>каникул составляет:</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по </a:t>
            </a:r>
            <a:r>
              <a:rPr lang="ru-RU" sz="2000" dirty="0">
                <a:solidFill>
                  <a:schemeClr val="tx1"/>
                </a:solidFill>
                <a:latin typeface="Times New Roman" panose="02020603050405020304" pitchFamily="18" charset="0"/>
                <a:cs typeface="Times New Roman" panose="02020603050405020304" pitchFamily="18" charset="0"/>
              </a:rPr>
              <a:t>окончании 1 четверти (осенние каникулы) - 9 календарных дней (для 1 - 4 классов);</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по </a:t>
            </a:r>
            <a:r>
              <a:rPr lang="ru-RU" sz="2000" dirty="0">
                <a:solidFill>
                  <a:schemeClr val="tx1"/>
                </a:solidFill>
                <a:latin typeface="Times New Roman" panose="02020603050405020304" pitchFamily="18" charset="0"/>
                <a:cs typeface="Times New Roman" panose="02020603050405020304" pitchFamily="18" charset="0"/>
              </a:rPr>
              <a:t>окончании 2 четверти (зимние каникулы) - 9 календарных дней (для 1 - 4 классов);</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дополнительные </a:t>
            </a:r>
            <a:r>
              <a:rPr lang="ru-RU" sz="2000" dirty="0">
                <a:solidFill>
                  <a:schemeClr val="tx1"/>
                </a:solidFill>
                <a:latin typeface="Times New Roman" panose="02020603050405020304" pitchFamily="18" charset="0"/>
                <a:cs typeface="Times New Roman" panose="02020603050405020304" pitchFamily="18" charset="0"/>
              </a:rPr>
              <a:t>каникулы - 9 календарных дней (для 1 классов и 1 дополнительных классов);</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по </a:t>
            </a:r>
            <a:r>
              <a:rPr lang="ru-RU" sz="2000" dirty="0">
                <a:solidFill>
                  <a:schemeClr val="tx1"/>
                </a:solidFill>
                <a:latin typeface="Times New Roman" panose="02020603050405020304" pitchFamily="18" charset="0"/>
                <a:cs typeface="Times New Roman" panose="02020603050405020304" pitchFamily="18" charset="0"/>
              </a:rPr>
              <a:t>окончании 3 четверти (весенние каникулы) - 9 календарных дней (для 1 - 4 классов);</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по </a:t>
            </a:r>
            <a:r>
              <a:rPr lang="ru-RU" sz="2000" dirty="0">
                <a:solidFill>
                  <a:schemeClr val="tx1"/>
                </a:solidFill>
                <a:latin typeface="Times New Roman" panose="02020603050405020304" pitchFamily="18" charset="0"/>
                <a:cs typeface="Times New Roman" panose="02020603050405020304" pitchFamily="18" charset="0"/>
              </a:rPr>
              <a:t>окончании учебного года (летние каникулы) - не менее 8 недель.</a:t>
            </a:r>
          </a:p>
          <a:p>
            <a:pPr marL="0" indent="457200" algn="ctr">
              <a:spcBef>
                <a:spcPts val="0"/>
              </a:spcBef>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b="1"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856852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0247" y="348178"/>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Организационный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87400" y="1008578"/>
            <a:ext cx="9403624" cy="5416803"/>
          </a:xfrm>
        </p:spPr>
        <p:txBody>
          <a:bodyPr>
            <a:normAutofit fontScale="92500"/>
          </a:bodyPr>
          <a:lstStyle/>
          <a:p>
            <a:pPr marL="0" indent="0" algn="ctr">
              <a:spcBef>
                <a:spcPts val="600"/>
              </a:spcBef>
              <a:spcAft>
                <a:spcPts val="1200"/>
              </a:spcAft>
              <a:buNone/>
            </a:pPr>
            <a:r>
              <a:rPr lang="ru-RU" sz="2000" b="1" dirty="0" smtClean="0">
                <a:solidFill>
                  <a:schemeClr val="tx1"/>
                </a:solidFill>
                <a:latin typeface="Times New Roman" panose="02020603050405020304" pitchFamily="18" charset="0"/>
                <a:cs typeface="Times New Roman" panose="02020603050405020304" pitchFamily="18" charset="0"/>
              </a:rPr>
              <a:t>Федеральный календарный учебный график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Продолжительность урока не должна превышать 40 </a:t>
            </a:r>
            <a:r>
              <a:rPr lang="ru-RU" sz="2000" dirty="0" smtClean="0">
                <a:solidFill>
                  <a:schemeClr val="tx1"/>
                </a:solidFill>
                <a:latin typeface="Times New Roman" panose="02020603050405020304" pitchFamily="18" charset="0"/>
                <a:cs typeface="Times New Roman" panose="02020603050405020304" pitchFamily="18" charset="0"/>
              </a:rPr>
              <a:t>минут.</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Продолжительность </a:t>
            </a:r>
            <a:r>
              <a:rPr lang="ru-RU" sz="2000" dirty="0">
                <a:solidFill>
                  <a:schemeClr val="tx1"/>
                </a:solidFill>
                <a:latin typeface="Times New Roman" panose="02020603050405020304" pitchFamily="18" charset="0"/>
                <a:cs typeface="Times New Roman" panose="02020603050405020304" pitchFamily="18" charset="0"/>
              </a:rPr>
              <a:t>перемен между уроками составляет не менее 10 минут, большой перемены (после 2 или 3 урока) - 20 - 30 минут. Вместо одной большой перемены допускается после 2 и 3 уроков устанавливать две перемены по 20 минут каждая.</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Продолжительность перемены между урочной и внеурочной деятельностью должна составлять не менее 20 - 30 минут.</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Расписание </a:t>
            </a:r>
            <a:r>
              <a:rPr lang="ru-RU" sz="2000" dirty="0">
                <a:solidFill>
                  <a:schemeClr val="tx1"/>
                </a:solidFill>
                <a:latin typeface="Times New Roman" panose="02020603050405020304" pitchFamily="18" charset="0"/>
                <a:cs typeface="Times New Roman" panose="02020603050405020304" pitchFamily="18" charset="0"/>
              </a:rPr>
              <a:t>уроков составляется с учетом дневной и недельной умственной работоспособности обучающихся и шкалы трудности учебных предметов, определенной Гигиеническими нормативами</a:t>
            </a:r>
            <a:r>
              <a:rPr lang="ru-RU" sz="2000" dirty="0" smtClean="0">
                <a:solidFill>
                  <a:schemeClr val="tx1"/>
                </a:solidFill>
                <a:latin typeface="Times New Roman" panose="02020603050405020304" pitchFamily="18" charset="0"/>
                <a:cs typeface="Times New Roman" panose="02020603050405020304" pitchFamily="18" charset="0"/>
              </a:rPr>
              <a:t>.</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Образовательная недельная нагрузка распределяется равномерно в течение учебной недели, при этом объем максимально допустимой нагрузки в течение дня составляет:</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для </a:t>
            </a:r>
            <a:r>
              <a:rPr lang="ru-RU" sz="2000" dirty="0">
                <a:solidFill>
                  <a:schemeClr val="tx1"/>
                </a:solidFill>
                <a:latin typeface="Times New Roman" panose="02020603050405020304" pitchFamily="18" charset="0"/>
                <a:cs typeface="Times New Roman" panose="02020603050405020304" pitchFamily="18" charset="0"/>
              </a:rPr>
              <a:t>обучающихся 1-х классов и 1-х дополнительных - не должен превышать 4 уроков и один раз в неделю - 5 уроков, за счет урока физической культуры;</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для </a:t>
            </a:r>
            <a:r>
              <a:rPr lang="ru-RU" sz="2000" dirty="0">
                <a:solidFill>
                  <a:schemeClr val="tx1"/>
                </a:solidFill>
                <a:latin typeface="Times New Roman" panose="02020603050405020304" pitchFamily="18" charset="0"/>
                <a:cs typeface="Times New Roman" panose="02020603050405020304" pitchFamily="18" charset="0"/>
              </a:rPr>
              <a:t>обучающихся 2 - 4 классов - не более 5 уроков и один раз в неделю 6 уроков за счет урока физической культуры.</a:t>
            </a:r>
          </a:p>
          <a:p>
            <a:pPr marL="0" indent="457200" algn="just">
              <a:spcBef>
                <a:spcPts val="0"/>
              </a:spcBef>
              <a:buNone/>
            </a:pPr>
            <a:endParaRPr lang="ru-RU" sz="2000" dirty="0">
              <a:solidFill>
                <a:schemeClr val="tx1"/>
              </a:solidFill>
              <a:latin typeface="Times New Roman" panose="02020603050405020304" pitchFamily="18" charset="0"/>
              <a:cs typeface="Times New Roman" panose="02020603050405020304" pitchFamily="18" charset="0"/>
            </a:endParaRPr>
          </a:p>
          <a:p>
            <a:pPr marL="0" indent="457200" algn="ctr">
              <a:spcBef>
                <a:spcPts val="0"/>
              </a:spcBef>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b="1"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3271832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0247" y="348178"/>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Организационный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37418" y="1180641"/>
            <a:ext cx="9186228" cy="5416803"/>
          </a:xfrm>
        </p:spPr>
        <p:txBody>
          <a:bodyPr>
            <a:normAutofit/>
          </a:bodyPr>
          <a:lstStyle/>
          <a:p>
            <a:pPr marL="0" indent="0" algn="ctr">
              <a:spcBef>
                <a:spcPts val="600"/>
              </a:spcBef>
              <a:spcAft>
                <a:spcPts val="1200"/>
              </a:spcAft>
              <a:buNone/>
            </a:pPr>
            <a:r>
              <a:rPr lang="ru-RU" sz="2000" b="1" dirty="0" smtClean="0">
                <a:solidFill>
                  <a:schemeClr val="tx1"/>
                </a:solidFill>
                <a:latin typeface="Times New Roman" panose="02020603050405020304" pitchFamily="18" charset="0"/>
                <a:cs typeface="Times New Roman" panose="02020603050405020304" pitchFamily="18" charset="0"/>
              </a:rPr>
              <a:t>Федеральный календарный учебный график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Обучение в 1 классе и 1 дополнительном классе осуществляется с соблюдением следующих требований:</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учебные </a:t>
            </a:r>
            <a:r>
              <a:rPr lang="ru-RU" sz="2000" dirty="0">
                <a:solidFill>
                  <a:schemeClr val="tx1"/>
                </a:solidFill>
                <a:latin typeface="Times New Roman" panose="02020603050405020304" pitchFamily="18" charset="0"/>
                <a:cs typeface="Times New Roman" panose="02020603050405020304" pitchFamily="18" charset="0"/>
              </a:rPr>
              <a:t>занятия проводятся по 5-дневной учебной неделе и только в первую смену, обучение в первом полугодии: в сентябре - октябре - по 3 урока в день по 35 минут каждый, в ноябре - декабре - по 4 урока в день по 35 минут каждый; в январе - мае - по 4 урока в день по 40 минут каждый;</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в </a:t>
            </a:r>
            <a:r>
              <a:rPr lang="ru-RU" sz="2000" dirty="0">
                <a:solidFill>
                  <a:schemeClr val="tx1"/>
                </a:solidFill>
                <a:latin typeface="Times New Roman" panose="02020603050405020304" pitchFamily="18" charset="0"/>
                <a:cs typeface="Times New Roman" panose="02020603050405020304" pitchFamily="18" charset="0"/>
              </a:rPr>
              <a:t>середине учебного дня организуется динамическая пауза продолжительностью не менее 40 минут;</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 предоставляются </a:t>
            </a:r>
            <a:r>
              <a:rPr lang="ru-RU" sz="2000" dirty="0">
                <a:solidFill>
                  <a:schemeClr val="tx1"/>
                </a:solidFill>
                <a:latin typeface="Times New Roman" panose="02020603050405020304" pitchFamily="18" charset="0"/>
                <a:cs typeface="Times New Roman" panose="02020603050405020304" pitchFamily="18" charset="0"/>
              </a:rPr>
              <a:t>дополнительные недельные каникулы в середине третьей четверти. Возможна организация дополнительных каникул независимо от четвертей (триместров).</a:t>
            </a:r>
          </a:p>
          <a:p>
            <a:pPr marL="0" indent="457200" algn="just">
              <a:spcBef>
                <a:spcPts val="0"/>
              </a:spcBef>
              <a:buNone/>
            </a:pPr>
            <a:endParaRPr lang="ru-RU" sz="2000" dirty="0">
              <a:solidFill>
                <a:schemeClr val="tx1"/>
              </a:solidFill>
              <a:latin typeface="Times New Roman" panose="02020603050405020304" pitchFamily="18" charset="0"/>
              <a:cs typeface="Times New Roman" panose="02020603050405020304" pitchFamily="18" charset="0"/>
            </a:endParaRPr>
          </a:p>
          <a:p>
            <a:pPr marL="0" indent="457200" algn="ctr">
              <a:spcBef>
                <a:spcPts val="0"/>
              </a:spcBef>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b="1"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423915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0247" y="348178"/>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Организационный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37418" y="1180641"/>
            <a:ext cx="8839719" cy="5416803"/>
          </a:xfrm>
        </p:spPr>
        <p:txBody>
          <a:bodyPr>
            <a:normAutofit/>
          </a:bodyPr>
          <a:lstStyle/>
          <a:p>
            <a:pPr marL="0" indent="0" algn="ctr">
              <a:spcBef>
                <a:spcPts val="600"/>
              </a:spcBef>
              <a:spcAft>
                <a:spcPts val="1200"/>
              </a:spcAft>
              <a:buNone/>
            </a:pPr>
            <a:r>
              <a:rPr lang="ru-RU" sz="2000" b="1" dirty="0" smtClean="0">
                <a:solidFill>
                  <a:schemeClr val="tx1"/>
                </a:solidFill>
                <a:latin typeface="Times New Roman" panose="02020603050405020304" pitchFamily="18" charset="0"/>
                <a:cs typeface="Times New Roman" panose="02020603050405020304" pitchFamily="18" charset="0"/>
              </a:rPr>
              <a:t>Федеральный календарный учебный график </a:t>
            </a:r>
            <a:r>
              <a:rPr lang="ru-RU" sz="20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Занятия начинаются не ранее 8 часов утра и заканчиваются не позднее 19 часов.</a:t>
            </a: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Факультативные </a:t>
            </a:r>
            <a:r>
              <a:rPr lang="ru-RU" sz="2000" dirty="0">
                <a:solidFill>
                  <a:schemeClr val="tx1"/>
                </a:solidFill>
                <a:latin typeface="Times New Roman" panose="02020603050405020304" pitchFamily="18" charset="0"/>
                <a:cs typeface="Times New Roman" panose="02020603050405020304" pitchFamily="18" charset="0"/>
              </a:rPr>
              <a:t>занятия и занятия по программам дополнительного образования планируют на дни с наименьшим количеством обязательных уроков. Между началом факультативных (дополнительных) занятий и последним уроком необходимо организовывать перерыв продолжительностью не менее 20 минут.</a:t>
            </a:r>
          </a:p>
          <a:p>
            <a:pPr marL="0" indent="457200" algn="just">
              <a:spcBef>
                <a:spcPts val="0"/>
              </a:spcBef>
              <a:buNone/>
            </a:pPr>
            <a:endParaRPr lang="ru-RU" sz="2000" dirty="0">
              <a:solidFill>
                <a:schemeClr val="tx1"/>
              </a:solidFill>
              <a:latin typeface="Times New Roman" panose="02020603050405020304" pitchFamily="18" charset="0"/>
              <a:cs typeface="Times New Roman" panose="02020603050405020304" pitchFamily="18" charset="0"/>
            </a:endParaRPr>
          </a:p>
          <a:p>
            <a:pPr marL="0" indent="457200" algn="ctr">
              <a:spcBef>
                <a:spcPts val="0"/>
              </a:spcBef>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0" algn="ctr">
              <a:spcBef>
                <a:spcPts val="600"/>
              </a:spcBef>
              <a:spcAft>
                <a:spcPts val="1200"/>
              </a:spcAft>
              <a:buNone/>
            </a:pPr>
            <a:endParaRPr lang="ru-RU" sz="2000" b="1" dirty="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dirty="0" smtClean="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b="1" dirty="0">
              <a:solidFill>
                <a:schemeClr val="tx1"/>
              </a:solidFill>
              <a:latin typeface="Times New Roman" panose="02020603050405020304" pitchFamily="18" charset="0"/>
              <a:cs typeface="Times New Roman" panose="02020603050405020304" pitchFamily="18" charset="0"/>
            </a:endParaRPr>
          </a:p>
          <a:p>
            <a:pPr indent="457200" algn="just">
              <a:spcBef>
                <a:spcPts val="0"/>
              </a:spcBef>
              <a:buNone/>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2018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3" y="426835"/>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77333" y="1248697"/>
            <a:ext cx="9213919" cy="5043948"/>
          </a:xfrm>
        </p:spPr>
        <p:txBody>
          <a:bodyPr>
            <a:normAutofit/>
          </a:bodyPr>
          <a:lstStyle/>
          <a:p>
            <a:pPr marL="0" indent="0" algn="ctr">
              <a:buNone/>
            </a:pPr>
            <a:r>
              <a:rPr lang="ru-RU" sz="2000" b="1" dirty="0" smtClean="0">
                <a:solidFill>
                  <a:schemeClr val="tx1"/>
                </a:solidFill>
                <a:latin typeface="Times New Roman" panose="02020603050405020304" pitchFamily="18" charset="0"/>
                <a:cs typeface="Times New Roman" panose="02020603050405020304" pitchFamily="18" charset="0"/>
              </a:rPr>
              <a:t>2. Программа формирования </a:t>
            </a:r>
            <a:r>
              <a:rPr lang="ru-RU" sz="2000" b="1" dirty="0" smtClean="0">
                <a:solidFill>
                  <a:schemeClr val="tx1"/>
                </a:solidFill>
                <a:latin typeface="Times New Roman" panose="02020603050405020304" pitchFamily="18" charset="0"/>
                <a:cs typeface="Times New Roman" panose="02020603050405020304" pitchFamily="18" charset="0"/>
              </a:rPr>
              <a:t>УУД для </a:t>
            </a:r>
            <a:r>
              <a:rPr lang="ru-RU" sz="2000" b="1" dirty="0">
                <a:solidFill>
                  <a:schemeClr val="tx1"/>
                </a:solidFill>
                <a:latin typeface="Times New Roman" panose="02020603050405020304" pitchFamily="18" charset="0"/>
                <a:cs typeface="Times New Roman" panose="02020603050405020304" pitchFamily="18" charset="0"/>
              </a:rPr>
              <a:t>обучающихся с </a:t>
            </a:r>
            <a:r>
              <a:rPr lang="ru-RU" sz="2000" b="1" dirty="0" smtClean="0">
                <a:solidFill>
                  <a:schemeClr val="tx1"/>
                </a:solidFill>
                <a:latin typeface="Times New Roman" panose="02020603050405020304" pitchFamily="18" charset="0"/>
                <a:cs typeface="Times New Roman" panose="02020603050405020304" pitchFamily="18" charset="0"/>
              </a:rPr>
              <a:t>ЗПР </a:t>
            </a:r>
            <a:r>
              <a:rPr lang="ru-RU" sz="2000" b="1" dirty="0">
                <a:solidFill>
                  <a:schemeClr val="tx1"/>
                </a:solidFill>
                <a:latin typeface="Times New Roman" panose="02020603050405020304" pitchFamily="18" charset="0"/>
                <a:cs typeface="Times New Roman" panose="02020603050405020304" pitchFamily="18" charset="0"/>
              </a:rPr>
              <a:t>(вариант 7.2)</a:t>
            </a:r>
          </a:p>
          <a:p>
            <a:pPr marL="0" indent="457200" algn="just">
              <a:spcBef>
                <a:spcPts val="0"/>
              </a:spcBef>
              <a:buNone/>
            </a:pPr>
            <a:endParaRPr lang="ru-RU" sz="2000"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000" dirty="0" smtClean="0">
                <a:solidFill>
                  <a:schemeClr val="tx1"/>
                </a:solidFill>
                <a:latin typeface="Times New Roman" panose="02020603050405020304" pitchFamily="18" charset="0"/>
                <a:cs typeface="Times New Roman" panose="02020603050405020304" pitchFamily="18" charset="0"/>
              </a:rPr>
              <a:t>Программа </a:t>
            </a:r>
            <a:r>
              <a:rPr lang="ru-RU" sz="2000" dirty="0">
                <a:solidFill>
                  <a:schemeClr val="tx1"/>
                </a:solidFill>
                <a:latin typeface="Times New Roman" panose="02020603050405020304" pitchFamily="18" charset="0"/>
                <a:cs typeface="Times New Roman" panose="02020603050405020304" pitchFamily="18" charset="0"/>
              </a:rPr>
              <a:t>формирования УУД устанавливает ценностные ориентиры начального общего образования данной группы обучающихся; определяет состав и характеристики универсальных учебных действий, доступных для освоения обучающимися с ЗПР в младшем школьном возрасте; выявляет связь УУД с содержанием учебных предметов, курсов коррекционно-развивающей области.</a:t>
            </a:r>
          </a:p>
          <a:p>
            <a:pPr marL="0" indent="457200" algn="just">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Формирование УУД выступает основой реализации ценностных ориентиров начального общего образования в единстве процессов обучения и воспитания, познавательного и личностного развития обучающихся.</a:t>
            </a:r>
          </a:p>
          <a:p>
            <a:endParaRPr lang="ru-RU" dirty="0">
              <a:solidFill>
                <a:schemeClr val="tx1"/>
              </a:solidFill>
            </a:endParaRPr>
          </a:p>
        </p:txBody>
      </p:sp>
    </p:spTree>
    <p:extLst>
      <p:ext uri="{BB962C8B-B14F-4D97-AF65-F5344CB8AC3E}">
        <p14:creationId xmlns:p14="http://schemas.microsoft.com/office/powerpoint/2010/main" val="2139819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3" y="240022"/>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2388" y="900422"/>
            <a:ext cx="10019898" cy="5957578"/>
          </a:xfrm>
        </p:spPr>
        <p:txBody>
          <a:bodyPr>
            <a:normAutofit fontScale="70000" lnSpcReduction="20000"/>
          </a:bodyPr>
          <a:lstStyle/>
          <a:p>
            <a:pPr marL="0" indent="0" algn="ctr">
              <a:buNone/>
            </a:pPr>
            <a:r>
              <a:rPr lang="ru-RU" sz="2300" b="1" dirty="0" smtClean="0">
                <a:solidFill>
                  <a:schemeClr val="tx1"/>
                </a:solidFill>
                <a:latin typeface="Times New Roman" panose="02020603050405020304" pitchFamily="18" charset="0"/>
                <a:cs typeface="Times New Roman" panose="02020603050405020304" pitchFamily="18" charset="0"/>
              </a:rPr>
              <a:t>2. Программа формирования </a:t>
            </a:r>
            <a:r>
              <a:rPr lang="ru-RU" sz="2300" b="1" dirty="0" smtClean="0">
                <a:solidFill>
                  <a:schemeClr val="tx1"/>
                </a:solidFill>
                <a:latin typeface="Times New Roman" panose="02020603050405020304" pitchFamily="18" charset="0"/>
                <a:cs typeface="Times New Roman" panose="02020603050405020304" pitchFamily="18" charset="0"/>
              </a:rPr>
              <a:t>УУД </a:t>
            </a:r>
            <a:r>
              <a:rPr lang="ru-RU" sz="2400" b="1" dirty="0">
                <a:solidFill>
                  <a:schemeClr val="tx1"/>
                </a:solidFill>
                <a:latin typeface="Times New Roman" panose="02020603050405020304" pitchFamily="18" charset="0"/>
                <a:cs typeface="Times New Roman" panose="02020603050405020304" pitchFamily="18" charset="0"/>
              </a:rPr>
              <a:t>для обучающихся с </a:t>
            </a:r>
            <a:r>
              <a:rPr lang="ru-RU" sz="2400" b="1" dirty="0" smtClean="0">
                <a:solidFill>
                  <a:schemeClr val="tx1"/>
                </a:solidFill>
                <a:latin typeface="Times New Roman" panose="02020603050405020304" pitchFamily="18" charset="0"/>
                <a:cs typeface="Times New Roman" panose="02020603050405020304" pitchFamily="18" charset="0"/>
              </a:rPr>
              <a:t>ЗПР (вариант </a:t>
            </a:r>
            <a:r>
              <a:rPr lang="ru-RU" sz="2400" b="1" dirty="0">
                <a:solidFill>
                  <a:schemeClr val="tx1"/>
                </a:solidFill>
                <a:latin typeface="Times New Roman" panose="02020603050405020304" pitchFamily="18" charset="0"/>
                <a:cs typeface="Times New Roman" panose="02020603050405020304" pitchFamily="18" charset="0"/>
              </a:rPr>
              <a:t>7.2)</a:t>
            </a:r>
          </a:p>
          <a:p>
            <a:pPr marL="0" indent="0" algn="ctr">
              <a:buNone/>
            </a:pPr>
            <a:endParaRPr lang="ru-RU" sz="2000" dirty="0" smtClean="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r>
              <a:rPr lang="ru-RU" sz="2100" b="1" dirty="0">
                <a:solidFill>
                  <a:schemeClr val="tx1"/>
                </a:solidFill>
                <a:latin typeface="Times New Roman" panose="02020603050405020304" pitchFamily="18" charset="0"/>
                <a:cs typeface="Times New Roman" panose="02020603050405020304" pitchFamily="18" charset="0"/>
              </a:rPr>
              <a:t>Ценностными ориентирами </a:t>
            </a:r>
            <a:r>
              <a:rPr lang="ru-RU" sz="2100" dirty="0">
                <a:solidFill>
                  <a:schemeClr val="tx1"/>
                </a:solidFill>
                <a:latin typeface="Times New Roman" panose="02020603050405020304" pitchFamily="18" charset="0"/>
                <a:cs typeface="Times New Roman" panose="02020603050405020304" pitchFamily="18" charset="0"/>
              </a:rPr>
              <a:t>начального общего образования выступают:</a:t>
            </a:r>
          </a:p>
          <a:p>
            <a:pPr marL="0" indent="0" algn="just">
              <a:spcBef>
                <a:spcPts val="0"/>
              </a:spcBef>
              <a:buNone/>
            </a:pPr>
            <a:r>
              <a:rPr lang="ru-RU" sz="2100" dirty="0" smtClean="0">
                <a:solidFill>
                  <a:schemeClr val="tx1"/>
                </a:solidFill>
                <a:latin typeface="Times New Roman" panose="02020603050405020304" pitchFamily="18" charset="0"/>
                <a:cs typeface="Times New Roman" panose="02020603050405020304" pitchFamily="18" charset="0"/>
              </a:rPr>
              <a:t>-формирование </a:t>
            </a:r>
            <a:r>
              <a:rPr lang="ru-RU" sz="2100" dirty="0">
                <a:solidFill>
                  <a:schemeClr val="tx1"/>
                </a:solidFill>
                <a:latin typeface="Times New Roman" panose="02020603050405020304" pitchFamily="18" charset="0"/>
                <a:cs typeface="Times New Roman" panose="02020603050405020304" pitchFamily="18" charset="0"/>
              </a:rPr>
              <a:t>основ гражданской идентичности личности на основе</a:t>
            </a:r>
            <a:r>
              <a:rPr lang="ru-RU" sz="2100" dirty="0" smtClean="0">
                <a:solidFill>
                  <a:schemeClr val="tx1"/>
                </a:solidFill>
                <a:latin typeface="Times New Roman" panose="02020603050405020304" pitchFamily="18" charset="0"/>
                <a:cs typeface="Times New Roman" panose="02020603050405020304" pitchFamily="18" charset="0"/>
              </a:rPr>
              <a:t>: чувства </a:t>
            </a:r>
            <a:r>
              <a:rPr lang="ru-RU" sz="2100" dirty="0">
                <a:solidFill>
                  <a:schemeClr val="tx1"/>
                </a:solidFill>
                <a:latin typeface="Times New Roman" panose="02020603050405020304" pitchFamily="18" charset="0"/>
                <a:cs typeface="Times New Roman" panose="02020603050405020304" pitchFamily="18" charset="0"/>
              </a:rPr>
              <a:t>сопричастности и гордости за свою Родину, народ и историю, осознания ответственности человека за благосостояние общества</a:t>
            </a:r>
            <a:r>
              <a:rPr lang="ru-RU" sz="2100" dirty="0" smtClean="0">
                <a:solidFill>
                  <a:schemeClr val="tx1"/>
                </a:solidFill>
                <a:latin typeface="Times New Roman" panose="02020603050405020304" pitchFamily="18" charset="0"/>
                <a:cs typeface="Times New Roman" panose="02020603050405020304" pitchFamily="18" charset="0"/>
              </a:rPr>
              <a:t>; восприятия </a:t>
            </a:r>
            <a:r>
              <a:rPr lang="ru-RU" sz="2100" dirty="0">
                <a:solidFill>
                  <a:schemeClr val="tx1"/>
                </a:solidFill>
                <a:latin typeface="Times New Roman" panose="02020603050405020304" pitchFamily="18" charset="0"/>
                <a:cs typeface="Times New Roman" panose="02020603050405020304" pitchFamily="18" charset="0"/>
              </a:rPr>
              <a:t>мира как единого и целостного при разнообразии культур, национальностей, религий; уважения истории и культуры каждого народа;</a:t>
            </a:r>
          </a:p>
          <a:p>
            <a:pPr marL="0" indent="0" algn="just">
              <a:spcBef>
                <a:spcPts val="0"/>
              </a:spcBef>
              <a:buNone/>
            </a:pPr>
            <a:r>
              <a:rPr lang="ru-RU" sz="2100" dirty="0" smtClean="0">
                <a:solidFill>
                  <a:schemeClr val="tx1"/>
                </a:solidFill>
                <a:latin typeface="Times New Roman" panose="02020603050405020304" pitchFamily="18" charset="0"/>
                <a:cs typeface="Times New Roman" panose="02020603050405020304" pitchFamily="18" charset="0"/>
              </a:rPr>
              <a:t>-формирование </a:t>
            </a:r>
            <a:r>
              <a:rPr lang="ru-RU" sz="2100" dirty="0">
                <a:solidFill>
                  <a:schemeClr val="tx1"/>
                </a:solidFill>
                <a:latin typeface="Times New Roman" panose="02020603050405020304" pitchFamily="18" charset="0"/>
                <a:cs typeface="Times New Roman" panose="02020603050405020304" pitchFamily="18" charset="0"/>
              </a:rPr>
              <a:t>психологических условий развития общения, сотрудничества на основе</a:t>
            </a:r>
            <a:r>
              <a:rPr lang="ru-RU" sz="2100" dirty="0" smtClean="0">
                <a:solidFill>
                  <a:schemeClr val="tx1"/>
                </a:solidFill>
                <a:latin typeface="Times New Roman" panose="02020603050405020304" pitchFamily="18" charset="0"/>
                <a:cs typeface="Times New Roman" panose="02020603050405020304" pitchFamily="18" charset="0"/>
              </a:rPr>
              <a:t>: проявления </a:t>
            </a:r>
            <a:r>
              <a:rPr lang="ru-RU" sz="2100" dirty="0">
                <a:solidFill>
                  <a:schemeClr val="tx1"/>
                </a:solidFill>
                <a:latin typeface="Times New Roman" panose="02020603050405020304" pitchFamily="18" charset="0"/>
                <a:cs typeface="Times New Roman" panose="02020603050405020304" pitchFamily="18" charset="0"/>
              </a:rPr>
              <a:t>доброжелательности, доверия и внимания к людям, готовности к сотрудничеству и дружбе, оказанию помощи тем, кто в ней нуждается</a:t>
            </a:r>
            <a:r>
              <a:rPr lang="ru-RU" sz="2100" dirty="0" smtClean="0">
                <a:solidFill>
                  <a:schemeClr val="tx1"/>
                </a:solidFill>
                <a:latin typeface="Times New Roman" panose="02020603050405020304" pitchFamily="18" charset="0"/>
                <a:cs typeface="Times New Roman" panose="02020603050405020304" pitchFamily="18" charset="0"/>
              </a:rPr>
              <a:t>; уважения </a:t>
            </a:r>
            <a:r>
              <a:rPr lang="ru-RU" sz="2100" dirty="0">
                <a:solidFill>
                  <a:schemeClr val="tx1"/>
                </a:solidFill>
                <a:latin typeface="Times New Roman" panose="02020603050405020304" pitchFamily="18" charset="0"/>
                <a:cs typeface="Times New Roman" panose="02020603050405020304" pitchFamily="18" charset="0"/>
              </a:rPr>
              <a:t>к окружающим - умения слушать и слышать партнера, признавать право каждого на собственное мнение и принимать решения с учетом позиций всех участников</a:t>
            </a:r>
            <a:r>
              <a:rPr lang="ru-RU" sz="2100" dirty="0" smtClean="0">
                <a:solidFill>
                  <a:schemeClr val="tx1"/>
                </a:solidFill>
                <a:latin typeface="Times New Roman" panose="02020603050405020304" pitchFamily="18" charset="0"/>
                <a:cs typeface="Times New Roman" panose="02020603050405020304" pitchFamily="18" charset="0"/>
              </a:rPr>
              <a:t>; адекватного </a:t>
            </a:r>
            <a:r>
              <a:rPr lang="ru-RU" sz="2100" dirty="0">
                <a:solidFill>
                  <a:schemeClr val="tx1"/>
                </a:solidFill>
                <a:latin typeface="Times New Roman" panose="02020603050405020304" pitchFamily="18" charset="0"/>
                <a:cs typeface="Times New Roman" panose="02020603050405020304" pitchFamily="18" charset="0"/>
              </a:rPr>
              <a:t>использования компенсаторных способов для решения различных коммуникативных задач</a:t>
            </a:r>
            <a:r>
              <a:rPr lang="ru-RU" sz="2100" dirty="0" smtClean="0">
                <a:solidFill>
                  <a:schemeClr val="tx1"/>
                </a:solidFill>
                <a:latin typeface="Times New Roman" panose="02020603050405020304" pitchFamily="18" charset="0"/>
                <a:cs typeface="Times New Roman" panose="02020603050405020304" pitchFamily="18" charset="0"/>
              </a:rPr>
              <a:t>; опоры </a:t>
            </a:r>
            <a:r>
              <a:rPr lang="ru-RU" sz="2100" dirty="0">
                <a:solidFill>
                  <a:schemeClr val="tx1"/>
                </a:solidFill>
                <a:latin typeface="Times New Roman" panose="02020603050405020304" pitchFamily="18" charset="0"/>
                <a:cs typeface="Times New Roman" panose="02020603050405020304" pitchFamily="18" charset="0"/>
              </a:rPr>
              <a:t>на опыт взаимодействия со сверстниками;</a:t>
            </a:r>
          </a:p>
          <a:p>
            <a:pPr marL="0" indent="0" algn="just">
              <a:spcBef>
                <a:spcPts val="0"/>
              </a:spcBef>
              <a:buNone/>
            </a:pPr>
            <a:r>
              <a:rPr lang="ru-RU" sz="2100" dirty="0" smtClean="0">
                <a:solidFill>
                  <a:schemeClr val="tx1"/>
                </a:solidFill>
                <a:latin typeface="Times New Roman" panose="02020603050405020304" pitchFamily="18" charset="0"/>
                <a:cs typeface="Times New Roman" panose="02020603050405020304" pitchFamily="18" charset="0"/>
              </a:rPr>
              <a:t>- развитие </a:t>
            </a:r>
            <a:r>
              <a:rPr lang="ru-RU" sz="2100" dirty="0">
                <a:solidFill>
                  <a:schemeClr val="tx1"/>
                </a:solidFill>
                <a:latin typeface="Times New Roman" panose="02020603050405020304" pitchFamily="18" charset="0"/>
                <a:cs typeface="Times New Roman" panose="02020603050405020304" pitchFamily="18" charset="0"/>
              </a:rPr>
              <a:t>ценностно-смысловой сферы личности на основе общечеловеческих принципов нравственности и гуманизма</a:t>
            </a:r>
            <a:r>
              <a:rPr lang="ru-RU" sz="2100" dirty="0" smtClean="0">
                <a:solidFill>
                  <a:schemeClr val="tx1"/>
                </a:solidFill>
                <a:latin typeface="Times New Roman" panose="02020603050405020304" pitchFamily="18" charset="0"/>
                <a:cs typeface="Times New Roman" panose="02020603050405020304" pitchFamily="18" charset="0"/>
              </a:rPr>
              <a:t>: принятия </a:t>
            </a:r>
            <a:r>
              <a:rPr lang="ru-RU" sz="2100" dirty="0">
                <a:solidFill>
                  <a:schemeClr val="tx1"/>
                </a:solidFill>
                <a:latin typeface="Times New Roman" panose="02020603050405020304" pitchFamily="18" charset="0"/>
                <a:cs typeface="Times New Roman" panose="02020603050405020304" pitchFamily="18" charset="0"/>
              </a:rPr>
              <a:t>и уважения ценностей семьи, образовательной организации, коллектива и стремления следовать им</a:t>
            </a:r>
            <a:r>
              <a:rPr lang="ru-RU" sz="2100" dirty="0" smtClean="0">
                <a:solidFill>
                  <a:schemeClr val="tx1"/>
                </a:solidFill>
                <a:latin typeface="Times New Roman" panose="02020603050405020304" pitchFamily="18" charset="0"/>
                <a:cs typeface="Times New Roman" panose="02020603050405020304" pitchFamily="18" charset="0"/>
              </a:rPr>
              <a:t>; ориентации </a:t>
            </a:r>
            <a:r>
              <a:rPr lang="ru-RU" sz="2100" dirty="0">
                <a:solidFill>
                  <a:schemeClr val="tx1"/>
                </a:solidFill>
                <a:latin typeface="Times New Roman" panose="02020603050405020304" pitchFamily="18" charset="0"/>
                <a:cs typeface="Times New Roman" panose="02020603050405020304" pitchFamily="18" charset="0"/>
              </a:rPr>
              <a:t>на оценку собственных поступков, развития этических чувств (стыда, вины, совести) как регуляторов морального поведения</a:t>
            </a:r>
            <a:r>
              <a:rPr lang="ru-RU" sz="2100" dirty="0" smtClean="0">
                <a:solidFill>
                  <a:schemeClr val="tx1"/>
                </a:solidFill>
                <a:latin typeface="Times New Roman" panose="02020603050405020304" pitchFamily="18" charset="0"/>
                <a:cs typeface="Times New Roman" panose="02020603050405020304" pitchFamily="18" charset="0"/>
              </a:rPr>
              <a:t>; личностного </a:t>
            </a:r>
            <a:r>
              <a:rPr lang="ru-RU" sz="2100" dirty="0">
                <a:solidFill>
                  <a:schemeClr val="tx1"/>
                </a:solidFill>
                <a:latin typeface="Times New Roman" panose="02020603050405020304" pitchFamily="18" charset="0"/>
                <a:cs typeface="Times New Roman" panose="02020603050405020304" pitchFamily="18" charset="0"/>
              </a:rPr>
              <a:t>самоопределения в учебной, социально-бытовой деятельности</a:t>
            </a:r>
            <a:r>
              <a:rPr lang="ru-RU" sz="2100" dirty="0" smtClean="0">
                <a:solidFill>
                  <a:schemeClr val="tx1"/>
                </a:solidFill>
                <a:latin typeface="Times New Roman" panose="02020603050405020304" pitchFamily="18" charset="0"/>
                <a:cs typeface="Times New Roman" panose="02020603050405020304" pitchFamily="18" charset="0"/>
              </a:rPr>
              <a:t>; восприятия </a:t>
            </a:r>
            <a:r>
              <a:rPr lang="ru-RU" sz="2100" dirty="0">
                <a:solidFill>
                  <a:schemeClr val="tx1"/>
                </a:solidFill>
                <a:latin typeface="Times New Roman" panose="02020603050405020304" pitchFamily="18" charset="0"/>
                <a:cs typeface="Times New Roman" panose="02020603050405020304" pitchFamily="18" charset="0"/>
              </a:rPr>
              <a:t>"образа Я" как субъекта учебной деятельности</a:t>
            </a:r>
            <a:r>
              <a:rPr lang="ru-RU" sz="2100" dirty="0" smtClean="0">
                <a:solidFill>
                  <a:schemeClr val="tx1"/>
                </a:solidFill>
                <a:latin typeface="Times New Roman" panose="02020603050405020304" pitchFamily="18" charset="0"/>
                <a:cs typeface="Times New Roman" panose="02020603050405020304" pitchFamily="18" charset="0"/>
              </a:rPr>
              <a:t>; внутренней </a:t>
            </a:r>
            <a:r>
              <a:rPr lang="ru-RU" sz="2100" dirty="0">
                <a:solidFill>
                  <a:schemeClr val="tx1"/>
                </a:solidFill>
                <a:latin typeface="Times New Roman" panose="02020603050405020304" pitchFamily="18" charset="0"/>
                <a:cs typeface="Times New Roman" panose="02020603050405020304" pitchFamily="18" charset="0"/>
              </a:rPr>
              <a:t>позиции к самостоятельности и активности</a:t>
            </a:r>
            <a:r>
              <a:rPr lang="ru-RU" sz="2100" dirty="0" smtClean="0">
                <a:solidFill>
                  <a:schemeClr val="tx1"/>
                </a:solidFill>
                <a:latin typeface="Times New Roman" panose="02020603050405020304" pitchFamily="18" charset="0"/>
                <a:cs typeface="Times New Roman" panose="02020603050405020304" pitchFamily="18" charset="0"/>
              </a:rPr>
              <a:t>; развития </a:t>
            </a:r>
            <a:r>
              <a:rPr lang="ru-RU" sz="2100" dirty="0">
                <a:solidFill>
                  <a:schemeClr val="tx1"/>
                </a:solidFill>
                <a:latin typeface="Times New Roman" panose="02020603050405020304" pitchFamily="18" charset="0"/>
                <a:cs typeface="Times New Roman" panose="02020603050405020304" pitchFamily="18" charset="0"/>
              </a:rPr>
              <a:t>эстетических чувств;</a:t>
            </a:r>
          </a:p>
          <a:p>
            <a:pPr marL="0" indent="0" algn="just">
              <a:spcBef>
                <a:spcPts val="0"/>
              </a:spcBef>
              <a:buNone/>
            </a:pPr>
            <a:r>
              <a:rPr lang="ru-RU" sz="2100" dirty="0" smtClean="0">
                <a:solidFill>
                  <a:schemeClr val="tx1"/>
                </a:solidFill>
                <a:latin typeface="Times New Roman" panose="02020603050405020304" pitchFamily="18" charset="0"/>
                <a:cs typeface="Times New Roman" panose="02020603050405020304" pitchFamily="18" charset="0"/>
              </a:rPr>
              <a:t>- развитие </a:t>
            </a:r>
            <a:r>
              <a:rPr lang="ru-RU" sz="2100" dirty="0">
                <a:solidFill>
                  <a:schemeClr val="tx1"/>
                </a:solidFill>
                <a:latin typeface="Times New Roman" panose="02020603050405020304" pitchFamily="18" charset="0"/>
                <a:cs typeface="Times New Roman" panose="02020603050405020304" pitchFamily="18" charset="0"/>
              </a:rPr>
              <a:t>умения учиться на основе</a:t>
            </a:r>
            <a:r>
              <a:rPr lang="ru-RU" sz="2100" dirty="0" smtClean="0">
                <a:solidFill>
                  <a:schemeClr val="tx1"/>
                </a:solidFill>
                <a:latin typeface="Times New Roman" panose="02020603050405020304" pitchFamily="18" charset="0"/>
                <a:cs typeface="Times New Roman" panose="02020603050405020304" pitchFamily="18" charset="0"/>
              </a:rPr>
              <a:t>: развития </a:t>
            </a:r>
            <a:r>
              <a:rPr lang="ru-RU" sz="2100" dirty="0">
                <a:solidFill>
                  <a:schemeClr val="tx1"/>
                </a:solidFill>
                <a:latin typeface="Times New Roman" panose="02020603050405020304" pitchFamily="18" charset="0"/>
                <a:cs typeface="Times New Roman" panose="02020603050405020304" pitchFamily="18" charset="0"/>
              </a:rPr>
              <a:t>познавательных интересов, инициативы и любознательности, мотивов познания и творчества</a:t>
            </a:r>
            <a:r>
              <a:rPr lang="ru-RU" sz="2100" dirty="0" smtClean="0">
                <a:solidFill>
                  <a:schemeClr val="tx1"/>
                </a:solidFill>
                <a:latin typeface="Times New Roman" panose="02020603050405020304" pitchFamily="18" charset="0"/>
                <a:cs typeface="Times New Roman" panose="02020603050405020304" pitchFamily="18" charset="0"/>
              </a:rPr>
              <a:t>; формирования </a:t>
            </a:r>
            <a:r>
              <a:rPr lang="ru-RU" sz="2100" dirty="0">
                <a:solidFill>
                  <a:schemeClr val="tx1"/>
                </a:solidFill>
                <a:latin typeface="Times New Roman" panose="02020603050405020304" pitchFamily="18" charset="0"/>
                <a:cs typeface="Times New Roman" panose="02020603050405020304" pitchFamily="18" charset="0"/>
              </a:rPr>
              <a:t>умения учиться и способности к организации своей деятельности (планированию, контролю, оценке);</a:t>
            </a:r>
          </a:p>
          <a:p>
            <a:pPr marL="0" indent="0" algn="just">
              <a:spcBef>
                <a:spcPts val="0"/>
              </a:spcBef>
              <a:buNone/>
            </a:pPr>
            <a:r>
              <a:rPr lang="ru-RU" sz="2100" dirty="0" smtClean="0">
                <a:solidFill>
                  <a:schemeClr val="tx1"/>
                </a:solidFill>
                <a:latin typeface="Times New Roman" panose="02020603050405020304" pitchFamily="18" charset="0"/>
                <a:cs typeface="Times New Roman" panose="02020603050405020304" pitchFamily="18" charset="0"/>
              </a:rPr>
              <a:t>- развитие </a:t>
            </a:r>
            <a:r>
              <a:rPr lang="ru-RU" sz="2100" dirty="0">
                <a:solidFill>
                  <a:schemeClr val="tx1"/>
                </a:solidFill>
                <a:latin typeface="Times New Roman" panose="02020603050405020304" pitchFamily="18" charset="0"/>
                <a:cs typeface="Times New Roman" panose="02020603050405020304" pitchFamily="18" charset="0"/>
              </a:rPr>
              <a:t>самостоятельности, инициативы и ответственности личности на основе</a:t>
            </a:r>
            <a:r>
              <a:rPr lang="ru-RU" sz="2100" dirty="0" smtClean="0">
                <a:solidFill>
                  <a:schemeClr val="tx1"/>
                </a:solidFill>
                <a:latin typeface="Times New Roman" panose="02020603050405020304" pitchFamily="18" charset="0"/>
                <a:cs typeface="Times New Roman" panose="02020603050405020304" pitchFamily="18" charset="0"/>
              </a:rPr>
              <a:t>: формирования </a:t>
            </a:r>
            <a:r>
              <a:rPr lang="ru-RU" sz="2100" dirty="0">
                <a:solidFill>
                  <a:schemeClr val="tx1"/>
                </a:solidFill>
                <a:latin typeface="Times New Roman" panose="02020603050405020304" pitchFamily="18" charset="0"/>
                <a:cs typeface="Times New Roman" panose="02020603050405020304" pitchFamily="18" charset="0"/>
              </a:rPr>
              <a:t>самоуважения и эмоционально-положительного отношения к себе и к окружающим, готовности открыто выражать и отстаивать свою позицию, критичности к своим поступкам и умения адекватно их оценивать</a:t>
            </a:r>
            <a:r>
              <a:rPr lang="ru-RU" sz="2100" dirty="0" smtClean="0">
                <a:solidFill>
                  <a:schemeClr val="tx1"/>
                </a:solidFill>
                <a:latin typeface="Times New Roman" panose="02020603050405020304" pitchFamily="18" charset="0"/>
                <a:cs typeface="Times New Roman" panose="02020603050405020304" pitchFamily="18" charset="0"/>
              </a:rPr>
              <a:t>; развития </a:t>
            </a:r>
            <a:r>
              <a:rPr lang="ru-RU" sz="2100" dirty="0">
                <a:solidFill>
                  <a:schemeClr val="tx1"/>
                </a:solidFill>
                <a:latin typeface="Times New Roman" panose="02020603050405020304" pitchFamily="18" charset="0"/>
                <a:cs typeface="Times New Roman" panose="02020603050405020304" pitchFamily="18" charset="0"/>
              </a:rPr>
              <a:t>готовности к самостоятельным поступкам и действиям, ответственности за их результаты</a:t>
            </a:r>
            <a:r>
              <a:rPr lang="ru-RU" sz="2100" dirty="0" smtClean="0">
                <a:solidFill>
                  <a:schemeClr val="tx1"/>
                </a:solidFill>
                <a:latin typeface="Times New Roman" panose="02020603050405020304" pitchFamily="18" charset="0"/>
                <a:cs typeface="Times New Roman" panose="02020603050405020304" pitchFamily="18" charset="0"/>
              </a:rPr>
              <a:t>; формирования </a:t>
            </a:r>
            <a:r>
              <a:rPr lang="ru-RU" sz="2100" dirty="0">
                <a:solidFill>
                  <a:schemeClr val="tx1"/>
                </a:solidFill>
                <a:latin typeface="Times New Roman" panose="02020603050405020304" pitchFamily="18" charset="0"/>
                <a:cs typeface="Times New Roman" panose="02020603050405020304" pitchFamily="18" charset="0"/>
              </a:rPr>
              <a:t>целеустремленности и настойчивости в достижении целей, готовности к преодолению трудностей, жизненного оптимизма</a:t>
            </a:r>
            <a:r>
              <a:rPr lang="ru-RU" sz="2100" dirty="0" smtClean="0">
                <a:solidFill>
                  <a:schemeClr val="tx1"/>
                </a:solidFill>
                <a:latin typeface="Times New Roman" panose="02020603050405020304" pitchFamily="18" charset="0"/>
                <a:cs typeface="Times New Roman" panose="02020603050405020304" pitchFamily="18" charset="0"/>
              </a:rPr>
              <a:t>; формирования </a:t>
            </a:r>
            <a:r>
              <a:rPr lang="ru-RU" sz="2100" dirty="0">
                <a:solidFill>
                  <a:schemeClr val="tx1"/>
                </a:solidFill>
                <a:latin typeface="Times New Roman" panose="02020603050405020304" pitchFamily="18" charset="0"/>
                <a:cs typeface="Times New Roman" panose="02020603050405020304" pitchFamily="18" charset="0"/>
              </a:rPr>
              <a:t>умения противостоять действиям и ситуациям, представляющим угрозу жизни, здоровью, безопасности личности и общества, в пределах своих возможностей, в частности проявлять избирательность к информации, уважать частную жизнь и результаты труда других людей.</a:t>
            </a:r>
          </a:p>
          <a:p>
            <a:pPr marL="0" indent="0" algn="just">
              <a:spcBef>
                <a:spcPts val="0"/>
              </a:spcBef>
              <a:buNone/>
            </a:pPr>
            <a:endParaRPr lang="ru-RU" dirty="0">
              <a:solidFill>
                <a:schemeClr val="tx1"/>
              </a:solidFill>
            </a:endParaRPr>
          </a:p>
        </p:txBody>
      </p:sp>
    </p:spTree>
    <p:extLst>
      <p:ext uri="{BB962C8B-B14F-4D97-AF65-F5344CB8AC3E}">
        <p14:creationId xmlns:p14="http://schemas.microsoft.com/office/powerpoint/2010/main" val="3024909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05152" y="426835"/>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70272" y="1185557"/>
            <a:ext cx="9134168" cy="5957578"/>
          </a:xfrm>
        </p:spPr>
        <p:txBody>
          <a:bodyPr>
            <a:normAutofit/>
          </a:bodyPr>
          <a:lstStyle/>
          <a:p>
            <a:pPr marL="0" indent="0" algn="ctr">
              <a:buNone/>
            </a:pPr>
            <a:r>
              <a:rPr lang="ru-RU" sz="2300" b="1" dirty="0" smtClean="0">
                <a:solidFill>
                  <a:schemeClr val="tx1"/>
                </a:solidFill>
                <a:latin typeface="Times New Roman" panose="02020603050405020304" pitchFamily="18" charset="0"/>
                <a:cs typeface="Times New Roman" panose="02020603050405020304" pitchFamily="18" charset="0"/>
              </a:rPr>
              <a:t>2. Программа формирования </a:t>
            </a:r>
            <a:r>
              <a:rPr lang="ru-RU" sz="2300" b="1" dirty="0" smtClean="0">
                <a:solidFill>
                  <a:schemeClr val="tx1"/>
                </a:solidFill>
                <a:latin typeface="Times New Roman" panose="02020603050405020304" pitchFamily="18" charset="0"/>
                <a:cs typeface="Times New Roman" panose="02020603050405020304" pitchFamily="18" charset="0"/>
              </a:rPr>
              <a:t>УУД </a:t>
            </a:r>
            <a:r>
              <a:rPr lang="ru-RU" sz="24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endParaRPr lang="ru-RU" sz="2300" b="1"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600"/>
              </a:spcBef>
              <a:buNone/>
            </a:pPr>
            <a:r>
              <a:rPr lang="ru-RU" dirty="0" smtClean="0">
                <a:solidFill>
                  <a:schemeClr val="tx1"/>
                </a:solidFill>
                <a:latin typeface="Times New Roman" panose="02020603050405020304" pitchFamily="18" charset="0"/>
                <a:cs typeface="Times New Roman" panose="02020603050405020304" pitchFamily="18" charset="0"/>
              </a:rPr>
              <a:t>Формирование </a:t>
            </a:r>
            <a:r>
              <a:rPr lang="ru-RU" dirty="0">
                <a:solidFill>
                  <a:schemeClr val="tx1"/>
                </a:solidFill>
                <a:latin typeface="Times New Roman" panose="02020603050405020304" pitchFamily="18" charset="0"/>
                <a:cs typeface="Times New Roman" panose="02020603050405020304" pitchFamily="18" charset="0"/>
              </a:rPr>
              <a:t>у обучающихся УУД, представляющих обобщенные действия, открывает обучающимся с ЗПР возможность широкой ориентации в учебных предметах, в строении самой учебной деятельности, способствует освоению компонентов учебной деятельности, развитию познавательных и учебных мотивов, что оптимизирует протекание процесса учения.</a:t>
            </a:r>
          </a:p>
          <a:p>
            <a:pPr marL="0" indent="457200" algn="just">
              <a:spcBef>
                <a:spcPts val="0"/>
              </a:spcBef>
              <a:buNone/>
            </a:pPr>
            <a:r>
              <a:rPr lang="ru-RU" b="1" dirty="0">
                <a:solidFill>
                  <a:schemeClr val="tx1"/>
                </a:solidFill>
                <a:latin typeface="Times New Roman" panose="02020603050405020304" pitchFamily="18" charset="0"/>
                <a:cs typeface="Times New Roman" panose="02020603050405020304" pitchFamily="18" charset="0"/>
              </a:rPr>
              <a:t>Функциями</a:t>
            </a:r>
            <a:r>
              <a:rPr lang="ru-RU" dirty="0">
                <a:solidFill>
                  <a:schemeClr val="tx1"/>
                </a:solidFill>
                <a:latin typeface="Times New Roman" panose="02020603050405020304" pitchFamily="18" charset="0"/>
                <a:cs typeface="Times New Roman" panose="02020603050405020304" pitchFamily="18" charset="0"/>
              </a:rPr>
              <a:t> </a:t>
            </a:r>
            <a:r>
              <a:rPr lang="ru-RU" b="1" dirty="0">
                <a:solidFill>
                  <a:schemeClr val="tx1"/>
                </a:solidFill>
                <a:latin typeface="Times New Roman" panose="02020603050405020304" pitchFamily="18" charset="0"/>
                <a:cs typeface="Times New Roman" panose="02020603050405020304" pitchFamily="18" charset="0"/>
              </a:rPr>
              <a:t>УУД</a:t>
            </a:r>
            <a:r>
              <a:rPr lang="ru-RU" dirty="0">
                <a:solidFill>
                  <a:schemeClr val="tx1"/>
                </a:solidFill>
                <a:latin typeface="Times New Roman" panose="02020603050405020304" pitchFamily="18" charset="0"/>
                <a:cs typeface="Times New Roman" panose="02020603050405020304" pitchFamily="18" charset="0"/>
              </a:rPr>
              <a:t> выступают:</a:t>
            </a:r>
          </a:p>
          <a:p>
            <a:pPr marL="0" indent="457200" algn="just">
              <a:spcBef>
                <a:spcPts val="0"/>
              </a:spcBef>
              <a:buNone/>
            </a:pPr>
            <a:r>
              <a:rPr lang="ru-RU" dirty="0">
                <a:solidFill>
                  <a:schemeClr val="tx1"/>
                </a:solidFill>
                <a:latin typeface="Times New Roman" panose="02020603050405020304" pitchFamily="18" charset="0"/>
                <a:cs typeface="Times New Roman" panose="02020603050405020304" pitchFamily="18" charset="0"/>
              </a:rPr>
              <a:t>обеспечение обучающемуся возможности самостоятельно осуществлять процесс учения, ставить учебные цели, искать и использовать необходимые средства и способы их достижения, контролировать и оценивать процесс и результаты деятельности;</a:t>
            </a:r>
          </a:p>
          <a:p>
            <a:pPr marL="0" indent="457200" algn="just">
              <a:spcBef>
                <a:spcPts val="0"/>
              </a:spcBef>
              <a:buNone/>
            </a:pPr>
            <a:r>
              <a:rPr lang="ru-RU" dirty="0">
                <a:solidFill>
                  <a:schemeClr val="tx1"/>
                </a:solidFill>
                <a:latin typeface="Times New Roman" panose="02020603050405020304" pitchFamily="18" charset="0"/>
                <a:cs typeface="Times New Roman" panose="02020603050405020304" pitchFamily="18" charset="0"/>
              </a:rPr>
              <a:t>создание условий для личностного развития обучающихся, для успешного и эффективного усвоения знаний, умений, навыков и способов деятельности в процессе изучения учебных предметов и курсов коррекционно-развивающей области;</a:t>
            </a:r>
          </a:p>
          <a:p>
            <a:pPr marL="0" indent="457200" algn="just">
              <a:spcBef>
                <a:spcPts val="0"/>
              </a:spcBef>
              <a:buNone/>
            </a:pPr>
            <a:r>
              <a:rPr lang="ru-RU" dirty="0">
                <a:solidFill>
                  <a:schemeClr val="tx1"/>
                </a:solidFill>
                <a:latin typeface="Times New Roman" panose="02020603050405020304" pitchFamily="18" charset="0"/>
                <a:cs typeface="Times New Roman" panose="02020603050405020304" pitchFamily="18" charset="0"/>
              </a:rPr>
              <a:t>оптимизация протекания процессов социальной адаптации и интеграции посредством формирования УУД;</a:t>
            </a:r>
          </a:p>
          <a:p>
            <a:pPr marL="0" indent="457200" algn="just">
              <a:spcBef>
                <a:spcPts val="0"/>
              </a:spcBef>
              <a:buNone/>
            </a:pPr>
            <a:r>
              <a:rPr lang="ru-RU" dirty="0">
                <a:solidFill>
                  <a:schemeClr val="tx1"/>
                </a:solidFill>
                <a:latin typeface="Times New Roman" panose="02020603050405020304" pitchFamily="18" charset="0"/>
                <a:cs typeface="Times New Roman" panose="02020603050405020304" pitchFamily="18" charset="0"/>
              </a:rPr>
              <a:t>обеспечение преемственности образовательного процесса.</a:t>
            </a:r>
          </a:p>
          <a:p>
            <a:pPr marL="0" indent="0" algn="just">
              <a:spcBef>
                <a:spcPts val="0"/>
              </a:spcBef>
              <a:buNone/>
            </a:pPr>
            <a:endParaRPr lang="ru-RU" dirty="0">
              <a:solidFill>
                <a:schemeClr val="tx1"/>
              </a:solidFill>
            </a:endParaRPr>
          </a:p>
        </p:txBody>
      </p:sp>
    </p:spTree>
    <p:extLst>
      <p:ext uri="{BB962C8B-B14F-4D97-AF65-F5344CB8AC3E}">
        <p14:creationId xmlns:p14="http://schemas.microsoft.com/office/powerpoint/2010/main" val="20323595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05152" y="426835"/>
            <a:ext cx="8596668" cy="1320800"/>
          </a:xfrm>
        </p:spPr>
        <p:txBody>
          <a:bodyPr>
            <a:normAutofit/>
          </a:bodyPr>
          <a:lstStyle/>
          <a:p>
            <a:pPr algn="ctr"/>
            <a:r>
              <a:rPr lang="ru-RU" sz="3200" b="1" dirty="0" smtClean="0">
                <a:solidFill>
                  <a:schemeClr val="tx1"/>
                </a:solidFill>
                <a:latin typeface="Times New Roman" panose="02020603050405020304" pitchFamily="18" charset="0"/>
                <a:cs typeface="Times New Roman" panose="02020603050405020304" pitchFamily="18" charset="0"/>
              </a:rPr>
              <a:t>Содержательный раздел</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39098" y="1372370"/>
            <a:ext cx="9311148" cy="5957578"/>
          </a:xfrm>
        </p:spPr>
        <p:txBody>
          <a:bodyPr>
            <a:normAutofit/>
          </a:bodyPr>
          <a:lstStyle/>
          <a:p>
            <a:pPr marL="0" indent="0" algn="ctr">
              <a:buNone/>
            </a:pPr>
            <a:r>
              <a:rPr lang="ru-RU" sz="2300" b="1" dirty="0" smtClean="0">
                <a:solidFill>
                  <a:schemeClr val="tx1"/>
                </a:solidFill>
                <a:latin typeface="Times New Roman" panose="02020603050405020304" pitchFamily="18" charset="0"/>
                <a:cs typeface="Times New Roman" panose="02020603050405020304" pitchFamily="18" charset="0"/>
              </a:rPr>
              <a:t>2. Программа формирования </a:t>
            </a:r>
            <a:r>
              <a:rPr lang="ru-RU" sz="2300" b="1" dirty="0" smtClean="0">
                <a:solidFill>
                  <a:schemeClr val="tx1"/>
                </a:solidFill>
                <a:latin typeface="Times New Roman" panose="02020603050405020304" pitchFamily="18" charset="0"/>
                <a:cs typeface="Times New Roman" panose="02020603050405020304" pitchFamily="18" charset="0"/>
              </a:rPr>
              <a:t>УУД </a:t>
            </a:r>
            <a:r>
              <a:rPr lang="ru-RU" sz="2400" b="1" dirty="0">
                <a:solidFill>
                  <a:schemeClr val="tx1"/>
                </a:solidFill>
                <a:latin typeface="Times New Roman" panose="02020603050405020304" pitchFamily="18" charset="0"/>
                <a:cs typeface="Times New Roman" panose="02020603050405020304" pitchFamily="18" charset="0"/>
              </a:rPr>
              <a:t>для обучающихся с ЗПР (вариант 7.2)</a:t>
            </a:r>
            <a:endParaRPr lang="ru-RU" sz="2300"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600"/>
              </a:spcBef>
              <a:buNone/>
            </a:pPr>
            <a:endParaRPr lang="ru-RU" sz="2400" dirty="0" smtClean="0">
              <a:solidFill>
                <a:schemeClr val="tx1"/>
              </a:solidFill>
              <a:latin typeface="Times New Roman" panose="02020603050405020304" pitchFamily="18" charset="0"/>
              <a:cs typeface="Times New Roman" panose="02020603050405020304" pitchFamily="18" charset="0"/>
            </a:endParaRPr>
          </a:p>
          <a:p>
            <a:pPr marL="0" indent="457200" algn="just">
              <a:spcBef>
                <a:spcPts val="600"/>
              </a:spcBef>
              <a:buNone/>
            </a:pPr>
            <a:r>
              <a:rPr lang="ru-RU" sz="2400" dirty="0" smtClean="0">
                <a:solidFill>
                  <a:schemeClr val="tx1"/>
                </a:solidFill>
                <a:latin typeface="Times New Roman" panose="02020603050405020304" pitchFamily="18" charset="0"/>
                <a:cs typeface="Times New Roman" panose="02020603050405020304" pitchFamily="18" charset="0"/>
              </a:rPr>
              <a:t>Программа </a:t>
            </a:r>
            <a:r>
              <a:rPr lang="ru-RU" sz="2400" dirty="0">
                <a:solidFill>
                  <a:schemeClr val="tx1"/>
                </a:solidFill>
                <a:latin typeface="Times New Roman" panose="02020603050405020304" pitchFamily="18" charset="0"/>
                <a:cs typeface="Times New Roman" panose="02020603050405020304" pitchFamily="18" charset="0"/>
              </a:rPr>
              <a:t>формирования УУД направлена на формирование у обучающихся </a:t>
            </a:r>
            <a:r>
              <a:rPr lang="ru-RU" sz="2400" dirty="0" smtClean="0">
                <a:solidFill>
                  <a:schemeClr val="tx1"/>
                </a:solidFill>
                <a:latin typeface="Times New Roman" panose="02020603050405020304" pitchFamily="18" charset="0"/>
                <a:cs typeface="Times New Roman" panose="02020603050405020304" pitchFamily="18" charset="0"/>
              </a:rPr>
              <a:t>с ЗПР личностных </a:t>
            </a:r>
            <a:r>
              <a:rPr lang="ru-RU" sz="2400" dirty="0">
                <a:solidFill>
                  <a:schemeClr val="tx1"/>
                </a:solidFill>
                <a:latin typeface="Times New Roman" panose="02020603050405020304" pitchFamily="18" charset="0"/>
                <a:cs typeface="Times New Roman" panose="02020603050405020304" pitchFamily="18" charset="0"/>
              </a:rPr>
              <a:t>результатов, а также регулятивных, познавательных, коммуникативных учебных действий.</a:t>
            </a:r>
          </a:p>
        </p:txBody>
      </p:sp>
    </p:spTree>
    <p:extLst>
      <p:ext uri="{BB962C8B-B14F-4D97-AF65-F5344CB8AC3E}">
        <p14:creationId xmlns:p14="http://schemas.microsoft.com/office/powerpoint/2010/main" val="3744248444"/>
      </p:ext>
    </p:extLst>
  </p:cSld>
  <p:clrMapOvr>
    <a:masterClrMapping/>
  </p:clrMapOvr>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918</TotalTime>
  <Words>6539</Words>
  <Application>Microsoft Office PowerPoint</Application>
  <PresentationFormat>Широкоэкранный</PresentationFormat>
  <Paragraphs>466</Paragraphs>
  <Slides>56</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56</vt:i4>
      </vt:variant>
    </vt:vector>
  </HeadingPairs>
  <TitlesOfParts>
    <vt:vector size="61" baseType="lpstr">
      <vt:lpstr>Arial</vt:lpstr>
      <vt:lpstr>Times New Roman</vt:lpstr>
      <vt:lpstr>Trebuchet MS</vt:lpstr>
      <vt:lpstr>Wingdings 3</vt:lpstr>
      <vt:lpstr>Грань</vt:lpstr>
      <vt:lpstr>МИНИСТЕРСТВО ПРОСВЕЩЕНИЯ РОССИЙСКОЙ ФЕДЕРАЦИИ ФЕДЕРАЛЬНОЕ ГОСУДАРСТВЕННОЕ БЮДЖЕТНОЕ ОБРАЗОВАТЕЛЬНОЕ УЧРЕЖДЕНИЕ ВЫСШЕГО ОБРАЗОВАНИЯ «НОВОСИБИРСКИЙ ГОСУДАРСТВЕННЫЙ ПЕДАГОГИЧЕСКИЙ УНИВЕРСИТЕТ» ИНСТИТУТ ДЕТСТВА КАФЕДРА ЛОГОПЕДИИ И ДЕТСКОЙ РЕЧИ </vt:lpstr>
      <vt:lpstr>Нормативно-правовой акт</vt:lpstr>
      <vt:lpstr>Структура ФАОП НОО для обучающихся с ЗПР (вариант 7.2)</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Содержательный раздел</vt:lpstr>
      <vt:lpstr>Организационный раздел</vt:lpstr>
      <vt:lpstr>Организационный раздел</vt:lpstr>
      <vt:lpstr>Организационный раздел</vt:lpstr>
      <vt:lpstr>Организационный раздел</vt:lpstr>
      <vt:lpstr>Организационный раздел</vt:lpstr>
      <vt:lpstr>Организационный раздел</vt:lpstr>
      <vt:lpstr>Организационный раздел</vt:lpstr>
      <vt:lpstr>Организационный раздел</vt:lpstr>
      <vt:lpstr>Организационный раздел</vt:lpstr>
      <vt:lpstr>Организационный раздел</vt:lpstr>
      <vt:lpstr>Организационный раздел</vt:lpstr>
      <vt:lpstr>Организационный раздел</vt:lpstr>
      <vt:lpstr>Организационный раздел</vt:lpstr>
      <vt:lpstr>Организационный раздел</vt:lpstr>
      <vt:lpstr>Организационный раздел</vt:lpstr>
      <vt:lpstr>Организационный раздел</vt:lpstr>
      <vt:lpstr>Организационный раздел</vt:lpstr>
      <vt:lpstr>Организационный раздел</vt:lpstr>
      <vt:lpstr>Организационный раздел</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МИНИСТЕРСТВО ОБРАЗОВАНИЯ И НАУКИ РОССИЙСКОЙ ФЕДЕРАЦИИ ФЕДЕРАЛЬНОЕ ГОСУДАРСТВЕННОЕ БЮДЖЕТНОЕ ОБРАЗОВАТЕЛЬНОЕ УЧРЕЖДЕНИЕ ВЫСШЕГО ОБРАЗОВАНИЯ «НОВОСИБИРСКИЙ ГОСУДАРСТВЕННЫЙ ПЕДАГОГИЧЕСКИЙ УНИВЕРСИТЕТ» ИНСТИТУТ ДЕТСТВА КАФЕДРА ЛОГОПЕДИИ И ДЕТСКОЙ РЕЧИ</dc:title>
  <dc:creator>Учетная запись Майкрософт</dc:creator>
  <cp:lastModifiedBy>Учетная запись Майкрософт</cp:lastModifiedBy>
  <cp:revision>273</cp:revision>
  <dcterms:created xsi:type="dcterms:W3CDTF">2023-03-23T12:17:15Z</dcterms:created>
  <dcterms:modified xsi:type="dcterms:W3CDTF">2023-10-29T15:09:31Z</dcterms:modified>
</cp:coreProperties>
</file>