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6682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886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475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427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3675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62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39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280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183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20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55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07B458C-E9C4-4F7E-872D-AAFC1A2B7633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769D8B0-6902-4238-8568-4301BED81A5A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325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892" t="11321" r="17633" b="12928"/>
          <a:stretch/>
        </p:blipFill>
        <p:spPr>
          <a:xfrm>
            <a:off x="8270543" y="3334940"/>
            <a:ext cx="3766782" cy="289332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87689" y="186730"/>
            <a:ext cx="965806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>
                <a:solidFill>
                  <a:srgbClr val="000000"/>
                </a:solidFill>
              </a:rPr>
              <a:t>МИНИСТЕРСТВО ОБРАЗОВАНИЯ И МОЛОДЕЖНОЙ ПОЛИТИКИ </a:t>
            </a:r>
          </a:p>
          <a:p>
            <a:pPr lvl="0" algn="ctr"/>
            <a:r>
              <a:rPr lang="ru-RU" dirty="0">
                <a:solidFill>
                  <a:srgbClr val="000000"/>
                </a:solidFill>
              </a:rPr>
              <a:t>СВЕРДЛОВСКОЙ ОБЛАСТИ</a:t>
            </a:r>
          </a:p>
          <a:p>
            <a:pPr lvl="0" algn="ctr"/>
            <a:r>
              <a:rPr lang="ru-RU" dirty="0">
                <a:solidFill>
                  <a:srgbClr val="000000"/>
                </a:solidFill>
              </a:rPr>
              <a:t>государственное автономное профессиональное образовательное учреждение </a:t>
            </a:r>
          </a:p>
          <a:p>
            <a:pPr lvl="0" algn="ctr"/>
            <a:r>
              <a:rPr lang="ru-RU" dirty="0">
                <a:solidFill>
                  <a:srgbClr val="000000"/>
                </a:solidFill>
              </a:rPr>
              <a:t>Свердловской области «</a:t>
            </a:r>
            <a:r>
              <a:rPr lang="ru-RU" dirty="0" err="1">
                <a:solidFill>
                  <a:srgbClr val="000000"/>
                </a:solidFill>
              </a:rPr>
              <a:t>Серовский</a:t>
            </a:r>
            <a:r>
              <a:rPr lang="ru-RU" dirty="0">
                <a:solidFill>
                  <a:srgbClr val="000000"/>
                </a:solidFill>
              </a:rPr>
              <a:t> техникум сферы обслуживания и питания»</a:t>
            </a:r>
          </a:p>
          <a:p>
            <a:pPr lvl="0" algn="ctr"/>
            <a:r>
              <a:rPr lang="ru-RU" dirty="0">
                <a:solidFill>
                  <a:srgbClr val="000000"/>
                </a:solidFill>
              </a:rPr>
              <a:t>(ГАПОУ СО «</a:t>
            </a:r>
            <a:r>
              <a:rPr lang="ru-RU" dirty="0" err="1">
                <a:solidFill>
                  <a:srgbClr val="000000"/>
                </a:solidFill>
              </a:rPr>
              <a:t>СТСОиП</a:t>
            </a:r>
            <a:r>
              <a:rPr lang="ru-RU" dirty="0">
                <a:solidFill>
                  <a:srgbClr val="000000"/>
                </a:solidFill>
              </a:rPr>
              <a:t>»)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7877" t="26268" r="8142" b="23782"/>
          <a:stretch/>
        </p:blipFill>
        <p:spPr>
          <a:xfrm>
            <a:off x="349514" y="1487606"/>
            <a:ext cx="2707585" cy="161043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9514" y="55819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Автор: мастер п/о </a:t>
            </a:r>
          </a:p>
          <a:p>
            <a:r>
              <a:rPr lang="ru-RU" dirty="0" smtClean="0"/>
              <a:t>Морозова Ксения Константиновна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92466" y="2380833"/>
            <a:ext cx="572971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3">
                    <a:lumMod val="75000"/>
                  </a:schemeClr>
                </a:solidFill>
              </a:rPr>
              <a:t>Элеш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.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Приготовление татарской выпечки.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713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232" y="461708"/>
            <a:ext cx="100538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14. Придайте краям волнистую форму.</a:t>
            </a:r>
          </a:p>
          <a:p>
            <a:pPr algn="just"/>
            <a:r>
              <a:rPr lang="ru-RU" dirty="0" smtClean="0"/>
              <a:t>15. Выложить пирожки на противень, застеленный бумагой для выпечки, и поставить в предварительно разогретую духовку при температуре 180℃ на 45 минут.</a:t>
            </a:r>
          </a:p>
          <a:p>
            <a:pPr algn="just"/>
            <a:r>
              <a:rPr lang="ru-RU" dirty="0" smtClean="0"/>
              <a:t>16. Пирожки должны стать румяными.</a:t>
            </a:r>
          </a:p>
          <a:p>
            <a:pPr algn="just"/>
            <a:r>
              <a:rPr lang="ru-RU" dirty="0" smtClean="0"/>
              <a:t>17. Кисточкой смазать каждый пирог растопленным сливочным маслом.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194" y="2162791"/>
            <a:ext cx="3378390" cy="22522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7958" y="3862315"/>
            <a:ext cx="3352232" cy="22348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7596" y="2289410"/>
            <a:ext cx="4718715" cy="314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996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516642"/>
              </p:ext>
            </p:extLst>
          </p:nvPr>
        </p:nvGraphicFramePr>
        <p:xfrm>
          <a:off x="103662" y="659519"/>
          <a:ext cx="10391466" cy="5926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Документ" r:id="rId3" imgW="9254671" imgH="5278822" progId="Word.Document.12">
                  <p:embed/>
                </p:oleObj>
              </mc:Choice>
              <mc:Fallback>
                <p:oleObj name="Документ" r:id="rId3" imgW="9254671" imgH="527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62" y="659519"/>
                        <a:ext cx="10391466" cy="59265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375546" y="13188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ТЕХНОЛОГИЧЕСКАЯ КАРТА </a:t>
            </a:r>
          </a:p>
          <a:p>
            <a:pPr algn="ctr"/>
            <a:r>
              <a:rPr lang="ru-RU" dirty="0" smtClean="0"/>
              <a:t>Название блюда: Сочный </a:t>
            </a:r>
            <a:r>
              <a:rPr lang="ru-RU" dirty="0" err="1" smtClean="0"/>
              <a:t>элеш</a:t>
            </a:r>
            <a:r>
              <a:rPr lang="ru-RU" dirty="0" smtClean="0"/>
              <a:t> с курицей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311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985" t="28646" r="12463" b="9756"/>
          <a:stretch/>
        </p:blipFill>
        <p:spPr>
          <a:xfrm>
            <a:off x="641444" y="846162"/>
            <a:ext cx="10664828" cy="495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96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290" y="51073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Татарстан славится своими пирожками с мясом. В них можно запросто запутаться, но разная форма подскажет, что именно находится внутри.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573" y="1283248"/>
            <a:ext cx="4831307" cy="264729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259" y="3357349"/>
            <a:ext cx="4161449" cy="275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2904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8574" y="254970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 err="1" smtClean="0">
                <a:solidFill>
                  <a:schemeClr val="accent2"/>
                </a:solidFill>
              </a:rPr>
              <a:t>Элеш</a:t>
            </a:r>
            <a:r>
              <a:rPr lang="ru-RU" dirty="0" smtClean="0"/>
              <a:t> - традиционный татарский пирожок. Его название означает "порция". В отличие от </a:t>
            </a:r>
            <a:r>
              <a:rPr lang="ru-RU" dirty="0" err="1" smtClean="0"/>
              <a:t>эчпочмака</a:t>
            </a:r>
            <a:r>
              <a:rPr lang="ru-RU" dirty="0" smtClean="0"/>
              <a:t>, другого известного татарского пирога с бараниной или говядиной, начинка в </a:t>
            </a:r>
            <a:r>
              <a:rPr lang="ru-RU" dirty="0" err="1" smtClean="0"/>
              <a:t>элеше</a:t>
            </a:r>
            <a:r>
              <a:rPr lang="ru-RU" dirty="0" smtClean="0"/>
              <a:t> - нарезанная кубиками курица, картофель с луком и специями. Тесто используется </a:t>
            </a:r>
            <a:r>
              <a:rPr lang="ru-RU" dirty="0" err="1" smtClean="0"/>
              <a:t>бездрожжевое</a:t>
            </a:r>
            <a:r>
              <a:rPr lang="ru-RU" dirty="0" smtClean="0"/>
              <a:t>, приготовленное на сметане и сливочном масле. Внешне </a:t>
            </a:r>
            <a:r>
              <a:rPr lang="ru-RU" dirty="0" err="1" smtClean="0"/>
              <a:t>элеш</a:t>
            </a:r>
            <a:r>
              <a:rPr lang="ru-RU" dirty="0" smtClean="0"/>
              <a:t> напоминает уменьшенную форму другого татарского пирога - </a:t>
            </a:r>
            <a:r>
              <a:rPr lang="ru-RU" dirty="0" err="1" smtClean="0"/>
              <a:t>зур</a:t>
            </a:r>
            <a:r>
              <a:rPr lang="ru-RU" dirty="0" smtClean="0"/>
              <a:t> </a:t>
            </a:r>
            <a:r>
              <a:rPr lang="ru-RU" dirty="0" err="1" smtClean="0"/>
              <a:t>белиша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959" y="1188282"/>
            <a:ext cx="4136115" cy="27500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339" y="3207224"/>
            <a:ext cx="5090235" cy="2863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70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6812" y="393470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Что особенно замечательно в </a:t>
            </a:r>
            <a:r>
              <a:rPr lang="ru-RU" dirty="0" err="1" smtClean="0"/>
              <a:t>элеше</a:t>
            </a:r>
            <a:r>
              <a:rPr lang="ru-RU" dirty="0" smtClean="0"/>
              <a:t>, так это большое количество сочной начинки и тонкое хрустящее тесто, слегка напоминающее песочное. Оно образует хрустящую корочку и становится емкостью, в которой запекается начинка. Кстати, начинка получается еще сочнее, если вместо куриной грудки использовать мясо, срезанное с куриных бедер.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804848" y="47804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Пироги </a:t>
            </a:r>
            <a:r>
              <a:rPr lang="ru-RU" dirty="0" err="1" smtClean="0"/>
              <a:t>элеш</a:t>
            </a:r>
            <a:r>
              <a:rPr lang="ru-RU" dirty="0" smtClean="0"/>
              <a:t> готовят на праздники или к приходу важных гостей. Особенно вкусен </a:t>
            </a:r>
            <a:r>
              <a:rPr lang="ru-RU" dirty="0" err="1" smtClean="0"/>
              <a:t>элеш</a:t>
            </a:r>
            <a:r>
              <a:rPr lang="ru-RU" dirty="0" smtClean="0"/>
              <a:t> с чаем или горячим мясным бульоном. Его подают как самостоятельное блюдо, так и в качестве закуски к супу.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828" t="7164" r="20071" b="10647"/>
          <a:stretch/>
        </p:blipFill>
        <p:spPr>
          <a:xfrm>
            <a:off x="7233312" y="0"/>
            <a:ext cx="4412755" cy="42581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482" y="2814851"/>
            <a:ext cx="4311786" cy="288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441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76887" y="105349"/>
            <a:ext cx="78856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accent2"/>
                </a:solidFill>
              </a:rPr>
              <a:t>Татарский </a:t>
            </a:r>
            <a:r>
              <a:rPr lang="ru-RU" sz="3200" b="1" i="1" dirty="0" err="1" smtClean="0">
                <a:solidFill>
                  <a:schemeClr val="accent2"/>
                </a:solidFill>
              </a:rPr>
              <a:t>элеш</a:t>
            </a:r>
            <a:r>
              <a:rPr lang="ru-RU" sz="3200" b="1" i="1" dirty="0" smtClean="0">
                <a:solidFill>
                  <a:schemeClr val="accent2"/>
                </a:solidFill>
              </a:rPr>
              <a:t>: с курицей и картофелем</a:t>
            </a:r>
            <a:endParaRPr lang="ru-RU" sz="3200" b="1" i="1" dirty="0">
              <a:solidFill>
                <a:schemeClr val="accent2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581029"/>
              </p:ext>
            </p:extLst>
          </p:nvPr>
        </p:nvGraphicFramePr>
        <p:xfrm>
          <a:off x="1468438" y="1127125"/>
          <a:ext cx="9255125" cy="4600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окумент" r:id="rId3" imgW="9254671" imgH="4600286" progId="Word.Document.12">
                  <p:embed/>
                </p:oleObj>
              </mc:Choice>
              <mc:Fallback>
                <p:oleObj name="Документ" r:id="rId3" imgW="9254671" imgH="46002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68438" y="1127125"/>
                        <a:ext cx="9255125" cy="4600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4936" y="1774210"/>
            <a:ext cx="4432110" cy="295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1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334" y="19077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Приготовление:</a:t>
            </a:r>
          </a:p>
          <a:p>
            <a:pPr algn="just"/>
            <a:r>
              <a:rPr lang="ru-RU" dirty="0" smtClean="0"/>
              <a:t>1. Сначала нужно смешать все ингредиенты для теста в кухонном комбайне.</a:t>
            </a:r>
          </a:p>
          <a:p>
            <a:pPr algn="just"/>
            <a:r>
              <a:rPr lang="ru-RU" dirty="0" smtClean="0"/>
              <a:t>2. Должна получиться однородная эластичная масса.</a:t>
            </a:r>
          </a:p>
          <a:p>
            <a:pPr algn="just"/>
            <a:r>
              <a:rPr lang="ru-RU" dirty="0" smtClean="0"/>
              <a:t>3. Соберите тесто в шар, заверните его в пакет и положите в холодильник на время приготовления начинки.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34" y="2306471"/>
            <a:ext cx="3275463" cy="218364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9735" y="3324554"/>
            <a:ext cx="3637697" cy="24251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1681" y="3998794"/>
            <a:ext cx="3306170" cy="220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25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755" y="516299"/>
            <a:ext cx="100129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4.Картофель нужно очистить и нарезать кубиками. В классическом варианте картофель режут крупными кусочками 1,5-2 см. Но я режу его на кубики размером примерно 7 мм. Так начинка более равномерно распределяется внутри пирога.</a:t>
            </a:r>
          </a:p>
          <a:p>
            <a:pPr algn="just"/>
            <a:r>
              <a:rPr lang="ru-RU" dirty="0" smtClean="0"/>
              <a:t>5. Лук мелко нарезать.</a:t>
            </a:r>
          </a:p>
          <a:p>
            <a:pPr algn="just"/>
            <a:r>
              <a:rPr lang="ru-RU" dirty="0" smtClean="0"/>
              <a:t>6. Мясо нарезать кубиками и добавить к начинке.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75" y="2183642"/>
            <a:ext cx="3060509" cy="20403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9353" y="3609455"/>
            <a:ext cx="3869709" cy="25798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0617" y="2183642"/>
            <a:ext cx="3168269" cy="211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356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233" y="477378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/>
              <a:t>7. Посолите, поперчите и тщательно перемешайте начинку.</a:t>
            </a:r>
          </a:p>
          <a:p>
            <a:pPr algn="just"/>
            <a:r>
              <a:rPr lang="ru-RU" dirty="0" smtClean="0"/>
              <a:t>8. Теперь нужно достать тесто из холодильника и разделить его на 4 части.</a:t>
            </a:r>
          </a:p>
          <a:p>
            <a:pPr algn="just"/>
            <a:r>
              <a:rPr lang="ru-RU" dirty="0" smtClean="0"/>
              <a:t>9. Каждую часть еще раз разделить на 2 части в пропорциях 1/3 и 2/3.</a:t>
            </a:r>
          </a:p>
          <a:p>
            <a:pPr algn="just"/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03" y="2231704"/>
            <a:ext cx="3692287" cy="24615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9890" y="3403326"/>
            <a:ext cx="3869709" cy="25798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30599" y="1473958"/>
            <a:ext cx="3734022" cy="248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290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233" y="41318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10. Большую часть раскатать в круглый блин.</a:t>
            </a:r>
          </a:p>
          <a:p>
            <a:r>
              <a:rPr lang="ru-RU" dirty="0" smtClean="0"/>
              <a:t>11. Положить на него начинку и кусочек сливочного масла.</a:t>
            </a:r>
          </a:p>
          <a:p>
            <a:r>
              <a:rPr lang="ru-RU" dirty="0" smtClean="0"/>
              <a:t>12. Раскатать меньшую часть теста и накрыть ею начинку.</a:t>
            </a:r>
          </a:p>
          <a:p>
            <a:r>
              <a:rPr lang="ru-RU" dirty="0" smtClean="0"/>
              <a:t>13. Аккуратно защипните края.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011" y="1894385"/>
            <a:ext cx="3432981" cy="228865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779" y="3617035"/>
            <a:ext cx="3428431" cy="22856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2746" y="1402139"/>
            <a:ext cx="3842412" cy="2561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28480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</TotalTime>
  <Words>455</Words>
  <Application>Microsoft Office PowerPoint</Application>
  <PresentationFormat>Широкоэкранный</PresentationFormat>
  <Paragraphs>35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Calibri Light</vt:lpstr>
      <vt:lpstr>Ретро</vt:lpstr>
      <vt:lpstr>Документ Microsoft Word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2023-11-14T03:37:30Z</dcterms:created>
  <dcterms:modified xsi:type="dcterms:W3CDTF">2023-11-14T04:05:08Z</dcterms:modified>
</cp:coreProperties>
</file>