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sldIdLst>
    <p:sldId id="268" r:id="rId2"/>
    <p:sldId id="280" r:id="rId3"/>
    <p:sldId id="295" r:id="rId4"/>
    <p:sldId id="294" r:id="rId5"/>
    <p:sldId id="269" r:id="rId6"/>
    <p:sldId id="298" r:id="rId7"/>
    <p:sldId id="299" r:id="rId8"/>
    <p:sldId id="287" r:id="rId9"/>
    <p:sldId id="291" r:id="rId10"/>
    <p:sldId id="265" r:id="rId11"/>
    <p:sldId id="293" r:id="rId12"/>
    <p:sldId id="297" r:id="rId13"/>
    <p:sldId id="300" r:id="rId14"/>
    <p:sldId id="301" r:id="rId15"/>
    <p:sldId id="302" r:id="rId16"/>
    <p:sldId id="303" r:id="rId17"/>
    <p:sldId id="304" r:id="rId18"/>
    <p:sldId id="305" r:id="rId19"/>
    <p:sldId id="306" r:id="rId20"/>
    <p:sldId id="307" r:id="rId21"/>
    <p:sldId id="308" r:id="rId22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99FFCC"/>
    <a:srgbClr val="FFFF66"/>
    <a:srgbClr val="33CC33"/>
    <a:srgbClr val="FF0000"/>
    <a:srgbClr val="FFCC00"/>
    <a:srgbClr val="FFFF99"/>
    <a:srgbClr val="FFFF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5" autoAdjust="0"/>
    <p:restoredTop sz="91037" autoAdjust="0"/>
  </p:normalViewPr>
  <p:slideViewPr>
    <p:cSldViewPr>
      <p:cViewPr>
        <p:scale>
          <a:sx n="75" d="100"/>
          <a:sy n="75" d="100"/>
        </p:scale>
        <p:origin x="-1920" y="-11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927100"/>
            <a:ext cx="8991600" cy="4495800"/>
            <a:chOff x="0" y="584"/>
            <a:chExt cx="5664" cy="2832"/>
          </a:xfrm>
        </p:grpSpPr>
        <p:sp>
          <p:nvSpPr>
            <p:cNvPr id="5" name="AutoShape 3"/>
            <p:cNvSpPr>
              <a:spLocks noChangeArrowheads="1"/>
            </p:cNvSpPr>
            <p:nvPr userDrawn="1"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7" name="AutoShape 5"/>
            <p:cNvSpPr>
              <a:spLocks noChangeArrowheads="1"/>
            </p:cNvSpPr>
            <p:nvPr userDrawn="1"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T0" fmla="*/ 0 w 4917"/>
                <a:gd name="T1" fmla="*/ 0 h 1000"/>
                <a:gd name="T2" fmla="*/ 4416 w 4917"/>
                <a:gd name="T3" fmla="*/ 0 h 1000"/>
                <a:gd name="T4" fmla="*/ 4917 w 4917"/>
                <a:gd name="T5" fmla="*/ 500 h 1000"/>
                <a:gd name="T6" fmla="*/ 4417 w 4917"/>
                <a:gd name="T7" fmla="*/ 1000 h 1000"/>
                <a:gd name="T8" fmla="*/ 0 w 4917"/>
                <a:gd name="T9" fmla="*/ 1000 h 10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17"/>
                <a:gd name="T16" fmla="*/ 0 h 1000"/>
                <a:gd name="T17" fmla="*/ 2459 w 4917"/>
                <a:gd name="T18" fmla="*/ 1000 h 10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Line 6"/>
            <p:cNvSpPr>
              <a:spLocks noChangeShapeType="1"/>
            </p:cNvSpPr>
            <p:nvPr userDrawn="1"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77159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28600" y="1427163"/>
            <a:ext cx="8077200" cy="16097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77160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316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4A4EE9-7012-416D-8D2E-02A85CE488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079D3C-E37E-4628-828F-00DC750A9C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D6352-4804-45A8-BC44-481C2622A7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09600" y="1600200"/>
            <a:ext cx="7924800" cy="44196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264C2A-170D-42E4-99D7-6E29CD61BD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D1CA9C-B964-450C-8E9F-2501CCEB25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8D9991-4ACC-4D74-9175-84783DAAA6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DB8369-2A47-47B5-9DB7-4CF5B7641E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B6317F-99AE-4427-9447-BF131FBA2F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1F8B41-FE1C-43F0-BA7D-171384C9E9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9BBDB7-5812-4429-972E-36F4CD6BAF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C64C56-9608-4C0C-9FA5-09499575B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8D1150-F073-45E8-ADDE-B251CB6430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52400"/>
            <a:ext cx="8686800" cy="6096000"/>
            <a:chOff x="0" y="96"/>
            <a:chExt cx="5472" cy="3840"/>
          </a:xfrm>
        </p:grpSpPr>
        <p:sp>
          <p:nvSpPr>
            <p:cNvPr id="1032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033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T0" fmla="*/ 0 w 7000"/>
                <a:gd name="T1" fmla="*/ 0 h 1000"/>
                <a:gd name="T2" fmla="*/ 6499 w 7000"/>
                <a:gd name="T3" fmla="*/ 0 h 1000"/>
                <a:gd name="T4" fmla="*/ 7000 w 7000"/>
                <a:gd name="T5" fmla="*/ 500 h 1000"/>
                <a:gd name="T6" fmla="*/ 6500 w 7000"/>
                <a:gd name="T7" fmla="*/ 1000 h 1000"/>
                <a:gd name="T8" fmla="*/ 0 w 7000"/>
                <a:gd name="T9" fmla="*/ 1000 h 10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000"/>
                <a:gd name="T16" fmla="*/ 0 h 1000"/>
                <a:gd name="T17" fmla="*/ 3500 w 7000"/>
                <a:gd name="T18" fmla="*/ 1000 h 10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4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7613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228600"/>
            <a:ext cx="80152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7613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7924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7613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613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613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Black" pitchFamily="34" charset="0"/>
                <a:cs typeface="+mn-cs"/>
              </a:defRPr>
            </a:lvl1pPr>
          </a:lstStyle>
          <a:p>
            <a:pPr>
              <a:defRPr/>
            </a:pPr>
            <a:fld id="{BEED011E-EEA1-47B8-9F6F-440A05173B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  <p:sldLayoutId id="2147483775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134" grpId="0"/>
      <p:bldP spid="176135" grpId="0" build="p">
        <p:tmplLst>
          <p:tmpl lvl="1">
            <p:tnLst>
              <p:par>
                <p:cTn presetID="1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61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76135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61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76135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61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76135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61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76135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61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7613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pandia.ru/text/category/vodoprovod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458200" cy="2819400"/>
          </a:xfrm>
          <a:noFill/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altLang="ru-RU" sz="4000" dirty="0" smtClean="0">
                <a:latin typeface="Times New Roman" pitchFamily="18" charset="0"/>
              </a:rPr>
              <a:t>  </a:t>
            </a:r>
          </a:p>
          <a:p>
            <a:pPr algn="ctr" eaLnBrk="1" hangingPunct="1">
              <a:buNone/>
            </a:pPr>
            <a:r>
              <a:rPr lang="ru-RU" altLang="ru-RU" sz="4000" dirty="0" smtClean="0">
                <a:latin typeface="Times New Roman" pitchFamily="18" charset="0"/>
              </a:rPr>
              <a:t> </a:t>
            </a:r>
            <a:r>
              <a:rPr lang="ru-RU" altLang="ru-RU" sz="4000" b="1" dirty="0" smtClean="0">
                <a:solidFill>
                  <a:srgbClr val="0070C0"/>
                </a:solidFill>
              </a:rPr>
              <a:t>М</a:t>
            </a:r>
            <a:r>
              <a:rPr lang="ru-RU" sz="4000" b="1" dirty="0" smtClean="0">
                <a:solidFill>
                  <a:srgbClr val="0070C0"/>
                </a:solidFill>
              </a:rPr>
              <a:t>етодические приемы формирования функциональной грамотности на уроках математики</a:t>
            </a:r>
            <a:endParaRPr lang="ru-RU" altLang="ru-RU" sz="4000" b="1" dirty="0" smtClean="0">
              <a:solidFill>
                <a:srgbClr val="0070C0"/>
              </a:solidFill>
              <a:latin typeface="Monotype Corsiva" pitchFamily="66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ru-RU" altLang="ru-RU" sz="2400" dirty="0" smtClean="0">
              <a:latin typeface="Monotype Corsiva" pitchFamily="66" charset="0"/>
            </a:endParaRPr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ru-RU" dirty="0" smtClean="0"/>
              <a:t>        </a:t>
            </a:r>
            <a:endParaRPr lang="ru-RU" altLang="ru-RU" dirty="0" smtClean="0"/>
          </a:p>
        </p:txBody>
      </p:sp>
      <p:sp>
        <p:nvSpPr>
          <p:cNvPr id="3076" name="Text Box 7"/>
          <p:cNvSpPr txBox="1">
            <a:spLocks noChangeArrowheads="1"/>
          </p:cNvSpPr>
          <p:nvPr/>
        </p:nvSpPr>
        <p:spPr bwMode="auto">
          <a:xfrm>
            <a:off x="4876800" y="4876800"/>
            <a:ext cx="33528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ru-RU" altLang="ru-RU" sz="2200" b="1" dirty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Учитель </a:t>
            </a:r>
            <a:r>
              <a:rPr lang="ru-RU" altLang="ru-RU" sz="2200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математики:       Дружинина Светлана Анатольевна</a:t>
            </a:r>
            <a:endParaRPr lang="ru-RU" altLang="ru-RU" sz="2200" b="1" dirty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7" grpId="0" build="p"/>
      <p:bldP spid="4710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" y="228600"/>
            <a:ext cx="8534400" cy="914400"/>
          </a:xfrm>
        </p:spPr>
        <p:txBody>
          <a:bodyPr/>
          <a:lstStyle/>
          <a:p>
            <a:pPr algn="ctr" eaLnBrk="1" hangingPunct="1"/>
            <a:r>
              <a:rPr lang="ru-RU" altLang="ru-RU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Решение и составление контекстных задач</a:t>
            </a:r>
            <a:endParaRPr lang="ru-RU" altLang="ru-RU" sz="3200" dirty="0" smtClean="0">
              <a:latin typeface="Times New Roman" pitchFamily="18" charset="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001000" cy="4343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dirty="0" smtClean="0"/>
              <a:t>	</a:t>
            </a:r>
            <a:endParaRPr lang="ru-RU" altLang="ru-RU" sz="2000" b="1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20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20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533400" y="1371600"/>
            <a:ext cx="8001000" cy="51237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Задача 3.</a:t>
            </a:r>
            <a:r>
              <a:rPr lang="ru-RU" dirty="0" smtClean="0"/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каждым годом используется всё больше и больше воды, запасы которой ограничены. Это связано с возросшими гигиеническими стандартами, использованием кухонных и стиральных машин и приспособлений. Люди вынуждены очищать уже использованную воду снова и снова, что очень дорого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1).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Приоткроем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2" tooltip="Водопровод"/>
              </a:rPr>
              <a:t>водопроводный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кран, чтобы вода едва капала (2-3 капли в секунду). Подставим под кран сосуд. Рассчитайте, какова будет потеря воды из одного крана за 1 минуту, за 1 час, за 1 день, за 1 неделю?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2).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 экономнее, принимать ванну, используя 100-120 л воды, или душ, расходуя 20-60 л воды в минуту, при условии, что под душем вы будете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мыться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10 минут?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3).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течении дня организм взрослого человека получает вместе с пищей около 3 литров воды. Сколько воды необходимо организму человека в год?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304800"/>
            <a:ext cx="8686800" cy="733425"/>
          </a:xfrm>
        </p:spPr>
        <p:txBody>
          <a:bodyPr/>
          <a:lstStyle/>
          <a:p>
            <a:pPr eaLnBrk="1" hangingPunct="1"/>
            <a:r>
              <a:rPr lang="ru-RU" altLang="ru-RU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Решение и составление контекстных задач</a:t>
            </a:r>
            <a:endParaRPr lang="ru-RU" altLang="ru-RU" sz="3200" dirty="0" smtClean="0">
              <a:solidFill>
                <a:srgbClr val="33CC33"/>
              </a:solidFill>
            </a:endParaRPr>
          </a:p>
        </p:txBody>
      </p:sp>
      <p:sp>
        <p:nvSpPr>
          <p:cNvPr id="11267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381000" y="1676400"/>
            <a:ext cx="8229600" cy="5181600"/>
          </a:xfrm>
        </p:spPr>
        <p:txBody>
          <a:bodyPr/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4). В день человек употребляет на всякие нужды от 3 до 700 литров воды. Сколько воды может использовать человек за год при экономном использовании? При неэкономном использовании? Сравни результаты и сделай вывод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5).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Вам необходимо полить цветочную рассаду, для этого потребуется 4 литра воды. Если воды будет меньше, растения могут засохнуть, а если больше, то вы зальёте растение, и оно погибнет. Найти способ решения полива цветочной рассады сосудами ёмкостью 5 л и 3 л, при котором потеря воды будет наименьшей.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 вы ещё сможете экономить воду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endParaRPr lang="ru-RU" sz="2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" y="228600"/>
            <a:ext cx="8763000" cy="1371600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Основные отличия</a:t>
            </a:r>
            <a:r>
              <a:rPr lang="ru-RU" sz="2800" dirty="0" smtClean="0">
                <a:solidFill>
                  <a:srgbClr val="FFFF00"/>
                </a:solidFill>
              </a:rPr>
              <a:t/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b="1" dirty="0" smtClean="0">
                <a:solidFill>
                  <a:srgbClr val="FFFF00"/>
                </a:solidFill>
              </a:rPr>
              <a:t>ситуационного задания </a:t>
            </a:r>
            <a:r>
              <a:rPr lang="ru-RU" sz="2800" b="1" dirty="0" smtClean="0">
                <a:solidFill>
                  <a:srgbClr val="FFFF00"/>
                </a:solidFill>
              </a:rPr>
              <a:t>и </a:t>
            </a:r>
            <a:r>
              <a:rPr lang="ru-RU" sz="2800" b="1" dirty="0" smtClean="0">
                <a:solidFill>
                  <a:srgbClr val="FFFF00"/>
                </a:solidFill>
              </a:rPr>
              <a:t>контекстной задачи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609600" y="1600200"/>
          <a:ext cx="7848600" cy="443941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3888298"/>
                <a:gridCol w="3960302"/>
              </a:tblGrid>
              <a:tr h="6096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rgbClr val="0070C0"/>
                          </a:solidFill>
                        </a:rPr>
                        <a:t>ситуационное задание</a:t>
                      </a:r>
                      <a:endParaRPr lang="ru-RU" sz="2400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rgbClr val="0070C0"/>
                          </a:solidFill>
                        </a:rPr>
                        <a:t>контекстная задача</a:t>
                      </a:r>
                      <a:endParaRPr lang="ru-RU" sz="2400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906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/>
                        <a:t>Направлено в основном на использование обучающимися внешних ресурсов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/>
                        <a:t>Направлена на использование внешних и внутренних ресурсов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95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/>
                        <a:t>Направлено на формирование у обучающихся опыта самостоятельной познавательной деятельности 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/>
                        <a:t>Направлена на формирование у обучающихся умения анализировать текст задачи, находить и переосмысливать информацию контекста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620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/>
                        <a:t>Направлено на формирование умений осуществлять  целенаправленный поиск новых знаний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/>
                        <a:t>Направлена на умение применять знания в незнакомой ситуации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200" b="1" dirty="0" smtClean="0">
                <a:solidFill>
                  <a:srgbClr val="FFFF00"/>
                </a:solidFill>
                <a:latin typeface="Times New Roman" pitchFamily="18" charset="0"/>
              </a:rPr>
              <a:t>Практико-ориентированные </a:t>
            </a:r>
            <a:r>
              <a:rPr lang="ru-RU" altLang="ru-RU" sz="3200" b="1" dirty="0" smtClean="0">
                <a:solidFill>
                  <a:srgbClr val="FFFF00"/>
                </a:solidFill>
                <a:latin typeface="Times New Roman" pitchFamily="18" charset="0"/>
              </a:rPr>
              <a:t>задания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rgbClr val="0070C0"/>
                </a:solidFill>
              </a:rPr>
              <a:t>Практико-ориентированная задача </a:t>
            </a:r>
            <a:r>
              <a:rPr lang="ru-RU" dirty="0" smtClean="0"/>
              <a:t>- </a:t>
            </a:r>
            <a:r>
              <a:rPr lang="ru-RU" sz="2400" dirty="0" smtClean="0"/>
              <a:t>это задача, в условии которой  описана такая ситуация, </a:t>
            </a:r>
            <a:r>
              <a:rPr lang="ru-RU" sz="2400" dirty="0" smtClean="0"/>
              <a:t>с </a:t>
            </a:r>
            <a:r>
              <a:rPr lang="ru-RU" sz="2400" dirty="0" smtClean="0"/>
              <a:t>которой </a:t>
            </a:r>
            <a:r>
              <a:rPr lang="ru-RU" sz="2400" dirty="0" smtClean="0"/>
              <a:t>подросток встречается в повседневной своей жизненной практике. Для решения задачи нужно мобилизовать не только теоретические знания из конкретной или разных предметных областей, но и применить знания, приобретенные из повседневного опыта самого обучающегося. Данные в задаче должны быть взяты из реальной действительности. </a:t>
            </a:r>
            <a:endParaRPr lang="ru-RU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200" b="1" dirty="0" smtClean="0">
                <a:solidFill>
                  <a:srgbClr val="FFFF00"/>
                </a:solidFill>
                <a:latin typeface="Times New Roman" pitchFamily="18" charset="0"/>
              </a:rPr>
              <a:t>Практико-ориентированные задания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077200" cy="4419600"/>
          </a:xfrm>
        </p:spPr>
        <p:txBody>
          <a:bodyPr/>
          <a:lstStyle/>
          <a:p>
            <a:pPr algn="just">
              <a:buNone/>
            </a:pP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Задача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«Покупка»</a:t>
            </a: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Мама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отправила в 10 часов утра Мишу и бабушку Раю   за покупками в магазин. Это был день недели - среда. Мама знала, что в среду в некоторых магазинах действуют скидки. Она дала им с собой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400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руб. и список необходимых покупок: батон, буханку черного хлеба, пакет кефира, пачку пельменей, упаковку сосисок, пряники. Поблизости находились магазины, со следующими ценами на интересующий товар. Как вы думаете, в каком магазине Миша и бабушка Рая сделают выгодную покупку? 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200" b="1" dirty="0" smtClean="0">
                <a:solidFill>
                  <a:srgbClr val="FFFF00"/>
                </a:solidFill>
                <a:latin typeface="Times New Roman" pitchFamily="18" charset="0"/>
              </a:rPr>
              <a:t>Практико-ориентированные задания</a:t>
            </a: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09600" y="1447800"/>
          <a:ext cx="7848600" cy="4510549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528271"/>
                <a:gridCol w="2188552"/>
                <a:gridCol w="1811215"/>
                <a:gridCol w="1750842"/>
                <a:gridCol w="1569720"/>
              </a:tblGrid>
              <a:tr h="5948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35" marR="6413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Название магазинов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35" marR="6413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«Пятёрочка»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+5% скидка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35" marR="6413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«Магнит» 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+ 10 % 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35" marR="6413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«Победа» 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0 % 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35" marR="64135" marT="0" marB="0"/>
                </a:tc>
              </a:tr>
              <a:tr h="6342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1 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35" marR="6413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Батон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35" marR="6413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30 рублей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35" marR="6413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33 рублей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35" marR="6413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27 рублей 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35" marR="64135" marT="0" marB="0"/>
                </a:tc>
              </a:tr>
              <a:tr h="7297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2 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35" marR="6413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Буханка черного хлеба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35" marR="6413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27 рублей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35" marR="6413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28 рублей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35" marR="6413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30 рублей 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35" marR="64135" marT="0" marB="0"/>
                </a:tc>
              </a:tr>
              <a:tr h="6342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3 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35" marR="6413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Пакт кефира 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35" marR="6413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33 рубля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35" marR="6413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39 рублей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35" marR="6413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29 рублей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35" marR="64135" marT="0" marB="0"/>
                </a:tc>
              </a:tr>
              <a:tr h="6342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4 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35" marR="6413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Пачка пельменей 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35" marR="6413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130 рублей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35" marR="6413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127 рублей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35" marR="6413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132 рубля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35" marR="64135" marT="0" marB="0"/>
                </a:tc>
              </a:tr>
              <a:tr h="6342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5 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35" marR="6413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Упаковка сосисок 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35" marR="6413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283 рублей 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35" marR="6413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 275 рублей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35" marR="6413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26 рублей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35" marR="64135" marT="0" marB="0"/>
                </a:tc>
              </a:tr>
              <a:tr h="6342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6 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35" marR="6413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Пряники 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35" marR="6413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56 рублей 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35" marR="6413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 59 рублей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35" marR="6413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45 рублей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35" marR="64135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200" b="1" dirty="0" smtClean="0">
                <a:solidFill>
                  <a:srgbClr val="FFFF00"/>
                </a:solidFill>
                <a:latin typeface="Times New Roman" pitchFamily="18" charset="0"/>
              </a:rPr>
              <a:t>Практико-ориентированные задания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95400"/>
            <a:ext cx="4724400" cy="3352800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rgbClr val="0070C0"/>
                </a:solidFill>
              </a:rPr>
              <a:t>Задача </a:t>
            </a:r>
            <a:r>
              <a:rPr lang="ru-RU" sz="2400" b="1" dirty="0" smtClean="0">
                <a:solidFill>
                  <a:srgbClr val="0070C0"/>
                </a:solidFill>
              </a:rPr>
              <a:t>2. </a:t>
            </a:r>
            <a:r>
              <a:rPr lang="ru-RU" sz="2400" b="1" dirty="0" smtClean="0">
                <a:solidFill>
                  <a:srgbClr val="0070C0"/>
                </a:solidFill>
              </a:rPr>
              <a:t>«Сколько мы теперь читаем?»</a:t>
            </a:r>
            <a:r>
              <a:rPr lang="ru-RU" sz="2400" dirty="0" smtClean="0">
                <a:solidFill>
                  <a:srgbClr val="0070C0"/>
                </a:solidFill>
              </a:rPr>
              <a:t>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Перед Вами данные по теме «Сколько мы читаем за год?». Изучите их и ответьте на вопросы: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А) Сколько процентов населения читают более 10 книг в год?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Б) Сколько процентов населения не прочитали ни одной книги?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В) На сколько процентов увеличилось число не читающих за десять лет? </a:t>
            </a: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Алла_2\Desktop\2020\написать статью инфографика\img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1447800"/>
            <a:ext cx="3434715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57200" y="4724400"/>
            <a:ext cx="8229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Г) Сделайте прогноз: какой процент населения не читает книги в 2019 году?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Д) Как Вы считаете, нужны ли будут книги населению в 2025 году?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Любите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 Вы читать? Сколько книг за год Вы прочитали? Задайте своим одноклассникам вопросы по данным рисунка.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200" b="1" dirty="0" smtClean="0">
                <a:solidFill>
                  <a:srgbClr val="FFFF00"/>
                </a:solidFill>
                <a:latin typeface="Times New Roman" pitchFamily="18" charset="0"/>
              </a:rPr>
              <a:t>Практико-ориентированные задания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371600"/>
            <a:ext cx="8305800" cy="4648200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Задача 3. «Поход в кино».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схеме зала кинотеатра отмечены разной штриховкой места с различной стоимостью билетов, а черным закрашены забронированные места на некоторый сеанс.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Сколько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рублей заплатят за 5 билетов на этот сеанс пятеро друзей, если они хотят сидеть на одном ряду и выбирают самый дешевый вариант? </a:t>
            </a:r>
          </a:p>
          <a:p>
            <a:pPr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В ответе укажите номер правильного варианта.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1) 1300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2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 1250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3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 1350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4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 1500 </a:t>
            </a:r>
          </a:p>
          <a:p>
            <a:endParaRPr lang="ru-RU" sz="2400" dirty="0" smtClean="0"/>
          </a:p>
          <a:p>
            <a:r>
              <a:rPr lang="ru-RU" sz="2400" dirty="0" smtClean="0">
                <a:solidFill>
                  <a:srgbClr val="0070C0"/>
                </a:solidFill>
              </a:rPr>
              <a:t> 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https://mega-talant.com/uploads/files/19770/99166/104370_html/images/99166.012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2438400"/>
            <a:ext cx="4596765" cy="174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7296150" cy="685800"/>
          </a:xfrm>
        </p:spPr>
        <p:txBody>
          <a:bodyPr/>
          <a:lstStyle/>
          <a:p>
            <a:pPr algn="ctr"/>
            <a:r>
              <a:rPr lang="ru-RU" altLang="ru-RU" sz="3200" b="1" dirty="0" smtClean="0">
                <a:solidFill>
                  <a:srgbClr val="FFFF00"/>
                </a:solidFill>
                <a:latin typeface="Times New Roman" pitchFamily="18" charset="0"/>
              </a:rPr>
              <a:t>Проблемные вопросы и задачи</a:t>
            </a:r>
            <a:r>
              <a:rPr lang="ru-RU" altLang="ru-RU" sz="4400" b="1" dirty="0" smtClean="0">
                <a:solidFill>
                  <a:srgbClr val="0070C0"/>
                </a:solidFill>
                <a:latin typeface="Times New Roman" pitchFamily="18" charset="0"/>
              </a:rPr>
              <a:t/>
            </a:r>
            <a:br>
              <a:rPr lang="ru-RU" altLang="ru-RU" sz="4400" b="1" dirty="0" smtClean="0">
                <a:solidFill>
                  <a:srgbClr val="0070C0"/>
                </a:solidFill>
                <a:latin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447800"/>
            <a:ext cx="7924800" cy="4572000"/>
          </a:xfrm>
        </p:spPr>
        <p:txBody>
          <a:bodyPr/>
          <a:lstStyle/>
          <a:p>
            <a:pPr lvl="0" eaLnBrk="1" hangingPunct="1">
              <a:buClrTx/>
              <a:buSzTx/>
              <a:buNone/>
              <a:defRPr/>
            </a:pPr>
            <a:r>
              <a:rPr lang="ru-RU" alt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Проблемная ситуация в обучении </a:t>
            </a: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– это спланированное, специально задуманное средство, направленное на пробуждение интереса у </a:t>
            </a: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обучающихся </a:t>
            </a: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к обсуждаемой теме</a:t>
            </a: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alt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Проблематизация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учебного процесса достигается построением обучения по диалогическому типу, где учитель и учащиеся проявляют активность и инициативу, заинтересованы в суждениях друг друга, дискутируют по поводу предлагаемых вариантов решений.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09600"/>
            <a:ext cx="8015287" cy="685800"/>
          </a:xfrm>
        </p:spPr>
        <p:txBody>
          <a:bodyPr/>
          <a:lstStyle/>
          <a:p>
            <a:pPr algn="ctr"/>
            <a:r>
              <a:rPr lang="ru-RU" altLang="ru-RU" sz="3200" b="1" dirty="0" smtClean="0">
                <a:solidFill>
                  <a:srgbClr val="FFFF00"/>
                </a:solidFill>
                <a:latin typeface="Times New Roman" pitchFamily="18" charset="0"/>
              </a:rPr>
              <a:t>Проблемные вопросы и задачи</a:t>
            </a:r>
            <a:r>
              <a:rPr lang="ru-RU" altLang="ru-RU" sz="6000" b="1" dirty="0" smtClean="0">
                <a:solidFill>
                  <a:srgbClr val="0070C0"/>
                </a:solidFill>
                <a:latin typeface="Times New Roman" pitchFamily="18" charset="0"/>
              </a:rPr>
              <a:t/>
            </a:r>
            <a:br>
              <a:rPr lang="ru-RU" altLang="ru-RU" sz="6000" b="1" dirty="0" smtClean="0">
                <a:solidFill>
                  <a:srgbClr val="0070C0"/>
                </a:solidFill>
                <a:latin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Задание 1. Тема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«Признаки делимости чисел на 10, на 5 и на 2».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доске записаны числа: 1 289 565, 246 560, 24, 188 536, 1873.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Ученикам предлагается найти среди этих чисел те, которые делятся на 10, на 5 и на 2, не производя деления; написать несколько многозначных чисел, делимость которых на 10, на 5 и на 2 они могут предугадать; попытаться найти признаки делимости чисел на 10, на 5 и на 2. Высказать своё мнение: стоит ли этим заниматься? Не проще ли разделить? Разрешается обсуждение с соседом или в группе. После высказывания предположений ученики проверяют их непосредственным делением. Затем идет сопоставление с учебником и формулируются окончательные выводы.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762000"/>
            <a:ext cx="4724400" cy="381000"/>
          </a:xfrm>
        </p:spPr>
        <p:txBody>
          <a:bodyPr/>
          <a:lstStyle/>
          <a:p>
            <a:pPr eaLnBrk="1" hangingPunct="1">
              <a:defRPr/>
            </a:pPr>
            <a:r>
              <a:rPr lang="ru-RU" sz="3800" b="1" i="1" smtClean="0"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         </a:t>
            </a:r>
            <a:endParaRPr lang="ru-RU" b="1" i="1" smtClean="0"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89013" y="1600200"/>
            <a:ext cx="6629400" cy="3430588"/>
          </a:xfrm>
        </p:spPr>
        <p:txBody>
          <a:bodyPr/>
          <a:lstStyle/>
          <a:p>
            <a:pPr eaLnBrk="1" hangingPunct="1"/>
            <a:endParaRPr lang="ru-RU" altLang="ru-RU" sz="2800" dirty="0" smtClean="0"/>
          </a:p>
          <a:p>
            <a:pPr eaLnBrk="1" hangingPunct="1"/>
            <a:endParaRPr lang="ru-RU" altLang="ru-RU" sz="2800" dirty="0" smtClean="0"/>
          </a:p>
          <a:p>
            <a:pPr eaLnBrk="1" hangingPunct="1"/>
            <a:endParaRPr lang="ru-RU" altLang="ru-RU" sz="2400" dirty="0" smtClean="0"/>
          </a:p>
          <a:p>
            <a:pPr eaLnBrk="1" hangingPunct="1"/>
            <a:endParaRPr lang="ru-RU" altLang="ru-RU" sz="2400" dirty="0" smtClean="0"/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685800" y="228600"/>
            <a:ext cx="5562600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ru-RU" altLang="ru-RU" sz="25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49164" y="1447800"/>
            <a:ext cx="79248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447800"/>
            <a:ext cx="8229600" cy="4572000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Задание 2. Тема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«Построение треугольника по трем элементам», «Неравенство треугольника».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Теорема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 неравенстве треугольника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вводится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 изучении темы «Построение треугольника по трем элементам», решая задачу на построение треугольника по трем его сторонам.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Предлагается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ученикам построить с помощью циркуля и линейки треугольник со сторонами: а) 5 см; 6 см; 7 см; б) 9 см; 5 см; 6 см; в) 1 см; 2 см; 3 см; г) 3 см; 4 см; 10 см.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Учащиеся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работают самостоятельно и приходят к тому, что построить треугольник в последних двух примерах не удается. Возникает проблема: «При каких же условиях существует треугольник»? Чертежи, полученные учащимися при решении этой задачи, дают возможность легко сделать вывод: «Каждая сторона треугольника меньше суммы двух других сторон».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95263" y="533400"/>
            <a:ext cx="8015287" cy="609600"/>
          </a:xfrm>
        </p:spPr>
        <p:txBody>
          <a:bodyPr/>
          <a:lstStyle/>
          <a:p>
            <a:pPr algn="ctr"/>
            <a:r>
              <a:rPr lang="ru-RU" altLang="ru-RU" sz="3200" b="1" dirty="0" smtClean="0">
                <a:solidFill>
                  <a:srgbClr val="FFFF00"/>
                </a:solidFill>
                <a:latin typeface="Times New Roman" pitchFamily="18" charset="0"/>
              </a:rPr>
              <a:t>Проблемные вопросы и задачи</a:t>
            </a:r>
            <a:r>
              <a:rPr lang="ru-RU" altLang="ru-RU" sz="6000" b="1" dirty="0" smtClean="0">
                <a:solidFill>
                  <a:srgbClr val="0070C0"/>
                </a:solidFill>
                <a:latin typeface="Times New Roman" pitchFamily="18" charset="0"/>
              </a:rPr>
              <a:t/>
            </a:r>
            <a:br>
              <a:rPr lang="ru-RU" altLang="ru-RU" sz="6000" b="1" dirty="0" smtClean="0">
                <a:solidFill>
                  <a:srgbClr val="0070C0"/>
                </a:solidFill>
                <a:latin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Проблемные вопросы: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Сумма внутренних углов треугольника равна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180°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Здесь уместен провокационные вопросы: В каком треугольнике, по вашему мнению, сумма внутренних углов больше: в остроугольном или тупоугольном? Равна ли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180°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сумма внутренних углов четырехугольника?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Пятиугольника?</a:t>
            </a:r>
          </a:p>
          <a:p>
            <a:r>
              <a:rPr lang="ru-RU" sz="2000" dirty="0" smtClean="0"/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треугольнике биссектрисы пересекаются в одной точке. Можно ли то же самое сказать о биссектрисах углов четырехугольника?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Представим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что Земля опоясана по экватору обручем и что подобным образом опоясан и футбольный мяч. Допустим, что окружность каждого обруча продолжилась на 1 м. Тогда обручи отступят от поверхностей тел, которые они раньше сжимали, и образуется некоторый зазор. Для какого случая этот зазор будет больше: для Земли или для мяча?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95263" y="533400"/>
            <a:ext cx="8015287" cy="609600"/>
          </a:xfrm>
        </p:spPr>
        <p:txBody>
          <a:bodyPr/>
          <a:lstStyle/>
          <a:p>
            <a:pPr algn="ctr"/>
            <a:r>
              <a:rPr lang="ru-RU" altLang="ru-RU" sz="3200" b="1" dirty="0" smtClean="0">
                <a:solidFill>
                  <a:srgbClr val="FFFF00"/>
                </a:solidFill>
                <a:latin typeface="Times New Roman" pitchFamily="18" charset="0"/>
              </a:rPr>
              <a:t>Проблемные вопросы и задачи</a:t>
            </a:r>
            <a:r>
              <a:rPr lang="ru-RU" altLang="ru-RU" sz="6000" b="1" dirty="0" smtClean="0">
                <a:solidFill>
                  <a:srgbClr val="0070C0"/>
                </a:solidFill>
                <a:latin typeface="Times New Roman" pitchFamily="18" charset="0"/>
              </a:rPr>
              <a:t/>
            </a:r>
            <a:br>
              <a:rPr lang="ru-RU" altLang="ru-RU" sz="6000" b="1" dirty="0" smtClean="0">
                <a:solidFill>
                  <a:srgbClr val="0070C0"/>
                </a:solidFill>
                <a:latin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0"/>
            <a:ext cx="8382000" cy="4495800"/>
          </a:xfrm>
        </p:spPr>
        <p:txBody>
          <a:bodyPr/>
          <a:lstStyle/>
          <a:p>
            <a:pPr>
              <a:defRPr/>
            </a:pPr>
            <a:r>
              <a:rPr lang="ru-RU" sz="2700" b="1" dirty="0" smtClean="0">
                <a:solidFill>
                  <a:schemeClr val="accent5">
                    <a:lumMod val="10000"/>
                  </a:schemeClr>
                </a:solidFill>
                <a:latin typeface="Calibri" pitchFamily="34" charset="0"/>
                <a:cs typeface="Arial" pitchFamily="34" charset="0"/>
              </a:rPr>
              <a:t>распознать </a:t>
            </a:r>
            <a:r>
              <a:rPr lang="ru-RU" sz="2700" b="1" dirty="0" smtClean="0">
                <a:solidFill>
                  <a:schemeClr val="accent5">
                    <a:lumMod val="10000"/>
                  </a:schemeClr>
                </a:solidFill>
                <a:latin typeface="Calibri" pitchFamily="34" charset="0"/>
                <a:cs typeface="Arial" pitchFamily="34" charset="0"/>
              </a:rPr>
              <a:t>проблемы, которые могут быть решены средствами </a:t>
            </a:r>
            <a:r>
              <a:rPr lang="ru-RU" sz="2700" b="1" dirty="0" smtClean="0">
                <a:solidFill>
                  <a:schemeClr val="accent5">
                    <a:lumMod val="10000"/>
                  </a:schemeClr>
                </a:solidFill>
                <a:latin typeface="Calibri" pitchFamily="34" charset="0"/>
                <a:cs typeface="Arial" pitchFamily="34" charset="0"/>
              </a:rPr>
              <a:t>математики;</a:t>
            </a:r>
          </a:p>
          <a:p>
            <a:pPr>
              <a:defRPr/>
            </a:pPr>
            <a:r>
              <a:rPr lang="ru-RU" sz="2700" b="1" dirty="0" smtClean="0">
                <a:solidFill>
                  <a:schemeClr val="accent5">
                    <a:lumMod val="10000"/>
                  </a:schemeClr>
                </a:solidFill>
                <a:latin typeface="Calibri" pitchFamily="34" charset="0"/>
                <a:cs typeface="Arial" pitchFamily="34" charset="0"/>
              </a:rPr>
              <a:t>формулировать </a:t>
            </a:r>
            <a:r>
              <a:rPr lang="ru-RU" sz="2700" b="1" dirty="0" smtClean="0">
                <a:solidFill>
                  <a:schemeClr val="accent5">
                    <a:lumMod val="10000"/>
                  </a:schemeClr>
                </a:solidFill>
                <a:latin typeface="Calibri" pitchFamily="34" charset="0"/>
                <a:cs typeface="Arial" pitchFamily="34" charset="0"/>
              </a:rPr>
              <a:t>проблемы на языке </a:t>
            </a:r>
            <a:r>
              <a:rPr lang="ru-RU" sz="2700" b="1" dirty="0" smtClean="0">
                <a:solidFill>
                  <a:schemeClr val="accent5">
                    <a:lumMod val="10000"/>
                  </a:schemeClr>
                </a:solidFill>
                <a:latin typeface="Calibri" pitchFamily="34" charset="0"/>
                <a:cs typeface="Arial" pitchFamily="34" charset="0"/>
              </a:rPr>
              <a:t>математики;</a:t>
            </a:r>
          </a:p>
          <a:p>
            <a:pPr>
              <a:defRPr/>
            </a:pPr>
            <a:r>
              <a:rPr lang="ru-RU" sz="2700" b="1" dirty="0" smtClean="0">
                <a:solidFill>
                  <a:schemeClr val="accent5">
                    <a:lumMod val="10000"/>
                  </a:schemeClr>
                </a:solidFill>
                <a:latin typeface="Calibri" pitchFamily="34" charset="0"/>
                <a:cs typeface="Arial" pitchFamily="34" charset="0"/>
              </a:rPr>
              <a:t>решать </a:t>
            </a:r>
            <a:r>
              <a:rPr lang="ru-RU" sz="2700" b="1" dirty="0" smtClean="0">
                <a:solidFill>
                  <a:schemeClr val="accent5">
                    <a:lumMod val="10000"/>
                  </a:schemeClr>
                </a:solidFill>
                <a:latin typeface="Calibri" pitchFamily="34" charset="0"/>
                <a:cs typeface="Arial" pitchFamily="34" charset="0"/>
              </a:rPr>
              <a:t>проблемы, используя математические факты и </a:t>
            </a:r>
            <a:r>
              <a:rPr lang="ru-RU" sz="2700" b="1" dirty="0" smtClean="0">
                <a:solidFill>
                  <a:schemeClr val="accent5">
                    <a:lumMod val="10000"/>
                  </a:schemeClr>
                </a:solidFill>
                <a:latin typeface="Calibri" pitchFamily="34" charset="0"/>
                <a:cs typeface="Arial" pitchFamily="34" charset="0"/>
              </a:rPr>
              <a:t>методы;</a:t>
            </a:r>
          </a:p>
          <a:p>
            <a:pPr>
              <a:defRPr/>
            </a:pPr>
            <a:r>
              <a:rPr lang="ru-RU" sz="2700" b="1" dirty="0" smtClean="0">
                <a:solidFill>
                  <a:schemeClr val="accent5">
                    <a:lumMod val="10000"/>
                  </a:schemeClr>
                </a:solidFill>
                <a:latin typeface="Calibri" pitchFamily="34" charset="0"/>
                <a:cs typeface="Arial" pitchFamily="34" charset="0"/>
              </a:rPr>
              <a:t>анализировать </a:t>
            </a:r>
            <a:r>
              <a:rPr lang="ru-RU" sz="2700" b="1" dirty="0" smtClean="0">
                <a:solidFill>
                  <a:schemeClr val="accent5">
                    <a:lumMod val="10000"/>
                  </a:schemeClr>
                </a:solidFill>
                <a:latin typeface="Calibri" pitchFamily="34" charset="0"/>
                <a:cs typeface="Arial" pitchFamily="34" charset="0"/>
              </a:rPr>
              <a:t>использованные методы </a:t>
            </a:r>
            <a:r>
              <a:rPr lang="ru-RU" sz="2700" b="1" dirty="0" smtClean="0">
                <a:solidFill>
                  <a:schemeClr val="accent5">
                    <a:lumMod val="10000"/>
                  </a:schemeClr>
                </a:solidFill>
                <a:latin typeface="Calibri" pitchFamily="34" charset="0"/>
                <a:cs typeface="Arial" pitchFamily="34" charset="0"/>
              </a:rPr>
              <a:t>решения;</a:t>
            </a:r>
          </a:p>
          <a:p>
            <a:pPr>
              <a:defRPr/>
            </a:pPr>
            <a:r>
              <a:rPr lang="ru-RU" sz="2700" b="1" dirty="0" smtClean="0">
                <a:solidFill>
                  <a:schemeClr val="accent5">
                    <a:lumMod val="10000"/>
                  </a:schemeClr>
                </a:solidFill>
                <a:latin typeface="Calibri" pitchFamily="34" charset="0"/>
                <a:cs typeface="Arial" pitchFamily="34" charset="0"/>
              </a:rPr>
              <a:t>интерпретировать </a:t>
            </a:r>
            <a:r>
              <a:rPr lang="ru-RU" sz="2700" b="1" dirty="0" smtClean="0">
                <a:solidFill>
                  <a:schemeClr val="accent5">
                    <a:lumMod val="10000"/>
                  </a:schemeClr>
                </a:solidFill>
                <a:latin typeface="Calibri" pitchFamily="34" charset="0"/>
                <a:cs typeface="Arial" pitchFamily="34" charset="0"/>
              </a:rPr>
              <a:t>полученные результаты с учетом поставленной </a:t>
            </a:r>
            <a:r>
              <a:rPr lang="ru-RU" sz="2700" b="1" dirty="0" smtClean="0">
                <a:solidFill>
                  <a:schemeClr val="accent5">
                    <a:lumMod val="10000"/>
                  </a:schemeClr>
                </a:solidFill>
                <a:latin typeface="Calibri" pitchFamily="34" charset="0"/>
                <a:cs typeface="Arial" pitchFamily="34" charset="0"/>
              </a:rPr>
              <a:t>проблемы;</a:t>
            </a:r>
          </a:p>
          <a:p>
            <a:pPr>
              <a:defRPr/>
            </a:pPr>
            <a:r>
              <a:rPr lang="ru-RU" sz="2700" b="1" dirty="0" smtClean="0">
                <a:solidFill>
                  <a:schemeClr val="accent5">
                    <a:lumMod val="10000"/>
                  </a:schemeClr>
                </a:solidFill>
                <a:latin typeface="Calibri" pitchFamily="34" charset="0"/>
                <a:cs typeface="Arial" pitchFamily="34" charset="0"/>
              </a:rPr>
              <a:t>формулировать </a:t>
            </a:r>
            <a:r>
              <a:rPr lang="ru-RU" sz="2700" b="1" dirty="0" smtClean="0">
                <a:solidFill>
                  <a:schemeClr val="accent5">
                    <a:lumMod val="10000"/>
                  </a:schemeClr>
                </a:solidFill>
                <a:latin typeface="Calibri" pitchFamily="34" charset="0"/>
                <a:cs typeface="Arial" pitchFamily="34" charset="0"/>
              </a:rPr>
              <a:t>и записывать результаты решения.</a:t>
            </a:r>
            <a:r>
              <a:rPr lang="ru-RU" sz="2800" b="1" dirty="0" smtClean="0">
                <a:solidFill>
                  <a:schemeClr val="accent5">
                    <a:lumMod val="10000"/>
                  </a:schemeClr>
                </a:solidFill>
                <a:latin typeface="Calibri" pitchFamily="34" charset="0"/>
              </a:rPr>
              <a:t>	</a:t>
            </a:r>
            <a:r>
              <a:rPr lang="ru-RU" sz="2000" b="1" dirty="0" smtClean="0">
                <a:solidFill>
                  <a:schemeClr val="accent5">
                    <a:lumMod val="10000"/>
                  </a:schemeClr>
                </a:solidFill>
                <a:latin typeface="Garamond" pitchFamily="18" charset="0"/>
              </a:rPr>
              <a:t>	</a:t>
            </a:r>
            <a:endParaRPr lang="ru-RU" sz="2000" b="1" dirty="0">
              <a:solidFill>
                <a:schemeClr val="accent5">
                  <a:lumMod val="10000"/>
                </a:schemeClr>
              </a:solidFill>
              <a:latin typeface="Garamond" pitchFamily="18" charset="0"/>
            </a:endParaRPr>
          </a:p>
        </p:txBody>
      </p:sp>
      <p:sp>
        <p:nvSpPr>
          <p:cNvPr id="5123" name="Rectangle 4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600950" cy="990600"/>
          </a:xfrm>
        </p:spPr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FFFF00"/>
                </a:solidFill>
                <a:latin typeface="Calibri" pitchFamily="34" charset="0"/>
              </a:rPr>
              <a:t>    </a:t>
            </a: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МАТЕМАТИЧЕСКАЯ ГРАМОТНОСТЬ – </a:t>
            </a:r>
            <a:b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это способность</a:t>
            </a:r>
            <a:r>
              <a:rPr lang="ru-RU" sz="3200" b="1" dirty="0" smtClean="0">
                <a:solidFill>
                  <a:schemeClr val="accent5">
                    <a:lumMod val="10000"/>
                  </a:schemeClr>
                </a:solidFill>
                <a:latin typeface="Calibri" pitchFamily="34" charset="0"/>
                <a:cs typeface="Arial" pitchFamily="34" charset="0"/>
              </a:rPr>
              <a:t/>
            </a:r>
            <a:br>
              <a:rPr lang="ru-RU" sz="3200" b="1" dirty="0" smtClean="0">
                <a:solidFill>
                  <a:schemeClr val="accent5">
                    <a:lumMod val="10000"/>
                  </a:schemeClr>
                </a:solidFill>
                <a:latin typeface="Calibri" pitchFamily="34" charset="0"/>
                <a:cs typeface="Arial" pitchFamily="34" charset="0"/>
              </a:rPr>
            </a:br>
            <a:endParaRPr lang="ru-RU" altLang="ru-RU" sz="3200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7958138" cy="914400"/>
          </a:xfrm>
        </p:spPr>
        <p:txBody>
          <a:bodyPr/>
          <a:lstStyle/>
          <a:p>
            <a:pPr algn="ctr" eaLnBrk="1" hangingPunct="1"/>
            <a:r>
              <a:rPr lang="ru-RU" altLang="ru-RU" sz="3600" b="1" dirty="0" smtClean="0">
                <a:solidFill>
                  <a:srgbClr val="FFFF00"/>
                </a:solidFill>
              </a:rPr>
              <a:t>Методические приемы:</a:t>
            </a:r>
            <a:endParaRPr lang="ru-RU" altLang="ru-RU" sz="3600" b="1" dirty="0" smtClean="0">
              <a:solidFill>
                <a:srgbClr val="FFFF00"/>
              </a:solidFill>
            </a:endParaRP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001000" cy="4419600"/>
          </a:xfrm>
          <a:noFill/>
        </p:spPr>
        <p:txBody>
          <a:bodyPr/>
          <a:lstStyle/>
          <a:p>
            <a:pPr marL="609600" indent="-609600" eaLnBrk="1" fontAlgn="t" hangingPunct="1">
              <a:buFont typeface="Wingdings" pitchFamily="2" charset="2"/>
              <a:buChar char="Ø"/>
            </a:pPr>
            <a:r>
              <a:rPr lang="ru-RU" altLang="ru-RU" sz="3600" b="1" dirty="0" smtClean="0">
                <a:solidFill>
                  <a:srgbClr val="0070C0"/>
                </a:solidFill>
                <a:latin typeface="Times New Roman" pitchFamily="18" charset="0"/>
              </a:rPr>
              <a:t>Контекстные задачи;</a:t>
            </a:r>
          </a:p>
          <a:p>
            <a:pPr marL="609600" indent="-609600" eaLnBrk="1" fontAlgn="t" hangingPunct="1">
              <a:buFont typeface="Wingdings" pitchFamily="2" charset="2"/>
              <a:buChar char="Ø"/>
            </a:pPr>
            <a:r>
              <a:rPr lang="ru-RU" altLang="ru-RU" sz="3600" b="1" dirty="0" smtClean="0">
                <a:solidFill>
                  <a:srgbClr val="0070C0"/>
                </a:solidFill>
                <a:latin typeface="Times New Roman" pitchFamily="18" charset="0"/>
              </a:rPr>
              <a:t>Практико-ориентированные задания;</a:t>
            </a:r>
          </a:p>
          <a:p>
            <a:pPr marL="609600" indent="-609600" eaLnBrk="1" fontAlgn="t" hangingPunct="1">
              <a:buFont typeface="Wingdings" pitchFamily="2" charset="2"/>
              <a:buChar char="Ø"/>
            </a:pPr>
            <a:r>
              <a:rPr lang="ru-RU" altLang="ru-RU" sz="3600" b="1" dirty="0" smtClean="0">
                <a:solidFill>
                  <a:srgbClr val="0070C0"/>
                </a:solidFill>
                <a:latin typeface="Times New Roman" pitchFamily="18" charset="0"/>
              </a:rPr>
              <a:t>Проблемные вопросы и задачи</a:t>
            </a:r>
            <a:endParaRPr lang="ru-RU" altLang="ru-RU" sz="36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2200" b="1" dirty="0" smtClean="0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8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8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6" grpId="0"/>
      <p:bldP spid="10854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10"/>
          <p:cNvSpPr txBox="1">
            <a:spLocks noChangeArrowheads="1"/>
          </p:cNvSpPr>
          <p:nvPr/>
        </p:nvSpPr>
        <p:spPr bwMode="auto">
          <a:xfrm>
            <a:off x="4191000" y="463550"/>
            <a:ext cx="464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ru-RU" altLang="ru-RU">
              <a:latin typeface="Times New Roman" pitchFamily="18" charset="0"/>
            </a:endParaRPr>
          </a:p>
        </p:txBody>
      </p:sp>
      <p:sp>
        <p:nvSpPr>
          <p:cNvPr id="48160" name="Rectangle 32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447800"/>
            <a:ext cx="8153400" cy="4419600"/>
          </a:xfrm>
        </p:spPr>
        <p:txBody>
          <a:bodyPr/>
          <a:lstStyle/>
          <a:p>
            <a:pPr eaLnBrk="1" hangingPunct="1"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Контекстная задача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это мотивационная задача, в условии которой описана конкретная жизненная ситуация,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коррелирующая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 имеющимся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социокультурным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опытом учащихся (известное, данное); требованием (неизвестным) задачи является анализ, осмысление и объяснение этой ситуации или выбор способа действия в ней, а результатом ее решения - встреча с учебной проблемой и осознание ее личностной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значимости.</a:t>
            </a:r>
            <a:endParaRPr lang="ru-RU" alt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163" name="Rectangle 35"/>
          <p:cNvSpPr>
            <a:spLocks noChangeArrowheads="1"/>
          </p:cNvSpPr>
          <p:nvPr/>
        </p:nvSpPr>
        <p:spPr bwMode="auto">
          <a:xfrm>
            <a:off x="152400" y="381000"/>
            <a:ext cx="8153400" cy="685800"/>
          </a:xfrm>
          <a:prstGeom prst="rect">
            <a:avLst/>
          </a:prstGeom>
          <a:solidFill>
            <a:srgbClr val="FF66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ru-RU" altLang="ru-RU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Решение и составление контекстных задач</a:t>
            </a:r>
            <a:endParaRPr lang="ru-RU" altLang="ru-RU" sz="32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175" name="Rectangle 43"/>
          <p:cNvSpPr>
            <a:spLocks noChangeArrowheads="1"/>
          </p:cNvSpPr>
          <p:nvPr/>
        </p:nvSpPr>
        <p:spPr bwMode="auto">
          <a:xfrm>
            <a:off x="2514600" y="5715000"/>
            <a:ext cx="37338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altLang="ru-RU"/>
          </a:p>
          <a:p>
            <a:endParaRPr lang="en-US" altLang="ru-RU"/>
          </a:p>
          <a:p>
            <a:endParaRPr lang="en-US" alt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8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8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6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491537" cy="914400"/>
          </a:xfrm>
        </p:spPr>
        <p:txBody>
          <a:bodyPr/>
          <a:lstStyle/>
          <a:p>
            <a:r>
              <a:rPr lang="ru-RU" altLang="ru-RU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Решение и составление контекстных задач</a:t>
            </a:r>
            <a:endParaRPr lang="ru-RU" sz="32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Задача 1.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Учащимся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школы, которая находится в поселке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в связи с отсутствием дорожки для пешеходов, запретили ходить в школу пешком из деревни которая находится в 15 минутах езды. В связи с этим администрация поселка планирует выделить автобус два раза в день 5 раз в неделю для доставки обучающихся в школу и обратно.</a:t>
            </a:r>
          </a:p>
          <a:p>
            <a:pPr marL="457200" indent="-45720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1). Определите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сколько денежных средств необходимо выделить администрации поселка на бензин, чтобы ребята не пропускали занятия в школе.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720137" cy="914400"/>
          </a:xfrm>
        </p:spPr>
        <p:txBody>
          <a:bodyPr/>
          <a:lstStyle/>
          <a:p>
            <a:r>
              <a:rPr lang="ru-RU" altLang="ru-RU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Решение и составление контекстных задач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447800"/>
            <a:ext cx="8305800" cy="4572000"/>
          </a:xfrm>
        </p:spPr>
        <p:txBody>
          <a:bodyPr/>
          <a:lstStyle/>
          <a:p>
            <a:pPr marL="457200" indent="-45720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2). Используя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ресурсы сети интернет (карту поселка) найдите оптимальный маршрут движения автобуса от деревни до школы.</a:t>
            </a:r>
          </a:p>
          <a:p>
            <a:pPr marL="457200" indent="-45720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3). По карте рассчитайте километраж этого маршрута.</a:t>
            </a:r>
          </a:p>
          <a:p>
            <a:pPr marL="457200" indent="-45720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4). Используя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следующие данные вычислите расходы на бензин (на 1 месяц):</a:t>
            </a:r>
          </a:p>
          <a:p>
            <a:pPr marL="457200" indent="-45720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примерный расход бензина автобусом на 100 км составляет 32 литра;</a:t>
            </a:r>
          </a:p>
          <a:p>
            <a:pPr marL="457200" indent="-45720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цена бензина 33,5 руб. за литр.</a:t>
            </a:r>
          </a:p>
          <a:p>
            <a:pPr marL="457200" indent="-45720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5). На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карте своего города (поселения, поселка) начертите и рассчитайте кратчайшее расстояние (в километрах) от вашего дома до школы.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195263" y="228600"/>
            <a:ext cx="8339137" cy="914400"/>
          </a:xfrm>
        </p:spPr>
        <p:txBody>
          <a:bodyPr/>
          <a:lstStyle/>
          <a:p>
            <a:pPr eaLnBrk="1" hangingPunct="1"/>
            <a:r>
              <a:rPr lang="ru-RU" altLang="ru-RU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Решение и составление контекстных задач</a:t>
            </a:r>
            <a:endParaRPr lang="ru-RU" altLang="ru-RU" sz="32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305800" cy="4495800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Задача 2</a:t>
            </a:r>
            <a:r>
              <a:rPr lang="ru-RU" sz="2400" b="1" dirty="0" smtClean="0">
                <a:solidFill>
                  <a:srgbClr val="0070C0"/>
                </a:solidFill>
                <a:cs typeface="Times New Roman" pitchFamily="18" charset="0"/>
              </a:rPr>
              <a:t>.</a:t>
            </a:r>
            <a:r>
              <a:rPr lang="ru-RU" sz="2400" dirty="0" smtClean="0">
                <a:solidFill>
                  <a:srgbClr val="0070C0"/>
                </a:solidFill>
                <a:cs typeface="Times New Roman" pitchFamily="18" charset="0"/>
              </a:rPr>
              <a:t> </a:t>
            </a:r>
            <a:r>
              <a:rPr lang="ru-RU" sz="1600" dirty="0" smtClean="0">
                <a:cs typeface="Times New Roman" pitchFamily="18" charset="0"/>
              </a:rPr>
              <a:t>Картофель </a:t>
            </a:r>
            <a:r>
              <a:rPr lang="ru-RU" sz="1600" dirty="0" smtClean="0">
                <a:cs typeface="Times New Roman" pitchFamily="18" charset="0"/>
              </a:rPr>
              <a:t>- самая важная культура в каждом огороде. Родом он из Центральной и Южной Америки. В Западную Европу картофель был ввезен Колумбом в </a:t>
            </a:r>
            <a:r>
              <a:rPr lang="en-GB" sz="1600" dirty="0" smtClean="0">
                <a:cs typeface="Times New Roman" pitchFamily="18" charset="0"/>
              </a:rPr>
              <a:t>XVI</a:t>
            </a:r>
            <a:r>
              <a:rPr lang="ru-RU" sz="1600" dirty="0" smtClean="0">
                <a:cs typeface="Times New Roman" pitchFamily="18" charset="0"/>
              </a:rPr>
              <a:t> веке; в правление Петра </a:t>
            </a:r>
            <a:r>
              <a:rPr lang="ru-RU" sz="1600" dirty="0" err="1" smtClean="0">
                <a:cs typeface="Times New Roman" pitchFamily="18" charset="0"/>
              </a:rPr>
              <a:t>I</a:t>
            </a:r>
            <a:r>
              <a:rPr lang="ru-RU" sz="1600" dirty="0" smtClean="0">
                <a:cs typeface="Times New Roman" pitchFamily="18" charset="0"/>
              </a:rPr>
              <a:t> попал в Россию, но стал популярной огородной культурой лишь к концу </a:t>
            </a:r>
            <a:r>
              <a:rPr lang="ru-RU" sz="1600" dirty="0" err="1" smtClean="0">
                <a:cs typeface="Times New Roman" pitchFamily="18" charset="0"/>
              </a:rPr>
              <a:t>XIX</a:t>
            </a:r>
            <a:r>
              <a:rPr lang="ru-RU" sz="1600" dirty="0" smtClean="0">
                <a:cs typeface="Times New Roman" pitchFamily="18" charset="0"/>
              </a:rPr>
              <a:t> века. В России про картофель говорят, что это – второй хлеб. И действительно, он занимает одно из первых мест на нашем столе. </a:t>
            </a:r>
          </a:p>
          <a:p>
            <a:pPr>
              <a:buNone/>
            </a:pPr>
            <a:r>
              <a:rPr lang="ru-RU" sz="1600" dirty="0" smtClean="0">
                <a:cs typeface="Times New Roman" pitchFamily="18" charset="0"/>
              </a:rPr>
              <a:t>          Благодаря </a:t>
            </a:r>
            <a:r>
              <a:rPr lang="ru-RU" sz="1600" dirty="0" smtClean="0">
                <a:cs typeface="Times New Roman" pitchFamily="18" charset="0"/>
              </a:rPr>
              <a:t>большому содержанию калия картофель способствует выведению из организма воды и поваренной соли, что улучшает обмен веществ. Содержание крахмала в картошке достигает 40%, помимо чего в его состав входит глюкоза, сахароза, фруктоза, пектиновые вещества, микроэлементы и клетчатка. Вот чем полезна картошка. Кушайте блюда из картофеля и будьте здоровы</a:t>
            </a:r>
            <a:r>
              <a:rPr lang="ru-RU" sz="1600" dirty="0" smtClean="0">
                <a:cs typeface="Times New Roman" pitchFamily="18" charset="0"/>
              </a:rPr>
              <a:t>!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1) Узнайте есть ли в меню школьной столовой блюда из картофеля. Какое количество картофеля завозят в школьную столовую для приготовления блюд на 1 неделю, 1 месяц, учебный  год (9 месяцев)? Рассчитайте сколько картофеля необходимо для питания в столовой 1 обучающегося в течении 1 недели, 1 месяца, учебного года.</a:t>
            </a: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altLang="ru-RU" sz="22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4" grpId="0"/>
      <p:bldP spid="9011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5263" y="228600"/>
            <a:ext cx="8415337" cy="609600"/>
          </a:xfrm>
        </p:spPr>
        <p:txBody>
          <a:bodyPr/>
          <a:lstStyle/>
          <a:p>
            <a:pPr eaLnBrk="1" hangingPunct="1"/>
            <a:r>
              <a:rPr lang="ru-RU" altLang="ru-RU" sz="2900" dirty="0" smtClean="0">
                <a:latin typeface="Times New Roman" pitchFamily="18" charset="0"/>
              </a:rPr>
              <a:t/>
            </a:r>
            <a:br>
              <a:rPr lang="ru-RU" altLang="ru-RU" sz="2900" dirty="0" smtClean="0">
                <a:latin typeface="Times New Roman" pitchFamily="18" charset="0"/>
              </a:rPr>
            </a:br>
            <a:r>
              <a:rPr lang="ru-RU" altLang="ru-RU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Решение и составление контекстных задач</a:t>
            </a:r>
            <a:endParaRPr lang="ru-RU" altLang="ru-RU" sz="2900" dirty="0" smtClean="0">
              <a:latin typeface="Times New Roman" pitchFamily="18" charset="0"/>
            </a:endParaRPr>
          </a:p>
        </p:txBody>
      </p:sp>
      <p:sp>
        <p:nvSpPr>
          <p:cNvPr id="96262" name="Text Box 6"/>
          <p:cNvSpPr txBox="1">
            <a:spLocks noChangeArrowheads="1"/>
          </p:cNvSpPr>
          <p:nvPr/>
        </p:nvSpPr>
        <p:spPr bwMode="auto">
          <a:xfrm>
            <a:off x="533400" y="1600199"/>
            <a:ext cx="8153400" cy="3862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 Рассчитайте сколько картофеля нужно для питания ребят твоего класса?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3) Сажать картофельные клубни рекомендуется в грядки размерами 80*35 см (80 см – ширина, 35 см – глубина), оптимальное расстояние между грядками – 90 см. Современные сорта позволяют получать 10-15 кг. картофеля с 1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000" baseline="30000" dirty="0" err="1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Определите, какая площадь грядок понадобиться для того, чтобы обеспечить картофелем всех обучающихся твоего класса, школы в течении учебного года.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4)  Начерти план огорода для выращивания необходимого количества этого овоща для твоего класса.</a:t>
            </a:r>
          </a:p>
          <a:p>
            <a:pPr marL="342900" indent="-342900" algn="ctr"/>
            <a:endParaRPr lang="ru-RU" altLang="ru-RU" b="1" dirty="0"/>
          </a:p>
          <a:p>
            <a:pPr marL="342900" indent="-342900" algn="ctr">
              <a:spcBef>
                <a:spcPct val="50000"/>
              </a:spcBef>
            </a:pPr>
            <a:endParaRPr lang="ru-RU" alt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кругленный">
  <a:themeElements>
    <a:clrScheme name="Скругленный 2">
      <a:dk1>
        <a:srgbClr val="000000"/>
      </a:dk1>
      <a:lt1>
        <a:srgbClr val="FFFFFF"/>
      </a:lt1>
      <a:dk2>
        <a:srgbClr val="FFFFFF"/>
      </a:dk2>
      <a:lt2>
        <a:srgbClr val="817F3F"/>
      </a:lt2>
      <a:accent1>
        <a:srgbClr val="FFCC00"/>
      </a:accent1>
      <a:accent2>
        <a:srgbClr val="CC9900"/>
      </a:accent2>
      <a:accent3>
        <a:srgbClr val="FFFFFF"/>
      </a:accent3>
      <a:accent4>
        <a:srgbClr val="000000"/>
      </a:accent4>
      <a:accent5>
        <a:srgbClr val="FFE2AA"/>
      </a:accent5>
      <a:accent6>
        <a:srgbClr val="B98A00"/>
      </a:accent6>
      <a:hlink>
        <a:srgbClr val="996666"/>
      </a:hlink>
      <a:folHlink>
        <a:srgbClr val="C94503"/>
      </a:folHlink>
    </a:clrScheme>
    <a:fontScheme name="Скругленный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Скругленный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кругленный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кругленный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1651</TotalTime>
  <Words>1746</Words>
  <Application>Microsoft Office PowerPoint</Application>
  <PresentationFormat>Экран (4:3)</PresentationFormat>
  <Paragraphs>139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Скругленный</vt:lpstr>
      <vt:lpstr>        </vt:lpstr>
      <vt:lpstr>         </vt:lpstr>
      <vt:lpstr>    МАТЕМАТИЧЕСКАЯ ГРАМОТНОСТЬ –  это способность </vt:lpstr>
      <vt:lpstr>Методические приемы:</vt:lpstr>
      <vt:lpstr>Слайд 5</vt:lpstr>
      <vt:lpstr>Решение и составление контекстных задач</vt:lpstr>
      <vt:lpstr>Решение и составление контекстных задач</vt:lpstr>
      <vt:lpstr>Решение и составление контекстных задач</vt:lpstr>
      <vt:lpstr> Решение и составление контекстных задач</vt:lpstr>
      <vt:lpstr>Решение и составление контекстных задач</vt:lpstr>
      <vt:lpstr>Решение и составление контекстных задач</vt:lpstr>
      <vt:lpstr>Основные отличия ситуационного задания и контекстной задачи </vt:lpstr>
      <vt:lpstr>Практико-ориентированные задания</vt:lpstr>
      <vt:lpstr>Практико-ориентированные задания</vt:lpstr>
      <vt:lpstr>Практико-ориентированные задания</vt:lpstr>
      <vt:lpstr>Практико-ориентированные задания</vt:lpstr>
      <vt:lpstr>Практико-ориентированные задания</vt:lpstr>
      <vt:lpstr>Проблемные вопросы и задачи </vt:lpstr>
      <vt:lpstr>Проблемные вопросы и задачи </vt:lpstr>
      <vt:lpstr>Проблемные вопросы и задачи </vt:lpstr>
      <vt:lpstr>Проблемные вопросы и задачи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Света</cp:lastModifiedBy>
  <cp:revision>69</cp:revision>
  <cp:lastPrinted>1601-01-01T00:00:00Z</cp:lastPrinted>
  <dcterms:created xsi:type="dcterms:W3CDTF">1601-01-01T00:00:00Z</dcterms:created>
  <dcterms:modified xsi:type="dcterms:W3CDTF">2021-06-04T04:46:46Z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