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11/10/2023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11/10/2023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11/10/2023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11/10/2023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11/10/2023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11/10/2023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11/10/2023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diapedagogics.ru/articles.htm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1655" y="520699"/>
            <a:ext cx="8825658" cy="1270001"/>
          </a:xfrm>
        </p:spPr>
        <p:txBody>
          <a:bodyPr/>
          <a:lstStyle/>
          <a:p>
            <a:pPr algn="ctr"/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Медиаобразование.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4855" y="2552158"/>
            <a:ext cx="8825658" cy="86142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Роль в современном процессе обучения.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48400" y="4175036"/>
            <a:ext cx="5384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подготовила: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Башкирова Елена Александровна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английского языка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РО «Шолоховская школа-интернат»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65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>
        <p14:reveal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6" y="1"/>
            <a:ext cx="8825657" cy="660399"/>
          </a:xfrm>
        </p:spPr>
        <p:txBody>
          <a:bodyPr/>
          <a:lstStyle/>
          <a:p>
            <a:pPr algn="ctr"/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современного медиаобразования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787400"/>
            <a:ext cx="12077700" cy="5930900"/>
          </a:xfrm>
        </p:spPr>
        <p:txBody>
          <a:bodyPr>
            <a:normAutofit lnSpcReduction="10000"/>
          </a:bodyPr>
          <a:lstStyle/>
          <a:p>
            <a:pPr lvl="0" algn="just" defTabSz="914400">
              <a:spcBef>
                <a:spcPct val="20000"/>
              </a:spcBef>
              <a:buClrTx/>
              <a:buSzTx/>
            </a:pPr>
            <a:r>
              <a:rPr lang="ru-RU" sz="24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Актуальность медиаобразования в современном процессе обучения.</a:t>
            </a:r>
            <a:r>
              <a:rPr lang="ru-RU" sz="2400" i="1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400" i="1" u="sng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Л.Мастерман</a:t>
            </a:r>
            <a:r>
              <a:rPr lang="ru-RU" sz="2400" i="1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4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выделил и обосновал семь причин актуальности медиаобразования в современном мире</a:t>
            </a:r>
            <a:r>
              <a:rPr lang="ru-RU" sz="24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</a:p>
          <a:p>
            <a:pPr marL="457200" lvl="0" indent="-457200" algn="just" defTabSz="914400">
              <a:spcBef>
                <a:spcPct val="20000"/>
              </a:spcBef>
              <a:buClrTx/>
              <a:buSzTx/>
              <a:buFont typeface="+mj-lt"/>
              <a:buAutoNum type="arabicPeriod"/>
            </a:pPr>
            <a:r>
              <a:rPr lang="ru-RU" sz="24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Высокий </a:t>
            </a:r>
            <a:r>
              <a:rPr lang="ru-RU" sz="24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уровень потребления масс-медиа и насыщенность современного общества их продуктами. </a:t>
            </a:r>
          </a:p>
          <a:p>
            <a:pPr marL="457200" lvl="0" indent="-457200" algn="just" defTabSz="914400">
              <a:spcBef>
                <a:spcPct val="20000"/>
              </a:spcBef>
              <a:buClrTx/>
              <a:buSzTx/>
              <a:buFont typeface="+mj-lt"/>
              <a:buAutoNum type="arabicPeriod"/>
            </a:pPr>
            <a:r>
              <a:rPr lang="ru-RU" sz="24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Идеологическая важность медиа и их влияние на сознание аудитории. </a:t>
            </a:r>
          </a:p>
          <a:p>
            <a:pPr marL="457200" lvl="0" indent="-457200" algn="just" defTabSz="914400">
              <a:spcBef>
                <a:spcPct val="20000"/>
              </a:spcBef>
              <a:buClrTx/>
              <a:buSzTx/>
              <a:buFont typeface="+mj-lt"/>
              <a:buAutoNum type="arabicPeriod"/>
            </a:pPr>
            <a:r>
              <a:rPr lang="ru-RU" sz="24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Быстрый рост количества медийной информации, усиление механизмов управления ею и ее </a:t>
            </a:r>
            <a:r>
              <a:rPr lang="ru-RU" sz="24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распространения.</a:t>
            </a:r>
            <a:endParaRPr lang="ru-RU" dirty="0" smtClean="0">
              <a:solidFill>
                <a:schemeClr val="tx1"/>
              </a:solidFill>
            </a:endParaRPr>
          </a:p>
          <a:p>
            <a:pPr marL="457200" lvl="0" indent="-457200" algn="just" defTabSz="914400">
              <a:spcBef>
                <a:spcPct val="20000"/>
              </a:spcBef>
              <a:buClrTx/>
              <a:buSzTx/>
              <a:buFont typeface="+mj-lt"/>
              <a:buAutoNum type="arabicPeriod"/>
            </a:pPr>
            <a:r>
              <a:rPr lang="ru-RU" sz="22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интенсивность </a:t>
            </a:r>
            <a:r>
              <a:rPr lang="ru-RU" sz="22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проникновения медиа в основные демократические процессы. </a:t>
            </a:r>
          </a:p>
          <a:p>
            <a:pPr marL="457200" lvl="0" indent="-457200" algn="just" defTabSz="914400">
              <a:spcBef>
                <a:spcPct val="20000"/>
              </a:spcBef>
              <a:buClrTx/>
              <a:buSzTx/>
              <a:buFont typeface="+mj-lt"/>
              <a:buAutoNum type="arabicPeriod"/>
            </a:pPr>
            <a:r>
              <a:rPr lang="ru-RU" sz="22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Рост </a:t>
            </a:r>
            <a:r>
              <a:rPr lang="ru-RU" sz="22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значимости визуальной коммуникации и информации во всех отраслях.</a:t>
            </a:r>
          </a:p>
          <a:p>
            <a:pPr marL="457200" lvl="0" indent="-457200" algn="just" defTabSz="914400">
              <a:spcBef>
                <a:spcPct val="20000"/>
              </a:spcBef>
              <a:buClrTx/>
              <a:buSzTx/>
              <a:buFont typeface="+mj-lt"/>
              <a:buAutoNum type="arabicPeriod"/>
            </a:pPr>
            <a:r>
              <a:rPr lang="ru-RU" sz="22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Необходимость </a:t>
            </a:r>
            <a:r>
              <a:rPr lang="ru-RU" sz="22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обучения школьников студентов с ориентацией на соответствие современным требованиям </a:t>
            </a:r>
          </a:p>
          <a:p>
            <a:pPr marL="457200" lvl="0" indent="-457200" algn="just" defTabSz="914400">
              <a:spcBef>
                <a:spcPct val="20000"/>
              </a:spcBef>
              <a:buClrTx/>
              <a:buSzTx/>
              <a:buFont typeface="+mj-lt"/>
              <a:buAutoNum type="arabicPeriod"/>
            </a:pPr>
            <a:r>
              <a:rPr lang="ru-RU" sz="22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Национальные </a:t>
            </a:r>
            <a:r>
              <a:rPr lang="ru-RU" sz="22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 международные процессы приватизации информации ускоряются</a:t>
            </a:r>
            <a:r>
              <a:rPr lang="ru-RU" sz="22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</a:p>
          <a:p>
            <a:pPr lvl="0" algn="just" defTabSz="914400">
              <a:spcBef>
                <a:spcPct val="20000"/>
              </a:spcBef>
              <a:buClrTx/>
              <a:buSzTx/>
            </a:pPr>
            <a:endParaRPr lang="ru-RU" sz="2200" cap="none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lvl="0" algn="just" defTabSz="914400">
              <a:spcBef>
                <a:spcPct val="20000"/>
              </a:spcBef>
              <a:buClrTx/>
              <a:buSzTx/>
            </a:pPr>
            <a:r>
              <a:rPr lang="ru-RU" sz="22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И. А. </a:t>
            </a:r>
            <a:r>
              <a:rPr lang="ru-RU" sz="2200" cap="none" dirty="0" err="1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Жилавская</a:t>
            </a:r>
            <a:r>
              <a:rPr lang="ru-RU" sz="22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добавила еще одну: «пожелтение» масс-медиа и снижение общего уровня медийной продукции.</a:t>
            </a:r>
            <a:endParaRPr lang="ru-RU" sz="2200" b="1" cap="none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lvl="0" algn="just" defTabSz="914400">
              <a:spcBef>
                <a:spcPct val="20000"/>
              </a:spcBef>
              <a:buClrTx/>
              <a:buSzTx/>
            </a:pPr>
            <a:endParaRPr lang="ru-RU" sz="2400" b="1" cap="none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17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800" y="348040"/>
            <a:ext cx="7213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Результатом медиаобразования становится повышение уровня медиаграмотности аудитории. Медиаграмотность многомерна и требует широкой перспективы, основанной на развитой структуре знаний.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1600" y="182939"/>
            <a:ext cx="3632200" cy="294319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914900" y="3336836"/>
            <a:ext cx="7137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Увеличивать степень медиаграмотности можно в течение всей жизни, воспринимая, интерпретируя и анализируя познавательную, эмоциональную, эстетическую и этическую медийную информацию.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00" y="2788143"/>
            <a:ext cx="4343400" cy="328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89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52336" y="299135"/>
            <a:ext cx="57729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Используемая литература: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4000" y="1117600"/>
            <a:ext cx="107823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Медиаобразование в Москве, России, мире: сборник исследований /Под ред.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В.В.Барабаша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Н.В.Поплавской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М.: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МедиаПресс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2014.-144 с.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Новикова А.А. Медиаобразование в России и Европе в </a:t>
            </a: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контексте глобализации. – Таганрог: Изд-во Кучма, 2004. Федоров А.В. Медиаобразование: история, теория и методика. – Ростов: ЦВВР, 2001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0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Федоров А.В., </a:t>
            </a:r>
            <a:r>
              <a:rPr lang="ru-RU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Челышева</a:t>
            </a: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И.В., Новикова А.А. и др. Проблемы медиаобразования (научная школа под руководством А.В. Федорова). Монография. Таганрог: Изд-во Таганрогского государственного педагогического института, 2007. 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212с</a:t>
            </a:r>
          </a:p>
          <a:p>
            <a:pPr algn="just"/>
            <a:endParaRPr lang="ru-RU" sz="20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Мантуленко В.В. Роль медиа в современном мире и образовании. Самарский госуниверситет, 2014. Сайт Медиапедагогика. [Электронный ресурс]. Режим доступа </a:t>
            </a:r>
            <a:r>
              <a:rPr lang="ru-RU" sz="2000" u="sng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  <a:hlinkClick r:id="rId2"/>
              </a:rPr>
              <a:t>http://</a:t>
            </a:r>
            <a:r>
              <a:rPr lang="ru-RU" sz="2000" u="sng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  <a:hlinkClick r:id="rId2"/>
              </a:rPr>
              <a:t>www.mediapedagogics.ru/articles.htm</a:t>
            </a:r>
            <a:endParaRPr lang="ru-RU" sz="2000" u="sng" dirty="0" smtClean="0"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52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68300" y="501640"/>
            <a:ext cx="109347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информационных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 создаёт условия для эффективного развития современного общества. Коммуникационные средства проникли во все сферы деятельности нашего общества, став неотъемлемой частью жизни людей. Мобильные телефоны, айфоны, айпады, планшеты,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компьютеры, различные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коммуникаторы и Глобальная Сеть Интернет, расширив коммуникационные, пространственные и временные границы, открыла новые возможности для общения, образования, работы, отдыха и творческой самореализации личности. Число пользователей увеличивается с каждым днём и большую их часть уже составляют дети, подростки и молодёжь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vot69.ru/wp-content/uploads/2019/01/gadzhet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3231813"/>
            <a:ext cx="5092700" cy="322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karmelpilates.com/wp-content/uploads/9/4/5/9452e95bd102f2166ca9212ba33840bc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634" y="3231813"/>
            <a:ext cx="5300366" cy="322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4799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0700" y="697637"/>
            <a:ext cx="105791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важно, чтобы современное образование учитывало изменения, произошедшие в обществе, необходимость подготовки нового поколения к восприятию информационной среды. В этой связи огромное значение приобретает такая предметная область, как </a:t>
            </a:r>
            <a:r>
              <a:rPr lang="ru-RU" sz="2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медиаобразование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://cloud.chambermaster.com/userfiles/UserFiles/chambers/842/Image/Logos/HiRe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820" y="2676004"/>
            <a:ext cx="6288980" cy="3419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59669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metod-kopilka.ru/images/doc/53/47979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253999"/>
            <a:ext cx="11671300" cy="62722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45589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317501"/>
            <a:ext cx="8825658" cy="1574800"/>
          </a:xfrm>
        </p:spPr>
        <p:txBody>
          <a:bodyPr/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задачи медиаобразования </a:t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обучения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5300" y="1892301"/>
            <a:ext cx="10998199" cy="4495799"/>
          </a:xfrm>
        </p:spPr>
        <p:txBody>
          <a:bodyPr/>
          <a:lstStyle/>
          <a:p>
            <a:pPr marL="342900" lvl="0" indent="-342900" defTabSz="914400">
              <a:lnSpc>
                <a:spcPct val="130000"/>
              </a:lnSpc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ru-RU" sz="2200" cap="none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Подготовить новое поколение к жизни в современных информационных </a:t>
            </a:r>
            <a:r>
              <a:rPr lang="ru-RU" sz="2200" cap="none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условиях.</a:t>
            </a:r>
          </a:p>
          <a:p>
            <a:pPr marL="342900" lvl="0" indent="-342900" defTabSz="914400">
              <a:lnSpc>
                <a:spcPct val="130000"/>
              </a:lnSpc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ru-RU" sz="2200" cap="none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Научить </a:t>
            </a:r>
            <a:r>
              <a:rPr lang="ru-RU" sz="2200" cap="none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учащихся понимать, правильно воспринимать и перерабатывать полученную </a:t>
            </a:r>
            <a:r>
              <a:rPr lang="ru-RU" sz="2200" cap="none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информацию.</a:t>
            </a:r>
          </a:p>
          <a:p>
            <a:pPr marL="342900" lvl="0" indent="-342900" defTabSz="914400">
              <a:lnSpc>
                <a:spcPct val="130000"/>
              </a:lnSpc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ru-RU" sz="2200" cap="none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Овладевать </a:t>
            </a:r>
            <a:r>
              <a:rPr lang="ru-RU" sz="2200" cap="none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способами общения с помощью технических </a:t>
            </a:r>
            <a:r>
              <a:rPr lang="ru-RU" sz="2200" cap="none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средств.</a:t>
            </a:r>
          </a:p>
          <a:p>
            <a:pPr marL="342900" lvl="0" indent="-342900" defTabSz="914400">
              <a:lnSpc>
                <a:spcPct val="130000"/>
              </a:lnSpc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ru-RU" sz="2200" cap="none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Формировать </a:t>
            </a:r>
            <a:r>
              <a:rPr lang="ru-RU" sz="2200" cap="none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умения находить, готовить и передавать требуемую </a:t>
            </a:r>
            <a:r>
              <a:rPr lang="ru-RU" sz="2200" cap="none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информацию.</a:t>
            </a:r>
          </a:p>
          <a:p>
            <a:pPr marL="342900" lvl="0" indent="-342900" defTabSz="914400">
              <a:lnSpc>
                <a:spcPct val="130000"/>
              </a:lnSpc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ru-RU" sz="2200" cap="none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Развивать </a:t>
            </a:r>
            <a:r>
              <a:rPr lang="ru-RU" sz="2200" cap="none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критическое мышление, умение понимать скрытый смысл того или иного </a:t>
            </a:r>
            <a:r>
              <a:rPr lang="ru-RU" sz="2200" cap="none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сообщения.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68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256" y="495300"/>
            <a:ext cx="9208244" cy="723900"/>
          </a:xfrm>
        </p:spPr>
        <p:txBody>
          <a:bodyPr/>
          <a:lstStyle/>
          <a:p>
            <a:pPr algn="ctr"/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медиаобразования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9400" y="1358900"/>
            <a:ext cx="8420100" cy="4648200"/>
          </a:xfrm>
        </p:spPr>
        <p:txBody>
          <a:bodyPr>
            <a:normAutofit fontScale="85000" lnSpcReduction="10000"/>
          </a:bodyPr>
          <a:lstStyle/>
          <a:p>
            <a:pPr marL="342900" lvl="0" indent="-342900" algn="just" defTabSz="914400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v"/>
            </a:pP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медиаобразование </a:t>
            </a:r>
            <a:r>
              <a:rPr lang="ru-RU" sz="2400" cap="none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будущих профессионалов в мире прессы, радио, телевидения, кино, видео и </a:t>
            </a: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Интернета; </a:t>
            </a:r>
            <a:endParaRPr lang="ru-RU" sz="2400" cap="none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lvl="0" indent="-342900" algn="just" defTabSz="914400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v"/>
            </a:pP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медиаобразование </a:t>
            </a:r>
            <a:r>
              <a:rPr lang="ru-RU" sz="2400" cap="none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будущих педагогов в университетах и педагогических институтах, в процессе повышения квалификации преподавателей вузов и школ на курсах по медиакультуре; </a:t>
            </a:r>
          </a:p>
          <a:p>
            <a:pPr marL="342900" lvl="0" indent="-342900" algn="just" defTabSz="914400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v"/>
            </a:pP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медиаобразование </a:t>
            </a:r>
            <a:r>
              <a:rPr lang="ru-RU" sz="2400" cap="none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как часть общего образования школьников и </a:t>
            </a: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студентов;</a:t>
            </a:r>
            <a:endParaRPr lang="ru-RU" sz="2400" cap="none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lvl="0" indent="-342900" algn="just" defTabSz="914400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v"/>
            </a:pP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медиаобразование </a:t>
            </a:r>
            <a:r>
              <a:rPr lang="ru-RU" sz="2400" cap="none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 учреждениях дополнительного образования и досуговых центрах (домах культуры, центрах внешкольной работы, эстетического и художественного </a:t>
            </a: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воспитания;</a:t>
            </a:r>
            <a:endParaRPr lang="ru-RU" sz="2400" cap="none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lvl="0" indent="-342900" algn="just" defTabSz="914400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v"/>
            </a:pP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дистанционное </a:t>
            </a:r>
            <a:r>
              <a:rPr lang="ru-RU" sz="2400" cap="none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медиаобразование школьников, студентов и взрослых с помощью прессы, телевидения, радио, видео, DVD, системы </a:t>
            </a: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Интернет;</a:t>
            </a:r>
            <a:endParaRPr lang="ru-RU" sz="2400" cap="none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lvl="0" indent="-342900" algn="just" defTabSz="914400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v"/>
            </a:pP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самостоятельное </a:t>
            </a:r>
            <a:r>
              <a:rPr lang="ru-RU" sz="2400" cap="none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(непрерывное) медиаобразование, осуществляемое в течение всей жизни человека [Федоров, 2004]. </a:t>
            </a:r>
          </a:p>
          <a:p>
            <a:pPr algn="just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6500" y="1358900"/>
            <a:ext cx="3213100" cy="4680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83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3856" y="309033"/>
            <a:ext cx="8825657" cy="579967"/>
          </a:xfrm>
        </p:spPr>
        <p:txBody>
          <a:bodyPr/>
          <a:lstStyle/>
          <a:p>
            <a:pPr algn="ctr"/>
            <a:r>
              <a:rPr lang="ru-RU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Модели медиаобразования</a:t>
            </a:r>
            <a:endParaRPr lang="ru-RU" sz="4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4855" y="889000"/>
            <a:ext cx="6922245" cy="5460999"/>
          </a:xfrm>
        </p:spPr>
        <p:txBody>
          <a:bodyPr>
            <a:normAutofit lnSpcReduction="10000"/>
          </a:bodyPr>
          <a:lstStyle/>
          <a:p>
            <a:pPr marL="342900" lvl="0" indent="-342900" algn="just" defTabSz="914400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ru-RU" sz="24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информационная модель - изучение теории и истории, языка медиакультуры;</a:t>
            </a:r>
          </a:p>
          <a:p>
            <a:pPr marL="342900" lvl="0" indent="-342900" algn="just" defTabSz="914400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ru-RU" sz="24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воспитательно-этическая модель - рассмотрение моральных, религиозных, философских проблем на материале медиа; </a:t>
            </a:r>
          </a:p>
          <a:p>
            <a:pPr marL="342900" lvl="0" indent="-342900" algn="just" defTabSz="914400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ru-RU" sz="24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практико-утилитарная модель - практическое изучение и применение медиатехник; </a:t>
            </a:r>
          </a:p>
          <a:p>
            <a:pPr marL="342900" lvl="0" indent="-342900" algn="just" defTabSz="914400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ru-RU" sz="24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эстетическая модель - ориентирована на развитие художественного вкуса и анализ лучших произведений медиакультуры; </a:t>
            </a:r>
          </a:p>
          <a:p>
            <a:pPr marL="342900" lvl="0" indent="-342900" algn="just" defTabSz="914400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ru-RU" sz="24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социокультурная модель - социокультурное развитие творческой личности в плане восприятия, воображения, самостоятельного, критического мышления по отношению к медиатекстам любых видов и жанров.</a:t>
            </a:r>
            <a:endParaRPr lang="ru-RU" sz="2400" b="1" cap="none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00" y="1583267"/>
            <a:ext cx="4138943" cy="3382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05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500" y="385233"/>
            <a:ext cx="10107613" cy="808567"/>
          </a:xfrm>
        </p:spPr>
        <p:txBody>
          <a:bodyPr/>
          <a:lstStyle/>
          <a:p>
            <a:pPr algn="ctr"/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медиаобразования в группе детей: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1" y="1282700"/>
            <a:ext cx="7861300" cy="4355081"/>
          </a:xfrm>
        </p:spPr>
        <p:txBody>
          <a:bodyPr>
            <a:normAutofit fontScale="92500" lnSpcReduction="20000"/>
          </a:bodyPr>
          <a:lstStyle/>
          <a:p>
            <a:pPr marL="457200" lvl="0" indent="-457200" algn="just" defTabSz="914400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ru-RU" sz="28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добровольность соблюдения установленных законодательством РФ запретов и ограничений на распространение информации, причиняющей вред здоровью и развитию детей; </a:t>
            </a:r>
          </a:p>
          <a:p>
            <a:pPr marL="457200" lvl="0" indent="-457200" algn="just" defTabSz="914400">
              <a:spcBef>
                <a:spcPct val="20000"/>
              </a:spcBef>
              <a:buClrTx/>
              <a:buSzTx/>
              <a:buFontTx/>
              <a:buChar char="-"/>
            </a:pPr>
            <a:endParaRPr lang="ru-RU" sz="2800" cap="none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lvl="0" indent="-457200" algn="just" defTabSz="914400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ru-RU" sz="28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недопустимость унижения человеческого достоинства, нарушения прав и свобод других людей;</a:t>
            </a:r>
          </a:p>
          <a:p>
            <a:pPr marL="457200" lvl="0" indent="-457200" algn="just" defTabSz="914400">
              <a:spcBef>
                <a:spcPct val="20000"/>
              </a:spcBef>
              <a:buClrTx/>
              <a:buSzTx/>
              <a:buFontTx/>
              <a:buChar char="-"/>
            </a:pPr>
            <a:endParaRPr lang="ru-RU" sz="2800" cap="none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lvl="0" indent="-457200" algn="just" defTabSz="914400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ru-RU" sz="28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допустимость ограничения прав и свобод ребёнка в информационной системе, когда пользование ими может причинить вред самому ребёнку.</a:t>
            </a:r>
            <a:endParaRPr lang="ru-RU" sz="2800" b="1" cap="none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8557" y="1437035"/>
            <a:ext cx="3436243" cy="4200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58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862" y="385233"/>
            <a:ext cx="9817844" cy="554567"/>
          </a:xfrm>
        </p:spPr>
        <p:txBody>
          <a:bodyPr/>
          <a:lstStyle/>
          <a:p>
            <a:pPr algn="ctr"/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Медиаобразовательные умения 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3200" y="1092200"/>
            <a:ext cx="11734800" cy="5676900"/>
          </a:xfrm>
        </p:spPr>
        <p:txBody>
          <a:bodyPr>
            <a:normAutofit fontScale="77500" lnSpcReduction="20000"/>
          </a:bodyPr>
          <a:lstStyle/>
          <a:p>
            <a:pPr marL="342900" lvl="0" indent="-342900" algn="just" defTabSz="914400"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sz="28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умение находить информацию в различных источниках; включать информацию в систему формируемых в школе знаний, использование этих знаний при восприятии и критическом осмыслении информации; систематизировать ее по заданным признакам; </a:t>
            </a:r>
          </a:p>
          <a:p>
            <a:pPr marL="342900" lvl="0" indent="-342900" algn="just" defTabSz="914400"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sz="28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умения интерпретировать информацию, понимать ее суть, адресную направленность, цель информирования; визуальную информацию переводить в вербальную знаковую систему и наоборот; </a:t>
            </a:r>
          </a:p>
          <a:p>
            <a:pPr marL="342900" lvl="0" indent="-342900" algn="just" defTabSz="914400"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sz="28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умения четко формулировать то, что узнали из мультимедийного информационного источника</a:t>
            </a:r>
            <a:r>
              <a:rPr lang="ru-RU" sz="28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;</a:t>
            </a:r>
          </a:p>
          <a:p>
            <a:pPr marL="342900" lvl="0" indent="-342900" algn="just" defTabSz="914400"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sz="28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умение принимать личностную позицию по отношению к скрытому смыслу, аргументировать собственные высказывания, находить ошибки в получаемой информации и вносить предложения по их исправлению;</a:t>
            </a:r>
          </a:p>
          <a:p>
            <a:pPr marL="342900" lvl="0" indent="-342900" algn="just" defTabSz="914400"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sz="28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умение воспринимать альтернативные точки зрения и высказывать обоснованные аргументы «за» и «против» каждой из них; </a:t>
            </a:r>
          </a:p>
          <a:p>
            <a:pPr marL="342900" lvl="0" indent="-342900" algn="just" defTabSz="914400"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sz="28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умение устанавливать ассоциативные и практически целесообразные связи между информационными сообщениями; </a:t>
            </a:r>
          </a:p>
          <a:p>
            <a:pPr marL="342900" lvl="0" indent="-342900" algn="just" defTabSz="914400"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sz="28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умение вычленять главное в информационном сообщении, отчленять его от «белого шума»;</a:t>
            </a:r>
          </a:p>
          <a:p>
            <a:pPr marL="342900" lvl="0" indent="-342900" algn="just" defTabSz="914400"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sz="28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умение самостоятельно трансформировать, представлять информацию (в Сети, в печатном издании, в презентации),  видоизменять ее объем, форму, знаковую систему, носитель и др.</a:t>
            </a:r>
          </a:p>
          <a:p>
            <a:pPr lvl="0" algn="just" defTabSz="914400">
              <a:spcBef>
                <a:spcPct val="20000"/>
              </a:spcBef>
              <a:buClrTx/>
              <a:buSzTx/>
            </a:pPr>
            <a:endParaRPr lang="ru-RU" sz="2400" b="1" cap="none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023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81</TotalTime>
  <Words>904</Words>
  <Application>Microsoft Office PowerPoint</Application>
  <PresentationFormat>Широкоэкранный</PresentationFormat>
  <Paragraphs>63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Century Gothic</vt:lpstr>
      <vt:lpstr>Times New Roman</vt:lpstr>
      <vt:lpstr>Wingdings</vt:lpstr>
      <vt:lpstr>Wingdings 3</vt:lpstr>
      <vt:lpstr>Ион</vt:lpstr>
      <vt:lpstr>Медиаобразование.</vt:lpstr>
      <vt:lpstr>Презентация PowerPoint</vt:lpstr>
      <vt:lpstr>Презентация PowerPoint</vt:lpstr>
      <vt:lpstr>Презентация PowerPoint</vt:lpstr>
      <vt:lpstr>Основные задачи медиаобразования  в процессе обучения</vt:lpstr>
      <vt:lpstr>Основные направления медиаобразования</vt:lpstr>
      <vt:lpstr>Модели медиаобразования</vt:lpstr>
      <vt:lpstr>Принципы медиаобразования в группе детей:</vt:lpstr>
      <vt:lpstr>Медиаобразовательные умения </vt:lpstr>
      <vt:lpstr>Особенности современного медиаобразования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Медиаобразование.</dc:title>
  <dc:creator>User</dc:creator>
  <cp:lastModifiedBy>User</cp:lastModifiedBy>
  <cp:revision>9</cp:revision>
  <dcterms:created xsi:type="dcterms:W3CDTF">2023-11-10T06:39:48Z</dcterms:created>
  <dcterms:modified xsi:type="dcterms:W3CDTF">2023-11-10T08:00:51Z</dcterms:modified>
</cp:coreProperties>
</file>