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5" r:id="rId2"/>
    <p:sldId id="27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4" r:id="rId20"/>
    <p:sldId id="269" r:id="rId21"/>
    <p:sldId id="277" r:id="rId22"/>
    <p:sldId id="278" r:id="rId23"/>
    <p:sldId id="279" r:id="rId24"/>
    <p:sldId id="281" r:id="rId25"/>
    <p:sldId id="283" r:id="rId26"/>
    <p:sldId id="290" r:id="rId27"/>
    <p:sldId id="289" r:id="rId28"/>
    <p:sldId id="29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02" y="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0D0EE-71F9-4DE9-93A0-E6EDB3D3D15F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1CC73-2D33-434C-8057-8FE18DA32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11487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11487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11487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11487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D98BE-DE11-454D-BFDF-73DB3FB3E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D8B0-61BD-4F58-A721-B244628ABEB6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D0032-A7B7-46DF-A035-73B4F6974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/>
              <a:t>Тема урока: «Структурное программирование»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Цели урока:</a:t>
            </a:r>
          </a:p>
          <a:p>
            <a:r>
              <a:rPr lang="ru-RU" b="1" u="sng" dirty="0" smtClean="0"/>
              <a:t>образовательная:  </a:t>
            </a:r>
            <a:r>
              <a:rPr lang="ru-RU" dirty="0" smtClean="0"/>
              <a:t>научиться применять знания по разработке программной документации (графическое представление алгоритма программы, техническое задание).</a:t>
            </a:r>
          </a:p>
          <a:p>
            <a:r>
              <a:rPr lang="ru-RU" b="1" u="sng" dirty="0" smtClean="0"/>
              <a:t>воспитательная: </a:t>
            </a:r>
            <a:r>
              <a:rPr lang="ru-RU" dirty="0" smtClean="0"/>
              <a:t>привить навык коммуникативного общения в рабочей группе программистов.</a:t>
            </a:r>
          </a:p>
          <a:p>
            <a:r>
              <a:rPr lang="ru-RU" b="1" u="sng" dirty="0" smtClean="0"/>
              <a:t>развивающая: </a:t>
            </a:r>
            <a:r>
              <a:rPr lang="ru-RU" dirty="0" smtClean="0"/>
              <a:t>развитие  навыка аккуратности ведения программной документации.</a:t>
            </a:r>
          </a:p>
          <a:p>
            <a:r>
              <a:rPr lang="ru-RU" b="1" u="sng" dirty="0" smtClean="0"/>
              <a:t>методическая: </a:t>
            </a:r>
            <a:r>
              <a:rPr lang="ru-RU" dirty="0" smtClean="0"/>
              <a:t>применение здоровьесберегающей технологии на уроке, технологии создания успеха.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7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В какой фигуре происходит описание цикла при составлении блок-схемы?</a:t>
            </a:r>
            <a:endParaRPr lang="ru-RU" b="1" i="1" dirty="0"/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683568" y="3429000"/>
            <a:ext cx="1800200" cy="864096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6372200" y="3429000"/>
            <a:ext cx="2232248" cy="792088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Д)</a:t>
            </a:r>
          </a:p>
          <a:p>
            <a:pPr algn="ctr"/>
            <a:endParaRPr lang="ru-RU" dirty="0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323528" y="4797152"/>
            <a:ext cx="3096344" cy="1440160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724128" y="5373216"/>
            <a:ext cx="2736304" cy="108012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Е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139952" y="2852936"/>
            <a:ext cx="2088232" cy="79208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3563888" y="4221088"/>
            <a:ext cx="2304256" cy="1080120"/>
          </a:xfrm>
          <a:prstGeom prst="flowChartPreparati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Г)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8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Дан массив из 30 дробных  элементов.</a:t>
            </a:r>
          </a:p>
          <a:p>
            <a:pPr>
              <a:buNone/>
            </a:pPr>
            <a:r>
              <a:rPr lang="ru-RU" b="1" dirty="0" smtClean="0"/>
              <a:t>Выберите правильное описание массива.</a:t>
            </a:r>
            <a:endParaRPr lang="ru-RU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4008" y="1628800"/>
          <a:ext cx="4038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A= array[1..30] of real;</a:t>
                      </a:r>
                    </a:p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: integer;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A: array[1..30] of real;</a:t>
                      </a:r>
                      <a:endParaRPr lang="ru-RU" dirty="0" smtClean="0"/>
                    </a:p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:</a:t>
                      </a:r>
                      <a:r>
                        <a:rPr lang="en-US" baseline="0" dirty="0" smtClean="0"/>
                        <a:t> real;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err="1" smtClean="0"/>
                        <a:t>Mas</a:t>
                      </a:r>
                      <a:r>
                        <a:rPr lang="en-US" baseline="0" dirty="0" smtClean="0"/>
                        <a:t>=array[1..30] of real;</a:t>
                      </a:r>
                    </a:p>
                    <a:p>
                      <a:r>
                        <a:rPr lang="en-US" baseline="0" dirty="0" err="1" smtClean="0"/>
                        <a:t>Var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A:mas;</a:t>
                      </a:r>
                    </a:p>
                    <a:p>
                      <a:r>
                        <a:rPr lang="en-US" baseline="0" dirty="0" err="1" smtClean="0"/>
                        <a:t>i</a:t>
                      </a:r>
                      <a:r>
                        <a:rPr lang="en-US" baseline="0" dirty="0" smtClean="0"/>
                        <a:t>: integer;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3851920" y="3212976"/>
            <a:ext cx="5292080" cy="2016224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162880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72400" y="256490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100392" y="371703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i="1" dirty="0"/>
              <a:t>Точная формулировка решения задачи на компьютере с описанием входной и выходной информации называется: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b="1" dirty="0"/>
              <a:t>Алгоритмизация решения задачи</a:t>
            </a:r>
          </a:p>
          <a:p>
            <a:pPr lvl="0"/>
            <a:r>
              <a:rPr lang="ru-RU" b="1" dirty="0"/>
              <a:t>Постановка задачи</a:t>
            </a:r>
          </a:p>
          <a:p>
            <a:pPr lvl="0"/>
            <a:r>
              <a:rPr lang="ru-RU" b="1" dirty="0"/>
              <a:t>Программирование</a:t>
            </a:r>
          </a:p>
          <a:p>
            <a:pPr lvl="0"/>
            <a:r>
              <a:rPr lang="ru-RU" b="1" dirty="0"/>
              <a:t>Математическое моделирование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2564904"/>
            <a:ext cx="3528392" cy="504056"/>
          </a:xfrm>
          <a:prstGeom prst="rect">
            <a:avLst/>
          </a:prstGeom>
          <a:noFill/>
          <a:ln w="539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10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/>
              <a:t>Как  называется программист, который занимается разработкой, эксплуатацией и сопровождением системного программного обеспечения, поддерживающего работоспособность </a:t>
            </a:r>
            <a:r>
              <a:rPr lang="ru-RU" b="1" i="1" dirty="0" smtClean="0"/>
              <a:t>компьютера?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Прикладной</a:t>
            </a:r>
          </a:p>
          <a:p>
            <a:pPr lvl="0"/>
            <a:r>
              <a:rPr lang="ru-RU" dirty="0"/>
              <a:t>Системный</a:t>
            </a:r>
          </a:p>
          <a:p>
            <a:pPr lvl="0"/>
            <a:r>
              <a:rPr lang="ru-RU" dirty="0"/>
              <a:t>Аналитик</a:t>
            </a:r>
          </a:p>
          <a:p>
            <a:pPr lvl="0"/>
            <a:r>
              <a:rPr lang="ru-RU" dirty="0"/>
              <a:t>Постановщик задач</a:t>
            </a:r>
          </a:p>
          <a:p>
            <a:pPr lvl="0"/>
            <a:r>
              <a:rPr lang="ru-RU" dirty="0"/>
              <a:t>Администратор базы данных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988840"/>
            <a:ext cx="3528392" cy="504056"/>
          </a:xfrm>
          <a:prstGeom prst="rect">
            <a:avLst/>
          </a:prstGeom>
          <a:noFill/>
          <a:ln w="539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11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/>
              <a:t>Как  называется программист, который  осуществляет разработку и отладку программ для решения функциональных задач?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dirty="0"/>
              <a:t>Прикладной</a:t>
            </a:r>
          </a:p>
          <a:p>
            <a:pPr lvl="0"/>
            <a:r>
              <a:rPr lang="ru-RU" dirty="0"/>
              <a:t>Системный</a:t>
            </a:r>
          </a:p>
          <a:p>
            <a:pPr lvl="0"/>
            <a:r>
              <a:rPr lang="ru-RU" dirty="0"/>
              <a:t>Аналитик</a:t>
            </a:r>
          </a:p>
          <a:p>
            <a:pPr lvl="0"/>
            <a:r>
              <a:rPr lang="ru-RU" dirty="0"/>
              <a:t>Постановщик задач</a:t>
            </a:r>
          </a:p>
          <a:p>
            <a:pPr lvl="0"/>
            <a:r>
              <a:rPr lang="ru-RU" dirty="0"/>
              <a:t>Администратор базы данных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556792"/>
            <a:ext cx="3528392" cy="504056"/>
          </a:xfrm>
          <a:prstGeom prst="rect">
            <a:avLst/>
          </a:prstGeom>
          <a:noFill/>
          <a:ln w="539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12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/>
              <a:t>Что является  исходным материалом для создания информационной системы или другого </a:t>
            </a:r>
            <a:r>
              <a:rPr lang="ru-RU" b="1" i="1" dirty="0" smtClean="0"/>
              <a:t>продукта?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1) Руководство пользователя;</a:t>
            </a:r>
          </a:p>
          <a:p>
            <a:pPr>
              <a:buNone/>
            </a:pPr>
            <a:r>
              <a:rPr lang="ru-RU" dirty="0"/>
              <a:t>2)Техническое задание;</a:t>
            </a:r>
          </a:p>
          <a:p>
            <a:pPr>
              <a:buNone/>
            </a:pPr>
            <a:r>
              <a:rPr lang="ru-RU" dirty="0"/>
              <a:t>3)Программный код;</a:t>
            </a:r>
          </a:p>
          <a:p>
            <a:pPr>
              <a:buNone/>
            </a:pPr>
            <a:r>
              <a:rPr lang="ru-RU" dirty="0"/>
              <a:t>4)Постановка задачи.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564904"/>
            <a:ext cx="3816424" cy="504056"/>
          </a:xfrm>
          <a:prstGeom prst="rect">
            <a:avLst/>
          </a:prstGeom>
          <a:noFill/>
          <a:ln w="539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704160"/>
            <a:ext cx="8229240" cy="1235159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/>
              <a:t>Перечислите признаки классификации методов проектирования ПП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395536" y="1916832"/>
            <a:ext cx="8229600" cy="4525963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ru-RU" dirty="0">
                <a:latin typeface="" pitchFamily="18"/>
              </a:rPr>
              <a:t>Степень автоматизации проектных работ;</a:t>
            </a:r>
          </a:p>
          <a:p>
            <a:pPr lvl="0">
              <a:buNone/>
            </a:pPr>
            <a:r>
              <a:rPr lang="ru-RU" dirty="0">
                <a:latin typeface="" pitchFamily="18"/>
              </a:rPr>
              <a:t>Декомпозиция на отдельные составляющие;</a:t>
            </a:r>
          </a:p>
          <a:p>
            <a:pPr lvl="0">
              <a:buNone/>
            </a:pPr>
            <a:r>
              <a:rPr lang="ru-RU" dirty="0">
                <a:latin typeface="" pitchFamily="18"/>
              </a:rPr>
              <a:t>Построение информационно-технологических схем;</a:t>
            </a:r>
          </a:p>
          <a:p>
            <a:pPr lvl="0">
              <a:buNone/>
            </a:pPr>
            <a:r>
              <a:rPr lang="ru-RU" dirty="0">
                <a:latin typeface="" pitchFamily="18"/>
              </a:rPr>
              <a:t> Принятая методология процесса разработки.</a:t>
            </a:r>
          </a:p>
          <a:p>
            <a:pPr lvl="0">
              <a:buNone/>
            </a:pPr>
            <a:endParaRPr lang="ru-RU" dirty="0">
              <a:latin typeface="" pitchFamily="18"/>
            </a:endParaRPr>
          </a:p>
          <a:p>
            <a:pPr lvl="0">
              <a:buNone/>
            </a:pPr>
            <a:endParaRPr lang="ru-RU" dirty="0">
              <a:latin typeface="" pitchFamily="18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7452320" y="1916832"/>
            <a:ext cx="761759" cy="609120"/>
          </a:xfrm>
          <a:custGeom>
            <a:avLst>
              <a:gd name="f0" fmla="val 1752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*/ 5419351 1 1725033"/>
              <a:gd name="f7" fmla="val -2147483647"/>
              <a:gd name="f8" fmla="val 2147483647"/>
              <a:gd name="f9" fmla="val 15510"/>
              <a:gd name="f10" fmla="val 17520"/>
              <a:gd name="f11" fmla="*/ 10800 10800 1"/>
              <a:gd name="f12" fmla="+- 0 0 0"/>
              <a:gd name="f13" fmla="+- 0 0 360"/>
              <a:gd name="f14" fmla="val 10800"/>
              <a:gd name="f15" fmla="*/ 1165 1165 1"/>
              <a:gd name="f16" fmla="val 1165"/>
              <a:gd name="f17" fmla="val 4870"/>
              <a:gd name="f18" fmla="val 8680"/>
              <a:gd name="f19" fmla="val 12920"/>
              <a:gd name="f20" fmla="val 16730"/>
              <a:gd name="f21" fmla="*/ f4 1 21600"/>
              <a:gd name="f22" fmla="*/ f5 1 21600"/>
              <a:gd name="f23" fmla="pin 15510 f0 17520"/>
              <a:gd name="f24" fmla="*/ 0 f6 1"/>
              <a:gd name="f25" fmla="*/ f12 f1 1"/>
              <a:gd name="f26" fmla="*/ f13 f1 1"/>
              <a:gd name="f27" fmla="+- f23 0 15510"/>
              <a:gd name="f28" fmla="*/ 10800 f21 1"/>
              <a:gd name="f29" fmla="*/ f23 f22 1"/>
              <a:gd name="f30" fmla="*/ 3163 f21 1"/>
              <a:gd name="f31" fmla="*/ 18437 f21 1"/>
              <a:gd name="f32" fmla="*/ 18437 f22 1"/>
              <a:gd name="f33" fmla="*/ 3163 f22 1"/>
              <a:gd name="f34" fmla="*/ f24 1 f3"/>
              <a:gd name="f35" fmla="*/ f25 1 f3"/>
              <a:gd name="f36" fmla="*/ f26 1 f3"/>
              <a:gd name="f37" fmla="*/ 0 f22 1"/>
              <a:gd name="f38" fmla="*/ 0 f21 1"/>
              <a:gd name="f39" fmla="*/ 10800 f22 1"/>
              <a:gd name="f40" fmla="*/ 21600 f22 1"/>
              <a:gd name="f41" fmla="*/ 21600 f21 1"/>
              <a:gd name="f42" fmla="+- 17520 0 f27"/>
              <a:gd name="f43" fmla="+- 15510 f27 0"/>
              <a:gd name="f44" fmla="+- 0 0 f34"/>
              <a:gd name="f45" fmla="+- f35 0 f2"/>
              <a:gd name="f46" fmla="+- f36 0 f2"/>
              <a:gd name="f47" fmla="*/ f44 f1 1"/>
              <a:gd name="f48" fmla="+- f46 0 f45"/>
              <a:gd name="f49" fmla="*/ f47 1 f6"/>
              <a:gd name="f50" fmla="+- f49 0 f2"/>
              <a:gd name="f51" fmla="cos 1 f50"/>
              <a:gd name="f52" fmla="sin 1 f50"/>
              <a:gd name="f53" fmla="+- 0 0 f51"/>
              <a:gd name="f54" fmla="+- 0 0 f52"/>
              <a:gd name="f55" fmla="*/ 10800 f53 1"/>
              <a:gd name="f56" fmla="*/ 10800 f54 1"/>
              <a:gd name="f57" fmla="*/ 1165 f53 1"/>
              <a:gd name="f58" fmla="*/ 1165 f54 1"/>
              <a:gd name="f59" fmla="*/ f55 f55 1"/>
              <a:gd name="f60" fmla="*/ f56 f56 1"/>
              <a:gd name="f61" fmla="*/ f57 f57 1"/>
              <a:gd name="f62" fmla="*/ f58 f58 1"/>
              <a:gd name="f63" fmla="+- f59 f60 0"/>
              <a:gd name="f64" fmla="+- f61 f62 0"/>
              <a:gd name="f65" fmla="sqrt f63"/>
              <a:gd name="f66" fmla="sqrt f64"/>
              <a:gd name="f67" fmla="*/ f11 1 f65"/>
              <a:gd name="f68" fmla="*/ f15 1 f66"/>
              <a:gd name="f69" fmla="*/ f53 f67 1"/>
              <a:gd name="f70" fmla="*/ f54 f67 1"/>
              <a:gd name="f71" fmla="*/ f53 f68 1"/>
              <a:gd name="f72" fmla="*/ f54 f68 1"/>
              <a:gd name="f73" fmla="+- 10800 0 f69"/>
              <a:gd name="f74" fmla="+- 10800 0 f70"/>
              <a:gd name="f75" fmla="+- 7305 0 f71"/>
              <a:gd name="f76" fmla="+- 7515 0 f72"/>
              <a:gd name="f77" fmla="+- 14295 0 f71"/>
            </a:gdLst>
            <a:ahLst>
              <a:ahXY gdRefY="f0" minY="f9" maxY="f10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28" y="f37"/>
              </a:cxn>
              <a:cxn ang="f45">
                <a:pos x="f30" y="f33"/>
              </a:cxn>
              <a:cxn ang="f45">
                <a:pos x="f38" y="f39"/>
              </a:cxn>
              <a:cxn ang="f45">
                <a:pos x="f30" y="f32"/>
              </a:cxn>
              <a:cxn ang="f45">
                <a:pos x="f28" y="f40"/>
              </a:cxn>
              <a:cxn ang="f45">
                <a:pos x="f31" y="f32"/>
              </a:cxn>
              <a:cxn ang="f45">
                <a:pos x="f41" y="f39"/>
              </a:cxn>
              <a:cxn ang="f45">
                <a:pos x="f31" y="f33"/>
              </a:cxn>
            </a:cxnLst>
            <a:rect l="f30" t="f33" r="f31" b="f32"/>
            <a:pathLst>
              <a:path w="21600" h="21600">
                <a:moveTo>
                  <a:pt x="f73" y="f74"/>
                </a:moveTo>
                <a:arcTo wR="f14" hR="f14" stAng="f45" swAng="f48"/>
                <a:close/>
              </a:path>
              <a:path w="21600" h="21600">
                <a:moveTo>
                  <a:pt x="f75" y="f76"/>
                </a:moveTo>
                <a:arcTo wR="f16" hR="f16" stAng="f45" swAng="f48"/>
                <a:close/>
              </a:path>
              <a:path w="21600" h="21600">
                <a:moveTo>
                  <a:pt x="f77" y="f76"/>
                </a:moveTo>
                <a:arcTo wR="f16" hR="f16" stAng="f45" swAng="f48"/>
                <a:close/>
              </a:path>
              <a:path w="21600" h="21600" fill="none">
                <a:moveTo>
                  <a:pt x="f17" y="f42"/>
                </a:moveTo>
                <a:cubicBezTo>
                  <a:pt x="f18" y="f43"/>
                  <a:pt x="f19" y="f43"/>
                  <a:pt x="f20" y="f42"/>
                </a:cubicBezTo>
              </a:path>
            </a:pathLst>
          </a:custGeom>
          <a:solidFill>
            <a:srgbClr val="FFFFFF"/>
          </a:solidFill>
          <a:ln w="25560">
            <a:solidFill>
              <a:srgbClr val="009DD9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rtl="0" hangingPunct="0">
              <a:buNone/>
              <a:tabLst/>
            </a:pPr>
            <a:endParaRPr lang="ru-RU" sz="2400"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7812360" y="3933056"/>
            <a:ext cx="761759" cy="609120"/>
          </a:xfrm>
          <a:custGeom>
            <a:avLst>
              <a:gd name="f0" fmla="val 1752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*/ 5419351 1 1725033"/>
              <a:gd name="f7" fmla="val -2147483647"/>
              <a:gd name="f8" fmla="val 2147483647"/>
              <a:gd name="f9" fmla="val 15510"/>
              <a:gd name="f10" fmla="val 17520"/>
              <a:gd name="f11" fmla="*/ 10800 10800 1"/>
              <a:gd name="f12" fmla="+- 0 0 0"/>
              <a:gd name="f13" fmla="+- 0 0 360"/>
              <a:gd name="f14" fmla="val 10800"/>
              <a:gd name="f15" fmla="*/ 1165 1165 1"/>
              <a:gd name="f16" fmla="val 1165"/>
              <a:gd name="f17" fmla="val 4870"/>
              <a:gd name="f18" fmla="val 8680"/>
              <a:gd name="f19" fmla="val 12920"/>
              <a:gd name="f20" fmla="val 16730"/>
              <a:gd name="f21" fmla="*/ f4 1 21600"/>
              <a:gd name="f22" fmla="*/ f5 1 21600"/>
              <a:gd name="f23" fmla="pin 15510 f0 17520"/>
              <a:gd name="f24" fmla="*/ 0 f6 1"/>
              <a:gd name="f25" fmla="*/ f12 f1 1"/>
              <a:gd name="f26" fmla="*/ f13 f1 1"/>
              <a:gd name="f27" fmla="+- f23 0 15510"/>
              <a:gd name="f28" fmla="*/ 10800 f21 1"/>
              <a:gd name="f29" fmla="*/ f23 f22 1"/>
              <a:gd name="f30" fmla="*/ 3163 f21 1"/>
              <a:gd name="f31" fmla="*/ 18437 f21 1"/>
              <a:gd name="f32" fmla="*/ 18437 f22 1"/>
              <a:gd name="f33" fmla="*/ 3163 f22 1"/>
              <a:gd name="f34" fmla="*/ f24 1 f3"/>
              <a:gd name="f35" fmla="*/ f25 1 f3"/>
              <a:gd name="f36" fmla="*/ f26 1 f3"/>
              <a:gd name="f37" fmla="*/ 0 f22 1"/>
              <a:gd name="f38" fmla="*/ 0 f21 1"/>
              <a:gd name="f39" fmla="*/ 10800 f22 1"/>
              <a:gd name="f40" fmla="*/ 21600 f22 1"/>
              <a:gd name="f41" fmla="*/ 21600 f21 1"/>
              <a:gd name="f42" fmla="+- 17520 0 f27"/>
              <a:gd name="f43" fmla="+- 15510 f27 0"/>
              <a:gd name="f44" fmla="+- 0 0 f34"/>
              <a:gd name="f45" fmla="+- f35 0 f2"/>
              <a:gd name="f46" fmla="+- f36 0 f2"/>
              <a:gd name="f47" fmla="*/ f44 f1 1"/>
              <a:gd name="f48" fmla="+- f46 0 f45"/>
              <a:gd name="f49" fmla="*/ f47 1 f6"/>
              <a:gd name="f50" fmla="+- f49 0 f2"/>
              <a:gd name="f51" fmla="cos 1 f50"/>
              <a:gd name="f52" fmla="sin 1 f50"/>
              <a:gd name="f53" fmla="+- 0 0 f51"/>
              <a:gd name="f54" fmla="+- 0 0 f52"/>
              <a:gd name="f55" fmla="*/ 10800 f53 1"/>
              <a:gd name="f56" fmla="*/ 10800 f54 1"/>
              <a:gd name="f57" fmla="*/ 1165 f53 1"/>
              <a:gd name="f58" fmla="*/ 1165 f54 1"/>
              <a:gd name="f59" fmla="*/ f55 f55 1"/>
              <a:gd name="f60" fmla="*/ f56 f56 1"/>
              <a:gd name="f61" fmla="*/ f57 f57 1"/>
              <a:gd name="f62" fmla="*/ f58 f58 1"/>
              <a:gd name="f63" fmla="+- f59 f60 0"/>
              <a:gd name="f64" fmla="+- f61 f62 0"/>
              <a:gd name="f65" fmla="sqrt f63"/>
              <a:gd name="f66" fmla="sqrt f64"/>
              <a:gd name="f67" fmla="*/ f11 1 f65"/>
              <a:gd name="f68" fmla="*/ f15 1 f66"/>
              <a:gd name="f69" fmla="*/ f53 f67 1"/>
              <a:gd name="f70" fmla="*/ f54 f67 1"/>
              <a:gd name="f71" fmla="*/ f53 f68 1"/>
              <a:gd name="f72" fmla="*/ f54 f68 1"/>
              <a:gd name="f73" fmla="+- 10800 0 f69"/>
              <a:gd name="f74" fmla="+- 10800 0 f70"/>
              <a:gd name="f75" fmla="+- 7305 0 f71"/>
              <a:gd name="f76" fmla="+- 7515 0 f72"/>
              <a:gd name="f77" fmla="+- 14295 0 f71"/>
            </a:gdLst>
            <a:ahLst>
              <a:ahXY gdRefY="f0" minY="f9" maxY="f10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28" y="f37"/>
              </a:cxn>
              <a:cxn ang="f45">
                <a:pos x="f30" y="f33"/>
              </a:cxn>
              <a:cxn ang="f45">
                <a:pos x="f38" y="f39"/>
              </a:cxn>
              <a:cxn ang="f45">
                <a:pos x="f30" y="f32"/>
              </a:cxn>
              <a:cxn ang="f45">
                <a:pos x="f28" y="f40"/>
              </a:cxn>
              <a:cxn ang="f45">
                <a:pos x="f31" y="f32"/>
              </a:cxn>
              <a:cxn ang="f45">
                <a:pos x="f41" y="f39"/>
              </a:cxn>
              <a:cxn ang="f45">
                <a:pos x="f31" y="f33"/>
              </a:cxn>
            </a:cxnLst>
            <a:rect l="f30" t="f33" r="f31" b="f32"/>
            <a:pathLst>
              <a:path w="21600" h="21600">
                <a:moveTo>
                  <a:pt x="f73" y="f74"/>
                </a:moveTo>
                <a:arcTo wR="f14" hR="f14" stAng="f45" swAng="f48"/>
                <a:close/>
              </a:path>
              <a:path w="21600" h="21600">
                <a:moveTo>
                  <a:pt x="f75" y="f76"/>
                </a:moveTo>
                <a:arcTo wR="f16" hR="f16" stAng="f45" swAng="f48"/>
                <a:close/>
              </a:path>
              <a:path w="21600" h="21600">
                <a:moveTo>
                  <a:pt x="f77" y="f76"/>
                </a:moveTo>
                <a:arcTo wR="f16" hR="f16" stAng="f45" swAng="f48"/>
                <a:close/>
              </a:path>
              <a:path w="21600" h="21600" fill="none">
                <a:moveTo>
                  <a:pt x="f17" y="f42"/>
                </a:moveTo>
                <a:cubicBezTo>
                  <a:pt x="f18" y="f43"/>
                  <a:pt x="f19" y="f43"/>
                  <a:pt x="f20" y="f42"/>
                </a:cubicBezTo>
              </a:path>
            </a:pathLst>
          </a:custGeom>
          <a:solidFill>
            <a:srgbClr val="FFFFFF"/>
          </a:solidFill>
          <a:ln w="25560">
            <a:solidFill>
              <a:srgbClr val="009DD9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rtl="0" hangingPunct="0">
              <a:buNone/>
              <a:tabLst/>
            </a:pPr>
            <a:endParaRPr lang="ru-RU" sz="2400">
              <a:latin typeface="Times New Roman" pitchFamily="18"/>
              <a:ea typeface="Lucida Sans Unicode" pitchFamily="2"/>
              <a:cs typeface="Tahoma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 smtClean="0"/>
              <a:t>Ситуация:              Вопрос: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Выпускники колледжа организовали фирму по изготовлению игр для сотовых телефонов.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   </a:t>
            </a:r>
            <a:r>
              <a:rPr lang="ru-RU" dirty="0" smtClean="0"/>
              <a:t>Какой метод проектирования ПП по степени автоматизации вы им предложите?</a:t>
            </a:r>
          </a:p>
          <a:p>
            <a:pPr lvl="0"/>
            <a:r>
              <a:rPr lang="ru-RU" dirty="0" smtClean="0"/>
              <a:t>Традиционный</a:t>
            </a:r>
          </a:p>
          <a:p>
            <a:pPr lvl="0"/>
            <a:r>
              <a:rPr lang="ru-RU" dirty="0" err="1" smtClean="0"/>
              <a:t>Case</a:t>
            </a:r>
            <a:r>
              <a:rPr lang="ru-RU" dirty="0" smtClean="0"/>
              <a:t> – технология</a:t>
            </a:r>
          </a:p>
          <a:p>
            <a:endParaRPr lang="ru-RU" dirty="0"/>
          </a:p>
        </p:txBody>
      </p:sp>
      <p:sp>
        <p:nvSpPr>
          <p:cNvPr id="5" name="Улыбающееся лицо 5"/>
          <p:cNvSpPr/>
          <p:nvPr/>
        </p:nvSpPr>
        <p:spPr>
          <a:xfrm>
            <a:off x="7668344" y="3717032"/>
            <a:ext cx="533160" cy="456839"/>
          </a:xfrm>
          <a:custGeom>
            <a:avLst>
              <a:gd name="f0" fmla="val 1752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*/ 5419351 1 1725033"/>
              <a:gd name="f7" fmla="val -2147483647"/>
              <a:gd name="f8" fmla="val 2147483647"/>
              <a:gd name="f9" fmla="val 15510"/>
              <a:gd name="f10" fmla="val 17520"/>
              <a:gd name="f11" fmla="*/ 10800 10800 1"/>
              <a:gd name="f12" fmla="+- 0 0 0"/>
              <a:gd name="f13" fmla="+- 0 0 360"/>
              <a:gd name="f14" fmla="val 10800"/>
              <a:gd name="f15" fmla="*/ 1165 1165 1"/>
              <a:gd name="f16" fmla="val 1165"/>
              <a:gd name="f17" fmla="val 4870"/>
              <a:gd name="f18" fmla="val 8680"/>
              <a:gd name="f19" fmla="val 12920"/>
              <a:gd name="f20" fmla="val 16730"/>
              <a:gd name="f21" fmla="*/ f4 1 21600"/>
              <a:gd name="f22" fmla="*/ f5 1 21600"/>
              <a:gd name="f23" fmla="pin 15510 f0 17520"/>
              <a:gd name="f24" fmla="*/ 0 f6 1"/>
              <a:gd name="f25" fmla="*/ f12 f1 1"/>
              <a:gd name="f26" fmla="*/ f13 f1 1"/>
              <a:gd name="f27" fmla="+- f23 0 15510"/>
              <a:gd name="f28" fmla="*/ 10800 f21 1"/>
              <a:gd name="f29" fmla="*/ f23 f22 1"/>
              <a:gd name="f30" fmla="*/ 3163 f21 1"/>
              <a:gd name="f31" fmla="*/ 18437 f21 1"/>
              <a:gd name="f32" fmla="*/ 18437 f22 1"/>
              <a:gd name="f33" fmla="*/ 3163 f22 1"/>
              <a:gd name="f34" fmla="*/ f24 1 f3"/>
              <a:gd name="f35" fmla="*/ f25 1 f3"/>
              <a:gd name="f36" fmla="*/ f26 1 f3"/>
              <a:gd name="f37" fmla="*/ 0 f22 1"/>
              <a:gd name="f38" fmla="*/ 0 f21 1"/>
              <a:gd name="f39" fmla="*/ 10800 f22 1"/>
              <a:gd name="f40" fmla="*/ 21600 f22 1"/>
              <a:gd name="f41" fmla="*/ 21600 f21 1"/>
              <a:gd name="f42" fmla="+- 17520 0 f27"/>
              <a:gd name="f43" fmla="+- 15510 f27 0"/>
              <a:gd name="f44" fmla="+- 0 0 f34"/>
              <a:gd name="f45" fmla="+- f35 0 f2"/>
              <a:gd name="f46" fmla="+- f36 0 f2"/>
              <a:gd name="f47" fmla="*/ f44 f1 1"/>
              <a:gd name="f48" fmla="+- f46 0 f45"/>
              <a:gd name="f49" fmla="*/ f47 1 f6"/>
              <a:gd name="f50" fmla="+- f49 0 f2"/>
              <a:gd name="f51" fmla="cos 1 f50"/>
              <a:gd name="f52" fmla="sin 1 f50"/>
              <a:gd name="f53" fmla="+- 0 0 f51"/>
              <a:gd name="f54" fmla="+- 0 0 f52"/>
              <a:gd name="f55" fmla="*/ 10800 f53 1"/>
              <a:gd name="f56" fmla="*/ 10800 f54 1"/>
              <a:gd name="f57" fmla="*/ 1165 f53 1"/>
              <a:gd name="f58" fmla="*/ 1165 f54 1"/>
              <a:gd name="f59" fmla="*/ f55 f55 1"/>
              <a:gd name="f60" fmla="*/ f56 f56 1"/>
              <a:gd name="f61" fmla="*/ f57 f57 1"/>
              <a:gd name="f62" fmla="*/ f58 f58 1"/>
              <a:gd name="f63" fmla="+- f59 f60 0"/>
              <a:gd name="f64" fmla="+- f61 f62 0"/>
              <a:gd name="f65" fmla="sqrt f63"/>
              <a:gd name="f66" fmla="sqrt f64"/>
              <a:gd name="f67" fmla="*/ f11 1 f65"/>
              <a:gd name="f68" fmla="*/ f15 1 f66"/>
              <a:gd name="f69" fmla="*/ f53 f67 1"/>
              <a:gd name="f70" fmla="*/ f54 f67 1"/>
              <a:gd name="f71" fmla="*/ f53 f68 1"/>
              <a:gd name="f72" fmla="*/ f54 f68 1"/>
              <a:gd name="f73" fmla="+- 10800 0 f69"/>
              <a:gd name="f74" fmla="+- 10800 0 f70"/>
              <a:gd name="f75" fmla="+- 7305 0 f71"/>
              <a:gd name="f76" fmla="+- 7515 0 f72"/>
              <a:gd name="f77" fmla="+- 14295 0 f71"/>
            </a:gdLst>
            <a:ahLst>
              <a:ahXY gdRefY="f0" minY="f9" maxY="f10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28" y="f37"/>
              </a:cxn>
              <a:cxn ang="f45">
                <a:pos x="f30" y="f33"/>
              </a:cxn>
              <a:cxn ang="f45">
                <a:pos x="f38" y="f39"/>
              </a:cxn>
              <a:cxn ang="f45">
                <a:pos x="f30" y="f32"/>
              </a:cxn>
              <a:cxn ang="f45">
                <a:pos x="f28" y="f40"/>
              </a:cxn>
              <a:cxn ang="f45">
                <a:pos x="f31" y="f32"/>
              </a:cxn>
              <a:cxn ang="f45">
                <a:pos x="f41" y="f39"/>
              </a:cxn>
              <a:cxn ang="f45">
                <a:pos x="f31" y="f33"/>
              </a:cxn>
            </a:cxnLst>
            <a:rect l="f30" t="f33" r="f31" b="f32"/>
            <a:pathLst>
              <a:path w="21600" h="21600">
                <a:moveTo>
                  <a:pt x="f73" y="f74"/>
                </a:moveTo>
                <a:arcTo wR="f14" hR="f14" stAng="f45" swAng="f48"/>
                <a:close/>
              </a:path>
              <a:path w="21600" h="21600">
                <a:moveTo>
                  <a:pt x="f75" y="f76"/>
                </a:moveTo>
                <a:arcTo wR="f16" hR="f16" stAng="f45" swAng="f48"/>
                <a:close/>
              </a:path>
              <a:path w="21600" h="21600">
                <a:moveTo>
                  <a:pt x="f77" y="f76"/>
                </a:moveTo>
                <a:arcTo wR="f16" hR="f16" stAng="f45" swAng="f48"/>
                <a:close/>
              </a:path>
              <a:path w="21600" h="21600" fill="none">
                <a:moveTo>
                  <a:pt x="f17" y="f42"/>
                </a:moveTo>
                <a:cubicBezTo>
                  <a:pt x="f18" y="f43"/>
                  <a:pt x="f19" y="f43"/>
                  <a:pt x="f20" y="f42"/>
                </a:cubicBezTo>
              </a:path>
            </a:pathLst>
          </a:custGeom>
          <a:solidFill>
            <a:srgbClr val="FFFFFF"/>
          </a:solidFill>
          <a:ln w="25560">
            <a:solidFill>
              <a:srgbClr val="009DD9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rtl="0" hangingPunct="0">
              <a:buNone/>
              <a:tabLst/>
            </a:pPr>
            <a:endParaRPr lang="ru-RU" sz="2400">
              <a:latin typeface="Times New Roman" pitchFamily="18"/>
              <a:ea typeface="Lucida Sans Unicode" pitchFamily="2"/>
              <a:cs typeface="Tahoma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9" grpId="0" build="p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457200" y="704160"/>
            <a:ext cx="8229240" cy="1235159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 i="1"/>
              <a:t>Что является основой структурного программирования?</a:t>
            </a:r>
          </a:p>
        </p:txBody>
      </p:sp>
      <p:sp>
        <p:nvSpPr>
          <p:cNvPr id="3" name="Содержимое 4"/>
          <p:cNvSpPr txBox="1">
            <a:spLocks noGrp="1"/>
          </p:cNvSpPr>
          <p:nvPr>
            <p:ph type="body" idx="4294967295"/>
          </p:nvPr>
        </p:nvSpPr>
        <p:spPr>
          <a:xfrm>
            <a:off x="467544" y="2060848"/>
            <a:ext cx="8229600" cy="4525963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ru-RU" dirty="0">
                <a:latin typeface="" pitchFamily="18"/>
              </a:rPr>
              <a:t>Последовательная декомпозиция;</a:t>
            </a:r>
          </a:p>
          <a:p>
            <a:pPr lvl="0">
              <a:buNone/>
            </a:pPr>
            <a:r>
              <a:rPr lang="ru-RU" dirty="0">
                <a:latin typeface="" pitchFamily="18"/>
              </a:rPr>
              <a:t>Определяющая роль данных при проектировании алгоритмов и программ;</a:t>
            </a:r>
          </a:p>
          <a:p>
            <a:pPr lvl="0">
              <a:buNone/>
            </a:pPr>
            <a:r>
              <a:rPr lang="ru-RU" dirty="0">
                <a:latin typeface="" pitchFamily="18"/>
              </a:rPr>
              <a:t> Создание иерархии классов;</a:t>
            </a:r>
          </a:p>
          <a:p>
            <a:pPr lvl="0">
              <a:buNone/>
            </a:pPr>
            <a:r>
              <a:rPr lang="ru-RU" dirty="0">
                <a:latin typeface="" pitchFamily="18"/>
              </a:rPr>
              <a:t>Построение </a:t>
            </a:r>
            <a:r>
              <a:rPr lang="ru-RU" dirty="0" err="1">
                <a:latin typeface="" pitchFamily="18"/>
              </a:rPr>
              <a:t>даталогической</a:t>
            </a:r>
            <a:r>
              <a:rPr lang="ru-RU" dirty="0">
                <a:latin typeface="" pitchFamily="18"/>
              </a:rPr>
              <a:t> модели.</a:t>
            </a:r>
          </a:p>
          <a:p>
            <a:pPr lvl="0">
              <a:buNone/>
            </a:pPr>
            <a:endParaRPr lang="ru-RU" dirty="0">
              <a:latin typeface="" pitchFamily="18"/>
            </a:endParaRPr>
          </a:p>
          <a:p>
            <a:pPr lvl="0">
              <a:buNone/>
            </a:pPr>
            <a:endParaRPr lang="ru-RU" dirty="0">
              <a:latin typeface="" pitchFamily="18"/>
            </a:endParaRPr>
          </a:p>
          <a:p>
            <a:pPr lvl="0">
              <a:buNone/>
            </a:pPr>
            <a:endParaRPr lang="ru-RU" dirty="0">
              <a:latin typeface="" pitchFamily="18"/>
            </a:endParaRPr>
          </a:p>
          <a:p>
            <a:pPr lvl="0">
              <a:buNone/>
            </a:pPr>
            <a:endParaRPr lang="ru-RU" dirty="0">
              <a:latin typeface="" pitchFamily="18"/>
            </a:endParaRPr>
          </a:p>
        </p:txBody>
      </p:sp>
      <p:sp>
        <p:nvSpPr>
          <p:cNvPr id="4" name="Улыбающееся лицо 5"/>
          <p:cNvSpPr/>
          <p:nvPr/>
        </p:nvSpPr>
        <p:spPr>
          <a:xfrm>
            <a:off x="6300192" y="2132856"/>
            <a:ext cx="456839" cy="380520"/>
          </a:xfrm>
          <a:custGeom>
            <a:avLst>
              <a:gd name="f0" fmla="val 1752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*/ 5419351 1 1725033"/>
              <a:gd name="f7" fmla="val -2147483647"/>
              <a:gd name="f8" fmla="val 2147483647"/>
              <a:gd name="f9" fmla="val 15510"/>
              <a:gd name="f10" fmla="val 17520"/>
              <a:gd name="f11" fmla="*/ 10800 10800 1"/>
              <a:gd name="f12" fmla="+- 0 0 0"/>
              <a:gd name="f13" fmla="+- 0 0 360"/>
              <a:gd name="f14" fmla="val 10800"/>
              <a:gd name="f15" fmla="*/ 1165 1165 1"/>
              <a:gd name="f16" fmla="val 1165"/>
              <a:gd name="f17" fmla="val 4870"/>
              <a:gd name="f18" fmla="val 8680"/>
              <a:gd name="f19" fmla="val 12920"/>
              <a:gd name="f20" fmla="val 16730"/>
              <a:gd name="f21" fmla="*/ f4 1 21600"/>
              <a:gd name="f22" fmla="*/ f5 1 21600"/>
              <a:gd name="f23" fmla="pin 15510 f0 17520"/>
              <a:gd name="f24" fmla="*/ 0 f6 1"/>
              <a:gd name="f25" fmla="*/ f12 f1 1"/>
              <a:gd name="f26" fmla="*/ f13 f1 1"/>
              <a:gd name="f27" fmla="+- f23 0 15510"/>
              <a:gd name="f28" fmla="*/ 10800 f21 1"/>
              <a:gd name="f29" fmla="*/ f23 f22 1"/>
              <a:gd name="f30" fmla="*/ 3163 f21 1"/>
              <a:gd name="f31" fmla="*/ 18437 f21 1"/>
              <a:gd name="f32" fmla="*/ 18437 f22 1"/>
              <a:gd name="f33" fmla="*/ 3163 f22 1"/>
              <a:gd name="f34" fmla="*/ f24 1 f3"/>
              <a:gd name="f35" fmla="*/ f25 1 f3"/>
              <a:gd name="f36" fmla="*/ f26 1 f3"/>
              <a:gd name="f37" fmla="*/ 0 f22 1"/>
              <a:gd name="f38" fmla="*/ 0 f21 1"/>
              <a:gd name="f39" fmla="*/ 10800 f22 1"/>
              <a:gd name="f40" fmla="*/ 21600 f22 1"/>
              <a:gd name="f41" fmla="*/ 21600 f21 1"/>
              <a:gd name="f42" fmla="+- 17520 0 f27"/>
              <a:gd name="f43" fmla="+- 15510 f27 0"/>
              <a:gd name="f44" fmla="+- 0 0 f34"/>
              <a:gd name="f45" fmla="+- f35 0 f2"/>
              <a:gd name="f46" fmla="+- f36 0 f2"/>
              <a:gd name="f47" fmla="*/ f44 f1 1"/>
              <a:gd name="f48" fmla="+- f46 0 f45"/>
              <a:gd name="f49" fmla="*/ f47 1 f6"/>
              <a:gd name="f50" fmla="+- f49 0 f2"/>
              <a:gd name="f51" fmla="cos 1 f50"/>
              <a:gd name="f52" fmla="sin 1 f50"/>
              <a:gd name="f53" fmla="+- 0 0 f51"/>
              <a:gd name="f54" fmla="+- 0 0 f52"/>
              <a:gd name="f55" fmla="*/ 10800 f53 1"/>
              <a:gd name="f56" fmla="*/ 10800 f54 1"/>
              <a:gd name="f57" fmla="*/ 1165 f53 1"/>
              <a:gd name="f58" fmla="*/ 1165 f54 1"/>
              <a:gd name="f59" fmla="*/ f55 f55 1"/>
              <a:gd name="f60" fmla="*/ f56 f56 1"/>
              <a:gd name="f61" fmla="*/ f57 f57 1"/>
              <a:gd name="f62" fmla="*/ f58 f58 1"/>
              <a:gd name="f63" fmla="+- f59 f60 0"/>
              <a:gd name="f64" fmla="+- f61 f62 0"/>
              <a:gd name="f65" fmla="sqrt f63"/>
              <a:gd name="f66" fmla="sqrt f64"/>
              <a:gd name="f67" fmla="*/ f11 1 f65"/>
              <a:gd name="f68" fmla="*/ f15 1 f66"/>
              <a:gd name="f69" fmla="*/ f53 f67 1"/>
              <a:gd name="f70" fmla="*/ f54 f67 1"/>
              <a:gd name="f71" fmla="*/ f53 f68 1"/>
              <a:gd name="f72" fmla="*/ f54 f68 1"/>
              <a:gd name="f73" fmla="+- 10800 0 f69"/>
              <a:gd name="f74" fmla="+- 10800 0 f70"/>
              <a:gd name="f75" fmla="+- 7305 0 f71"/>
              <a:gd name="f76" fmla="+- 7515 0 f72"/>
              <a:gd name="f77" fmla="+- 14295 0 f71"/>
            </a:gdLst>
            <a:ahLst>
              <a:ahXY gdRefY="f0" minY="f9" maxY="f10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28" y="f37"/>
              </a:cxn>
              <a:cxn ang="f45">
                <a:pos x="f30" y="f33"/>
              </a:cxn>
              <a:cxn ang="f45">
                <a:pos x="f38" y="f39"/>
              </a:cxn>
              <a:cxn ang="f45">
                <a:pos x="f30" y="f32"/>
              </a:cxn>
              <a:cxn ang="f45">
                <a:pos x="f28" y="f40"/>
              </a:cxn>
              <a:cxn ang="f45">
                <a:pos x="f31" y="f32"/>
              </a:cxn>
              <a:cxn ang="f45">
                <a:pos x="f41" y="f39"/>
              </a:cxn>
              <a:cxn ang="f45">
                <a:pos x="f31" y="f33"/>
              </a:cxn>
            </a:cxnLst>
            <a:rect l="f30" t="f33" r="f31" b="f32"/>
            <a:pathLst>
              <a:path w="21600" h="21600">
                <a:moveTo>
                  <a:pt x="f73" y="f74"/>
                </a:moveTo>
                <a:arcTo wR="f14" hR="f14" stAng="f45" swAng="f48"/>
                <a:close/>
              </a:path>
              <a:path w="21600" h="21600">
                <a:moveTo>
                  <a:pt x="f75" y="f76"/>
                </a:moveTo>
                <a:arcTo wR="f16" hR="f16" stAng="f45" swAng="f48"/>
                <a:close/>
              </a:path>
              <a:path w="21600" h="21600">
                <a:moveTo>
                  <a:pt x="f77" y="f76"/>
                </a:moveTo>
                <a:arcTo wR="f16" hR="f16" stAng="f45" swAng="f48"/>
                <a:close/>
              </a:path>
              <a:path w="21600" h="21600" fill="none">
                <a:moveTo>
                  <a:pt x="f17" y="f42"/>
                </a:moveTo>
                <a:cubicBezTo>
                  <a:pt x="f18" y="f43"/>
                  <a:pt x="f19" y="f43"/>
                  <a:pt x="f20" y="f42"/>
                </a:cubicBezTo>
              </a:path>
            </a:pathLst>
          </a:custGeom>
          <a:solidFill>
            <a:srgbClr val="FFFFFF"/>
          </a:solidFill>
          <a:ln w="25560">
            <a:solidFill>
              <a:srgbClr val="009DD9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rtl="0" hangingPunct="0">
              <a:buNone/>
              <a:tabLst/>
            </a:pPr>
            <a:endParaRPr lang="ru-RU" sz="2400">
              <a:latin typeface="Times New Roman" pitchFamily="18"/>
              <a:ea typeface="Lucida Sans Unicode" pitchFamily="2"/>
              <a:cs typeface="Tahoma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704160"/>
            <a:ext cx="8229240" cy="1235159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Ситуация:              Вопрос:</a:t>
            </a:r>
          </a:p>
        </p:txBody>
      </p:sp>
      <p:sp>
        <p:nvSpPr>
          <p:cNvPr id="3" name="Содержимое 3"/>
          <p:cNvSpPr txBox="1">
            <a:spLocks noGrp="1"/>
          </p:cNvSpPr>
          <p:nvPr>
            <p:ph type="body" idx="4294967295"/>
          </p:nvPr>
        </p:nvSpPr>
        <p:spPr>
          <a:xfrm>
            <a:off x="457200" y="1920239"/>
            <a:ext cx="4038119" cy="3477875"/>
          </a:xfrm>
        </p:spPr>
        <p:txBody>
          <a:bodyPr>
            <a:spAutoFit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ru-RU" sz="2000" b="1" i="1" dirty="0">
                <a:latin typeface="" pitchFamily="18"/>
              </a:rPr>
              <a:t>Из компании </a:t>
            </a:r>
            <a:r>
              <a:rPr lang="ru-RU" sz="2000" b="1" i="1" dirty="0" err="1">
                <a:latin typeface="" pitchFamily="18"/>
              </a:rPr>
              <a:t>Microsoft</a:t>
            </a:r>
            <a:r>
              <a:rPr lang="ru-RU" sz="2000" b="1" i="1" dirty="0">
                <a:latin typeface="" pitchFamily="18"/>
              </a:rPr>
              <a:t> выделилась группа программистов, решивших самостоятельно заниматься разработкой приложений для  ОС </a:t>
            </a:r>
            <a:r>
              <a:rPr lang="ru-RU" sz="2000" b="1" i="1" dirty="0" err="1">
                <a:latin typeface="" pitchFamily="18"/>
              </a:rPr>
              <a:t>Windows</a:t>
            </a:r>
            <a:r>
              <a:rPr lang="ru-RU" sz="2000" b="1" i="1" dirty="0">
                <a:latin typeface="" pitchFamily="18"/>
              </a:rPr>
              <a:t>.  В своем арсенале они имеют мощные  ПК и опытных разработчиков.</a:t>
            </a:r>
          </a:p>
        </p:txBody>
      </p:sp>
      <p:sp>
        <p:nvSpPr>
          <p:cNvPr id="4" name="Содержимое 4"/>
          <p:cNvSpPr txBox="1">
            <a:spLocks noGrp="1"/>
          </p:cNvSpPr>
          <p:nvPr>
            <p:ph type="body" idx="4294967295"/>
          </p:nvPr>
        </p:nvSpPr>
        <p:spPr>
          <a:xfrm>
            <a:off x="4648320" y="1905120"/>
            <a:ext cx="4038119" cy="4616280"/>
          </a:xfrm>
        </p:spPr>
        <p:txBody>
          <a:bodyPr>
            <a:spAutoFit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S Gothic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ru-RU" dirty="0">
                <a:latin typeface="" pitchFamily="18"/>
              </a:rPr>
              <a:t>Какой метод проектирования ПП по степени автоматизации вы им предложите?</a:t>
            </a:r>
          </a:p>
          <a:p>
            <a:pPr marL="0" lvl="0" indent="0">
              <a:buAutoNum type="arabicParenR"/>
            </a:pPr>
            <a:r>
              <a:rPr lang="ru-RU" dirty="0">
                <a:latin typeface="" pitchFamily="18"/>
              </a:rPr>
              <a:t>Традиционный</a:t>
            </a:r>
          </a:p>
          <a:p>
            <a:pPr marL="0" lvl="0" indent="0">
              <a:buAutoNum type="arabicParenR"/>
            </a:pPr>
            <a:r>
              <a:rPr lang="ru-RU" dirty="0" err="1">
                <a:latin typeface="" pitchFamily="18"/>
              </a:rPr>
              <a:t>Case</a:t>
            </a:r>
            <a:r>
              <a:rPr lang="ru-RU" dirty="0">
                <a:latin typeface="" pitchFamily="18"/>
              </a:rPr>
              <a:t> – технология</a:t>
            </a:r>
          </a:p>
          <a:p>
            <a:pPr marL="0" lvl="0" indent="0">
              <a:buNone/>
            </a:pPr>
            <a:endParaRPr lang="ru-RU" dirty="0">
              <a:latin typeface="" pitchFamily="18"/>
            </a:endParaRPr>
          </a:p>
        </p:txBody>
      </p:sp>
      <p:sp>
        <p:nvSpPr>
          <p:cNvPr id="5" name="Улыбающееся лицо 5"/>
          <p:cNvSpPr/>
          <p:nvPr/>
        </p:nvSpPr>
        <p:spPr>
          <a:xfrm>
            <a:off x="7884368" y="4653136"/>
            <a:ext cx="533160" cy="456839"/>
          </a:xfrm>
          <a:custGeom>
            <a:avLst>
              <a:gd name="f0" fmla="val 1752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*/ 5419351 1 1725033"/>
              <a:gd name="f7" fmla="val -2147483647"/>
              <a:gd name="f8" fmla="val 2147483647"/>
              <a:gd name="f9" fmla="val 15510"/>
              <a:gd name="f10" fmla="val 17520"/>
              <a:gd name="f11" fmla="*/ 10800 10800 1"/>
              <a:gd name="f12" fmla="+- 0 0 0"/>
              <a:gd name="f13" fmla="+- 0 0 360"/>
              <a:gd name="f14" fmla="val 10800"/>
              <a:gd name="f15" fmla="*/ 1165 1165 1"/>
              <a:gd name="f16" fmla="val 1165"/>
              <a:gd name="f17" fmla="val 4870"/>
              <a:gd name="f18" fmla="val 8680"/>
              <a:gd name="f19" fmla="val 12920"/>
              <a:gd name="f20" fmla="val 16730"/>
              <a:gd name="f21" fmla="*/ f4 1 21600"/>
              <a:gd name="f22" fmla="*/ f5 1 21600"/>
              <a:gd name="f23" fmla="pin 15510 f0 17520"/>
              <a:gd name="f24" fmla="*/ 0 f6 1"/>
              <a:gd name="f25" fmla="*/ f12 f1 1"/>
              <a:gd name="f26" fmla="*/ f13 f1 1"/>
              <a:gd name="f27" fmla="+- f23 0 15510"/>
              <a:gd name="f28" fmla="*/ 10800 f21 1"/>
              <a:gd name="f29" fmla="*/ f23 f22 1"/>
              <a:gd name="f30" fmla="*/ 3163 f21 1"/>
              <a:gd name="f31" fmla="*/ 18437 f21 1"/>
              <a:gd name="f32" fmla="*/ 18437 f22 1"/>
              <a:gd name="f33" fmla="*/ 3163 f22 1"/>
              <a:gd name="f34" fmla="*/ f24 1 f3"/>
              <a:gd name="f35" fmla="*/ f25 1 f3"/>
              <a:gd name="f36" fmla="*/ f26 1 f3"/>
              <a:gd name="f37" fmla="*/ 0 f22 1"/>
              <a:gd name="f38" fmla="*/ 0 f21 1"/>
              <a:gd name="f39" fmla="*/ 10800 f22 1"/>
              <a:gd name="f40" fmla="*/ 21600 f22 1"/>
              <a:gd name="f41" fmla="*/ 21600 f21 1"/>
              <a:gd name="f42" fmla="+- 17520 0 f27"/>
              <a:gd name="f43" fmla="+- 15510 f27 0"/>
              <a:gd name="f44" fmla="+- 0 0 f34"/>
              <a:gd name="f45" fmla="+- f35 0 f2"/>
              <a:gd name="f46" fmla="+- f36 0 f2"/>
              <a:gd name="f47" fmla="*/ f44 f1 1"/>
              <a:gd name="f48" fmla="+- f46 0 f45"/>
              <a:gd name="f49" fmla="*/ f47 1 f6"/>
              <a:gd name="f50" fmla="+- f49 0 f2"/>
              <a:gd name="f51" fmla="cos 1 f50"/>
              <a:gd name="f52" fmla="sin 1 f50"/>
              <a:gd name="f53" fmla="+- 0 0 f51"/>
              <a:gd name="f54" fmla="+- 0 0 f52"/>
              <a:gd name="f55" fmla="*/ 10800 f53 1"/>
              <a:gd name="f56" fmla="*/ 10800 f54 1"/>
              <a:gd name="f57" fmla="*/ 1165 f53 1"/>
              <a:gd name="f58" fmla="*/ 1165 f54 1"/>
              <a:gd name="f59" fmla="*/ f55 f55 1"/>
              <a:gd name="f60" fmla="*/ f56 f56 1"/>
              <a:gd name="f61" fmla="*/ f57 f57 1"/>
              <a:gd name="f62" fmla="*/ f58 f58 1"/>
              <a:gd name="f63" fmla="+- f59 f60 0"/>
              <a:gd name="f64" fmla="+- f61 f62 0"/>
              <a:gd name="f65" fmla="sqrt f63"/>
              <a:gd name="f66" fmla="sqrt f64"/>
              <a:gd name="f67" fmla="*/ f11 1 f65"/>
              <a:gd name="f68" fmla="*/ f15 1 f66"/>
              <a:gd name="f69" fmla="*/ f53 f67 1"/>
              <a:gd name="f70" fmla="*/ f54 f67 1"/>
              <a:gd name="f71" fmla="*/ f53 f68 1"/>
              <a:gd name="f72" fmla="*/ f54 f68 1"/>
              <a:gd name="f73" fmla="+- 10800 0 f69"/>
              <a:gd name="f74" fmla="+- 10800 0 f70"/>
              <a:gd name="f75" fmla="+- 7305 0 f71"/>
              <a:gd name="f76" fmla="+- 7515 0 f72"/>
              <a:gd name="f77" fmla="+- 14295 0 f71"/>
            </a:gdLst>
            <a:ahLst>
              <a:ahXY gdRefY="f0" minY="f9" maxY="f10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28" y="f37"/>
              </a:cxn>
              <a:cxn ang="f45">
                <a:pos x="f30" y="f33"/>
              </a:cxn>
              <a:cxn ang="f45">
                <a:pos x="f38" y="f39"/>
              </a:cxn>
              <a:cxn ang="f45">
                <a:pos x="f30" y="f32"/>
              </a:cxn>
              <a:cxn ang="f45">
                <a:pos x="f28" y="f40"/>
              </a:cxn>
              <a:cxn ang="f45">
                <a:pos x="f31" y="f32"/>
              </a:cxn>
              <a:cxn ang="f45">
                <a:pos x="f41" y="f39"/>
              </a:cxn>
              <a:cxn ang="f45">
                <a:pos x="f31" y="f33"/>
              </a:cxn>
            </a:cxnLst>
            <a:rect l="f30" t="f33" r="f31" b="f32"/>
            <a:pathLst>
              <a:path w="21600" h="21600">
                <a:moveTo>
                  <a:pt x="f73" y="f74"/>
                </a:moveTo>
                <a:arcTo wR="f14" hR="f14" stAng="f45" swAng="f48"/>
                <a:close/>
              </a:path>
              <a:path w="21600" h="21600">
                <a:moveTo>
                  <a:pt x="f75" y="f76"/>
                </a:moveTo>
                <a:arcTo wR="f16" hR="f16" stAng="f45" swAng="f48"/>
                <a:close/>
              </a:path>
              <a:path w="21600" h="21600">
                <a:moveTo>
                  <a:pt x="f77" y="f76"/>
                </a:moveTo>
                <a:arcTo wR="f16" hR="f16" stAng="f45" swAng="f48"/>
                <a:close/>
              </a:path>
              <a:path w="21600" h="21600" fill="none">
                <a:moveTo>
                  <a:pt x="f17" y="f42"/>
                </a:moveTo>
                <a:cubicBezTo>
                  <a:pt x="f18" y="f43"/>
                  <a:pt x="f19" y="f43"/>
                  <a:pt x="f20" y="f42"/>
                </a:cubicBezTo>
              </a:path>
            </a:pathLst>
          </a:custGeom>
          <a:solidFill>
            <a:srgbClr val="FFFFFF"/>
          </a:solidFill>
          <a:ln w="25560">
            <a:solidFill>
              <a:srgbClr val="009DD9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rtl="0" hangingPunct="0">
              <a:buNone/>
              <a:tabLst/>
            </a:pPr>
            <a:endParaRPr lang="ru-RU" sz="2400">
              <a:latin typeface="Times New Roman" pitchFamily="18"/>
              <a:ea typeface="Lucida Sans Unicode" pitchFamily="2"/>
              <a:cs typeface="Tahoma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Деловая игра «Программист- бюро»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29600" cy="3435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6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Этап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Цель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Форма работы студентов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Викторина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Актуализировать знания студентов  по материалу прошлой лекции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коллективная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мин.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Game is over</a:t>
            </a:r>
            <a:endParaRPr lang="ru-RU" b="1" dirty="0"/>
          </a:p>
        </p:txBody>
      </p:sp>
      <p:pic>
        <p:nvPicPr>
          <p:cNvPr id="6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640" y="1124744"/>
            <a:ext cx="6840760" cy="55446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91880" y="2348880"/>
            <a:ext cx="234711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Багаж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знаний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Деловая игра «Программист- бюро»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29600" cy="4837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6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Этап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Цель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Форма работы студентов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200" dirty="0" smtClean="0">
                          <a:latin typeface="Calibri"/>
                          <a:ea typeface="Calibri"/>
                          <a:cs typeface="Times New Roman"/>
                        </a:rPr>
                        <a:t>2.Самостоятельная 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работа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Дифференцировать студентов по уровням усвоения материала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Индивидуальная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мин.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карточки с заданием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lvl="0">
              <a:buNone/>
            </a:pPr>
            <a:r>
              <a:rPr lang="ru-RU" b="1" u="sng" dirty="0" smtClean="0"/>
              <a:t>Задание:</a:t>
            </a:r>
            <a:r>
              <a:rPr lang="ru-RU" dirty="0" smtClean="0"/>
              <a:t> По приведенному  коду подпрограммы нарисуйте блок-схему.</a:t>
            </a:r>
          </a:p>
          <a:p>
            <a:pPr lvl="0">
              <a:buNone/>
            </a:pPr>
            <a:r>
              <a:rPr lang="ru-RU" dirty="0" smtClean="0"/>
              <a:t>Опишите входные и выходные данные для работы подпрограммы.</a:t>
            </a:r>
          </a:p>
          <a:p>
            <a:pPr lvl="0">
              <a:buNone/>
            </a:pPr>
            <a:r>
              <a:rPr lang="ru-RU" dirty="0" smtClean="0"/>
              <a:t>Что выполняет данная подпрограмма?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4940"/>
            <a:ext cx="8280920" cy="571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Деловая игра «Программист- бюро»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2960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6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Этап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Цель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Форма работы студентов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3. Разбор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результатов самостоятельной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Устранение пробелов в знаниях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Коллективная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28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мин.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4. Объединение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студентов в мини группы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Подготовить студентов  к деловой игре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групповая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мин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Деловая игра «Программист- бюро»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29600" cy="3925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6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Этап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Цель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Форма работы студентов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5. Постановка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задач для  программист – бюро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Введение в игру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Групповая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 dirty="0" smtClean="0">
                          <a:latin typeface="Calibri"/>
                          <a:ea typeface="Calibri"/>
                          <a:cs typeface="Times New Roman"/>
                        </a:rPr>
                        <a:t>5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мин.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6. Физминутка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Постановка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Ваша группа является одной из групп программистов нашего «Программист-бюро».</a:t>
            </a:r>
            <a:endParaRPr lang="ru-RU" dirty="0" smtClean="0"/>
          </a:p>
          <a:p>
            <a:r>
              <a:rPr lang="ru-RU" i="1" dirty="0" smtClean="0"/>
              <a:t>В наше бюро обратился заказчик, представитель метеослужбы Федерального Сибирского округа, с предложением о сотрудничестве.</a:t>
            </a:r>
            <a:endParaRPr lang="ru-RU" dirty="0" smtClean="0"/>
          </a:p>
          <a:p>
            <a:r>
              <a:rPr lang="ru-RU" i="1" dirty="0" smtClean="0"/>
              <a:t>Я, Маркелова Ольга Владимировна, руководитель «Программист-бюро», провожу конкурс проектов среди групп программистов за право разработки ПО для метеослужбы.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Деловая игра «Программист- бюро»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29600" cy="3575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6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Этап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Цель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Форма работы студентов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8. Работа </a:t>
                      </a: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в мини группах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На практике применить умение работать в кол-ве программистов над разработкой ПП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Минигруппы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40 мин.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Деловая игра «Программист- бюро»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29600" cy="3995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2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Этап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Цель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Форма работы студентов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9. Презентация </a:t>
                      </a: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работы групп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Развить навык публичного выступления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Индивидуальна,коллективная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10 мин.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10. Подведение </a:t>
                      </a: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результатов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Рефлексия урока, нацеливание на следующий урок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коллективная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5 мин.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Викторина по технологии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разработки программных продуктов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Маркелова О.В</a:t>
            </a:r>
            <a:r>
              <a:rPr lang="ru-RU" dirty="0" smtClean="0"/>
              <a:t>. </a:t>
            </a:r>
            <a:r>
              <a:rPr lang="ru-RU" dirty="0" smtClean="0">
                <a:solidFill>
                  <a:srgbClr val="FFFF00"/>
                </a:solidFill>
              </a:rPr>
              <a:t>– преподаватель высшей квалификационной категории, кандидат </a:t>
            </a:r>
            <a:r>
              <a:rPr lang="ru-RU" dirty="0" err="1" smtClean="0">
                <a:solidFill>
                  <a:srgbClr val="FFFF00"/>
                </a:solidFill>
              </a:rPr>
              <a:t>пед.наук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332656"/>
            <a:ext cx="5215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Красноярский финансово-экономический колледж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Вопрос</a:t>
            </a:r>
            <a:r>
              <a:rPr lang="en-U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1</a:t>
            </a:r>
            <a:endParaRPr lang="ru-RU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043738" cy="4900613"/>
          </a:xfrm>
        </p:spPr>
        <p:txBody>
          <a:bodyPr/>
          <a:lstStyle/>
          <a:p>
            <a:pPr marL="514350" indent="-514350" eaLnBrk="1" hangingPunct="1">
              <a:buFontTx/>
              <a:buNone/>
            </a:pPr>
            <a:r>
              <a:rPr lang="ru-RU" sz="2800" dirty="0" smtClean="0"/>
              <a:t>Кто в коллективе программистов отвечает за разработку технического задания?</a:t>
            </a:r>
            <a:endParaRPr lang="en-US" sz="2800" dirty="0" smtClean="0"/>
          </a:p>
          <a:p>
            <a:pPr marL="514350" indent="-514350" eaLnBrk="1" hangingPunct="1">
              <a:buFontTx/>
              <a:buNone/>
            </a:pPr>
            <a:endParaRPr lang="ru-RU" sz="2800" dirty="0" smtClean="0"/>
          </a:p>
          <a:p>
            <a:pPr marL="514350" indent="-514350" eaLnBrk="1" hangingPunct="1">
              <a:buFontTx/>
              <a:buAutoNum type="alphaLcParenR"/>
            </a:pPr>
            <a:r>
              <a:rPr lang="ru-RU" sz="2800" dirty="0" smtClean="0"/>
              <a:t>Системный программист;</a:t>
            </a:r>
          </a:p>
          <a:p>
            <a:pPr marL="514350" indent="-514350" eaLnBrk="1" hangingPunct="1">
              <a:buFontTx/>
              <a:buAutoNum type="alphaLcParenR"/>
            </a:pPr>
            <a:r>
              <a:rPr lang="ru-RU" sz="2800" dirty="0" smtClean="0"/>
              <a:t>Программист-постановщик;</a:t>
            </a:r>
          </a:p>
          <a:p>
            <a:pPr marL="514350" indent="-514350" eaLnBrk="1" hangingPunct="1">
              <a:buFontTx/>
              <a:buAutoNum type="alphaLcParenR"/>
            </a:pPr>
            <a:r>
              <a:rPr lang="ru-RU" sz="2800" dirty="0" smtClean="0"/>
              <a:t>Прикладной программист;</a:t>
            </a:r>
          </a:p>
          <a:p>
            <a:pPr marL="514350" indent="-514350" eaLnBrk="1" hangingPunct="1">
              <a:buFontTx/>
              <a:buAutoNum type="alphaLcParenR"/>
            </a:pPr>
            <a:r>
              <a:rPr lang="ru-RU" sz="2800" dirty="0" smtClean="0"/>
              <a:t>Оператор базы данных.</a:t>
            </a:r>
          </a:p>
        </p:txBody>
      </p:sp>
      <p:sp>
        <p:nvSpPr>
          <p:cNvPr id="6" name="Солнце 5"/>
          <p:cNvSpPr/>
          <p:nvPr/>
        </p:nvSpPr>
        <p:spPr>
          <a:xfrm>
            <a:off x="6429375" y="4572000"/>
            <a:ext cx="2571750" cy="207168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b)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Вопрос</a:t>
            </a:r>
            <a:r>
              <a:rPr lang="en-U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2</a:t>
            </a:r>
            <a:endParaRPr lang="ru-RU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kern="0" dirty="0"/>
              <a:t>Как называется данный документ</a:t>
            </a:r>
            <a:r>
              <a:rPr lang="ru-RU" kern="0" dirty="0" smtClean="0"/>
              <a:t>?</a:t>
            </a:r>
          </a:p>
          <a:p>
            <a:pPr>
              <a:buNone/>
            </a:pPr>
            <a:r>
              <a:rPr lang="ru-RU" kern="0" dirty="0" smtClean="0"/>
              <a:t>а) Техническое задание;</a:t>
            </a:r>
          </a:p>
          <a:p>
            <a:pPr>
              <a:buNone/>
            </a:pPr>
            <a:r>
              <a:rPr lang="en-US" kern="0" dirty="0" smtClean="0"/>
              <a:t>b)</a:t>
            </a:r>
            <a:r>
              <a:rPr lang="ru-RU" kern="0" dirty="0" smtClean="0"/>
              <a:t> Пояснительная записка;</a:t>
            </a:r>
            <a:endParaRPr lang="en-US" kern="0" dirty="0" smtClean="0"/>
          </a:p>
          <a:p>
            <a:pPr>
              <a:buNone/>
            </a:pPr>
            <a:r>
              <a:rPr lang="en-US" kern="0" dirty="0" smtClean="0"/>
              <a:t>c) </a:t>
            </a:r>
            <a:r>
              <a:rPr lang="ru-RU" kern="0" dirty="0" smtClean="0"/>
              <a:t>Спецификация;</a:t>
            </a:r>
            <a:endParaRPr lang="en-US" kern="0" dirty="0" smtClean="0"/>
          </a:p>
          <a:p>
            <a:pPr>
              <a:buNone/>
            </a:pPr>
            <a:r>
              <a:rPr lang="en-US" kern="0" dirty="0" smtClean="0"/>
              <a:t>d)</a:t>
            </a:r>
            <a:r>
              <a:rPr lang="ru-RU" kern="0" dirty="0" smtClean="0"/>
              <a:t> Руководство программиста.</a:t>
            </a:r>
            <a:endParaRPr lang="en-US" kern="0" dirty="0"/>
          </a:p>
          <a:p>
            <a:endParaRPr lang="ru-RU" dirty="0"/>
          </a:p>
        </p:txBody>
      </p:sp>
      <p:sp>
        <p:nvSpPr>
          <p:cNvPr id="6" name="Солнце 5"/>
          <p:cNvSpPr/>
          <p:nvPr/>
        </p:nvSpPr>
        <p:spPr>
          <a:xfrm>
            <a:off x="2843808" y="4869160"/>
            <a:ext cx="2425452" cy="184482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C00000"/>
                </a:solidFill>
              </a:rPr>
              <a:t>с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http://www.podgoretsky.com/ftp/Docs/Formats/uspd/202_1.gif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4744"/>
            <a:ext cx="3571795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3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Уберите лишнее.  </a:t>
            </a:r>
            <a:r>
              <a:rPr lang="ru-RU" b="1" dirty="0" smtClean="0"/>
              <a:t>ГОСТ </a:t>
            </a:r>
            <a:r>
              <a:rPr lang="ru-RU" b="1" dirty="0"/>
              <a:t>19.201-78 Техническое задание.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а) Введение;</a:t>
            </a:r>
          </a:p>
          <a:p>
            <a:pPr>
              <a:buNone/>
            </a:pPr>
            <a:r>
              <a:rPr lang="en-US" dirty="0" smtClean="0"/>
              <a:t>b)</a:t>
            </a:r>
            <a:r>
              <a:rPr lang="ru-RU" dirty="0" smtClean="0"/>
              <a:t> Назначение;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c)</a:t>
            </a:r>
            <a:r>
              <a:rPr lang="ru-RU" dirty="0" smtClean="0"/>
              <a:t> </a:t>
            </a:r>
            <a:r>
              <a:rPr lang="ru-RU" dirty="0"/>
              <a:t>Требования к защите информации от несанкционированного </a:t>
            </a:r>
            <a:r>
              <a:rPr lang="ru-RU" dirty="0" smtClean="0"/>
              <a:t>доступа;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d)</a:t>
            </a:r>
            <a:r>
              <a:rPr lang="ru-RU" dirty="0" smtClean="0"/>
              <a:t> </a:t>
            </a:r>
            <a:r>
              <a:rPr lang="ru-RU" dirty="0"/>
              <a:t>Требования к программе или программному </a:t>
            </a:r>
            <a:r>
              <a:rPr lang="ru-RU" dirty="0" smtClean="0"/>
              <a:t>изделию;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e)</a:t>
            </a:r>
            <a:r>
              <a:rPr lang="ru-RU" dirty="0"/>
              <a:t> Требования к </a:t>
            </a:r>
            <a:r>
              <a:rPr lang="ru-RU" dirty="0" smtClean="0"/>
              <a:t>системе;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f)</a:t>
            </a:r>
            <a:r>
              <a:rPr lang="ru-RU" dirty="0"/>
              <a:t> Стадии и этапы </a:t>
            </a:r>
            <a:r>
              <a:rPr lang="ru-RU" dirty="0" smtClean="0"/>
              <a:t>разработки;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g)</a:t>
            </a:r>
            <a:r>
              <a:rPr lang="ru-RU" dirty="0"/>
              <a:t> Требования к патентной </a:t>
            </a:r>
            <a:r>
              <a:rPr lang="ru-RU" dirty="0" smtClean="0"/>
              <a:t>чистоте.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140968"/>
            <a:ext cx="6696744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581128"/>
            <a:ext cx="4032448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5445224"/>
            <a:ext cx="4824536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4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В какой фигуре происходит вызов процедуры или функции при составлении блок-схемы?</a:t>
            </a:r>
            <a:endParaRPr lang="ru-RU" b="1" i="1" dirty="0"/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683568" y="3429000"/>
            <a:ext cx="1800200" cy="864096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6372200" y="3429000"/>
            <a:ext cx="2232248" cy="792088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Д)</a:t>
            </a:r>
          </a:p>
          <a:p>
            <a:pPr algn="ctr"/>
            <a:endParaRPr lang="ru-RU" dirty="0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323528" y="4797152"/>
            <a:ext cx="3096344" cy="1440160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724128" y="5373216"/>
            <a:ext cx="2736304" cy="108012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Е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139952" y="2852936"/>
            <a:ext cx="2088232" cy="79208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3563888" y="4221088"/>
            <a:ext cx="2304256" cy="1080120"/>
          </a:xfrm>
          <a:prstGeom prst="flowChartPreparati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Г)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0" name="Штриховая стрелка вправо 9">
            <a:hlinkClick r:id="rId2" action="ppaction://hlinksldjump"/>
          </p:cNvPr>
          <p:cNvSpPr/>
          <p:nvPr/>
        </p:nvSpPr>
        <p:spPr>
          <a:xfrm>
            <a:off x="395536" y="6093296"/>
            <a:ext cx="2051720" cy="76470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5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В какой фигуре происходит описание условия при составлении блок-схемы?</a:t>
            </a:r>
            <a:endParaRPr lang="ru-RU" b="1" i="1" dirty="0"/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683568" y="3429000"/>
            <a:ext cx="1800200" cy="864096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6372200" y="3429000"/>
            <a:ext cx="2232248" cy="792088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Д)</a:t>
            </a:r>
          </a:p>
          <a:p>
            <a:pPr algn="ctr"/>
            <a:endParaRPr lang="ru-RU" dirty="0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323528" y="4797152"/>
            <a:ext cx="3096344" cy="1440160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724128" y="5373216"/>
            <a:ext cx="2736304" cy="108012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Е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139952" y="2852936"/>
            <a:ext cx="2088232" cy="79208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3563888" y="4221088"/>
            <a:ext cx="2304256" cy="1080120"/>
          </a:xfrm>
          <a:prstGeom prst="flowChartPreparati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Г)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6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В какой фигуре происходит </a:t>
            </a:r>
            <a:r>
              <a:rPr lang="ru-RU" b="1" i="1" dirty="0" err="1" smtClean="0"/>
              <a:t>ввод\вывод</a:t>
            </a:r>
            <a:r>
              <a:rPr lang="ru-RU" b="1" i="1" dirty="0" smtClean="0"/>
              <a:t>  данных при составлении блок-схемы?</a:t>
            </a:r>
            <a:endParaRPr lang="ru-RU" b="1" i="1" dirty="0"/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683568" y="3429000"/>
            <a:ext cx="1800200" cy="864096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6372200" y="3429000"/>
            <a:ext cx="2232248" cy="792088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Д)</a:t>
            </a:r>
          </a:p>
          <a:p>
            <a:pPr algn="ctr"/>
            <a:endParaRPr lang="ru-RU" dirty="0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323528" y="4797152"/>
            <a:ext cx="3096344" cy="1440160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724128" y="5373216"/>
            <a:ext cx="2736304" cy="108012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Е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139952" y="2852936"/>
            <a:ext cx="2088232" cy="79208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3563888" y="4221088"/>
            <a:ext cx="2304256" cy="1080120"/>
          </a:xfrm>
          <a:prstGeom prst="flowChartPreparati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Г)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866</Words>
  <Application>Microsoft Office PowerPoint</Application>
  <PresentationFormat>Экран (4:3)</PresentationFormat>
  <Paragraphs>205</Paragraphs>
  <Slides>28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MS Gothic</vt:lpstr>
      <vt:lpstr>Arial</vt:lpstr>
      <vt:lpstr>Calibri</vt:lpstr>
      <vt:lpstr>Lucida Sans Unicode</vt:lpstr>
      <vt:lpstr>StarSymbol</vt:lpstr>
      <vt:lpstr>Tahoma</vt:lpstr>
      <vt:lpstr>Times New Roman</vt:lpstr>
      <vt:lpstr>Тема Office</vt:lpstr>
      <vt:lpstr>Тема урока: «Структурное программирование» </vt:lpstr>
      <vt:lpstr>Деловая игра «Программист- бюро» </vt:lpstr>
      <vt:lpstr>Викторина по технологии разработки программных продуктов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</vt:lpstr>
      <vt:lpstr>Вопрос 10</vt:lpstr>
      <vt:lpstr>Вопрос 11</vt:lpstr>
      <vt:lpstr>Вопрос 12</vt:lpstr>
      <vt:lpstr>Перечислите признаки классификации методов проектирования ПП</vt:lpstr>
      <vt:lpstr>Ситуация:              Вопрос:</vt:lpstr>
      <vt:lpstr>Что является основой структурного программирования?</vt:lpstr>
      <vt:lpstr>Ситуация:              Вопрос:</vt:lpstr>
      <vt:lpstr>Game is over</vt:lpstr>
      <vt:lpstr>Деловая игра «Программист- бюро» </vt:lpstr>
      <vt:lpstr>Пример карточки с заданием</vt:lpstr>
      <vt:lpstr>Презентация PowerPoint</vt:lpstr>
      <vt:lpstr>Деловая игра «Программист- бюро» </vt:lpstr>
      <vt:lpstr>Деловая игра «Программист- бюро» </vt:lpstr>
      <vt:lpstr>Постановка задач</vt:lpstr>
      <vt:lpstr>Деловая игра «Программист- бюро» </vt:lpstr>
      <vt:lpstr>Деловая игра «Программист- бюро» </vt:lpstr>
    </vt:vector>
  </TitlesOfParts>
  <Company>ККРЭУ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ovm</dc:creator>
  <cp:lastModifiedBy>Преподаватель</cp:lastModifiedBy>
  <cp:revision>23</cp:revision>
  <dcterms:created xsi:type="dcterms:W3CDTF">2012-09-26T02:26:21Z</dcterms:created>
  <dcterms:modified xsi:type="dcterms:W3CDTF">2023-11-14T04:48:33Z</dcterms:modified>
</cp:coreProperties>
</file>