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7" r:id="rId8"/>
    <p:sldId id="268" r:id="rId9"/>
    <p:sldId id="269" r:id="rId10"/>
    <p:sldId id="270" r:id="rId11"/>
    <p:sldId id="271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0662" autoAdjust="0"/>
    <p:restoredTop sz="94660"/>
  </p:normalViewPr>
  <p:slideViewPr>
    <p:cSldViewPr>
      <p:cViewPr varScale="1">
        <p:scale>
          <a:sx n="86" d="100"/>
          <a:sy n="86" d="100"/>
        </p:scale>
        <p:origin x="-17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30.10.2023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8144" y="3699804"/>
            <a:ext cx="2894856" cy="1143000"/>
          </a:xfrm>
        </p:spPr>
        <p:txBody>
          <a:bodyPr/>
          <a:lstStyle/>
          <a:p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.</a:t>
            </a:r>
            <a:endParaRPr lang="ru-RU" sz="20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Аннотация литературных источников по теме:</a:t>
            </a:r>
            <a:b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«Социальная адаптация обучающихся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с 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умственной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отсталостью (интеллектуальными нарушениями)».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14290"/>
            <a:ext cx="7924800" cy="714380"/>
          </a:xfrm>
        </p:spPr>
        <p:txBody>
          <a:bodyPr/>
          <a:lstStyle/>
          <a:p>
            <a:r>
              <a:rPr lang="ru-RU" dirty="0" smtClean="0"/>
              <a:t>Электронные ресурсы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1000108"/>
            <a:ext cx="4643470" cy="5715040"/>
          </a:xfrm>
        </p:spPr>
        <p:txBody>
          <a:bodyPr>
            <a:normAutofit fontScale="25000" lnSpcReduction="20000"/>
          </a:bodyPr>
          <a:lstStyle/>
          <a:p>
            <a:r>
              <a:rPr lang="ru-RU" sz="5600" dirty="0" smtClean="0"/>
              <a:t>4). Автор: Рашель </a:t>
            </a:r>
            <a:r>
              <a:rPr lang="ru-RU" sz="5600" dirty="0" smtClean="0"/>
              <a:t>Давыдовна </a:t>
            </a:r>
            <a:r>
              <a:rPr lang="ru-RU" sz="5600" dirty="0" smtClean="0"/>
              <a:t>Тригер.</a:t>
            </a:r>
            <a:endParaRPr lang="ru-RU" sz="5600" dirty="0" smtClean="0"/>
          </a:p>
          <a:p>
            <a:r>
              <a:rPr lang="ru-RU" sz="5600" dirty="0" smtClean="0"/>
              <a:t>«Психологические </a:t>
            </a:r>
            <a:r>
              <a:rPr lang="ru-RU" sz="5600" dirty="0" smtClean="0"/>
              <a:t>особенности </a:t>
            </a:r>
            <a:r>
              <a:rPr lang="ru-RU" sz="5600" dirty="0" smtClean="0"/>
              <a:t>социализации детей </a:t>
            </a:r>
            <a:r>
              <a:rPr lang="ru-RU" sz="5600" dirty="0" smtClean="0"/>
              <a:t>с задержкой психического </a:t>
            </a:r>
            <a:r>
              <a:rPr lang="ru-RU" sz="5600" dirty="0" smtClean="0"/>
              <a:t>развития».</a:t>
            </a:r>
            <a:endParaRPr lang="ru-RU" sz="5600" dirty="0" smtClean="0"/>
          </a:p>
          <a:p>
            <a:endParaRPr lang="ru-RU" sz="5600" dirty="0" smtClean="0"/>
          </a:p>
          <a:p>
            <a:pPr algn="just"/>
            <a:r>
              <a:rPr lang="ru-RU" sz="5600" dirty="0" smtClean="0"/>
              <a:t>В </a:t>
            </a:r>
            <a:r>
              <a:rPr lang="ru-RU" sz="5600" dirty="0" smtClean="0"/>
              <a:t>книге представлен авторский подход к пониманию проблем </a:t>
            </a:r>
            <a:r>
              <a:rPr lang="ru-RU" sz="5600" dirty="0" smtClean="0"/>
              <a:t>социализации детей </a:t>
            </a:r>
            <a:r>
              <a:rPr lang="ru-RU" sz="5600" dirty="0" smtClean="0"/>
              <a:t>с задержкой психического развития. В ней впервые обобщены </a:t>
            </a:r>
            <a:r>
              <a:rPr lang="ru-RU" sz="5600" dirty="0" smtClean="0"/>
              <a:t>результаты исследований </a:t>
            </a:r>
            <a:r>
              <a:rPr lang="ru-RU" sz="5600" dirty="0" smtClean="0"/>
              <a:t>отечественных и зарубежных авторов по проблемам общения детей </a:t>
            </a:r>
            <a:r>
              <a:rPr lang="ru-RU" sz="5600" dirty="0" smtClean="0"/>
              <a:t>с задержкой </a:t>
            </a:r>
            <a:r>
              <a:rPr lang="ru-RU" sz="5600" dirty="0" smtClean="0"/>
              <a:t>психического развития. Анализ экспериментальных данных позволил </a:t>
            </a:r>
            <a:r>
              <a:rPr lang="ru-RU" sz="5600" dirty="0" smtClean="0"/>
              <a:t>показать, что </a:t>
            </a:r>
            <a:r>
              <a:rPr lang="ru-RU" sz="5600" dirty="0" smtClean="0"/>
              <a:t>причиной существенных трудностей социализации и формирования личности </a:t>
            </a:r>
            <a:r>
              <a:rPr lang="ru-RU" sz="5600" dirty="0" smtClean="0"/>
              <a:t>этих дошкольников </a:t>
            </a:r>
            <a:r>
              <a:rPr lang="ru-RU" sz="5600" dirty="0" smtClean="0"/>
              <a:t>и младших школьников являются нарушения внутрисемейных </a:t>
            </a:r>
            <a:r>
              <a:rPr lang="ru-RU" sz="5600" dirty="0" smtClean="0"/>
              <a:t>отношений, прежде </a:t>
            </a:r>
            <a:r>
              <a:rPr lang="ru-RU" sz="5600" dirty="0" smtClean="0"/>
              <a:t>всего отношений в системе «мать-ребенок». В издании рассматриваются </a:t>
            </a:r>
            <a:r>
              <a:rPr lang="ru-RU" sz="5600" dirty="0" smtClean="0"/>
              <a:t>условия, которые </a:t>
            </a:r>
            <a:r>
              <a:rPr lang="ru-RU" sz="5600" dirty="0" smtClean="0"/>
              <a:t>как благоприятствуют социализации детей с задержкой психического </a:t>
            </a:r>
            <a:r>
              <a:rPr lang="ru-RU" sz="5600" dirty="0" smtClean="0"/>
              <a:t>развития, так </a:t>
            </a:r>
            <a:r>
              <a:rPr lang="ru-RU" sz="5600" dirty="0" smtClean="0"/>
              <a:t>и, наоборот, ведут к школьной дезадаптации, сочетающейся </a:t>
            </a:r>
            <a:r>
              <a:rPr lang="ru-RU" sz="5600" dirty="0" smtClean="0"/>
              <a:t>с эмоциональными расстройствами. Адресовано практическим психологам, учителям, педагогам-дефектологам, руководителям образовательных учреждений, преподавателям педагогических, психологических, дефектологических факультетов университетов и педагогических колледжей</a:t>
            </a:r>
            <a:r>
              <a:rPr lang="ru-RU" sz="5600" dirty="0" smtClean="0"/>
              <a:t>.</a:t>
            </a:r>
          </a:p>
          <a:p>
            <a:endParaRPr lang="ru-RU" sz="1200" dirty="0"/>
          </a:p>
        </p:txBody>
      </p:sp>
      <p:pic>
        <p:nvPicPr>
          <p:cNvPr id="26626" name="Picture 2" descr="https://avatars.mds.yandex.net/i?id=f1db434da3d9871a7f2faeb3dd34918c-5723070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000108"/>
            <a:ext cx="3714776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14290"/>
            <a:ext cx="7924800" cy="928694"/>
          </a:xfrm>
        </p:spPr>
        <p:txBody>
          <a:bodyPr/>
          <a:lstStyle/>
          <a:p>
            <a:r>
              <a:rPr lang="ru-RU" dirty="0" smtClean="0"/>
              <a:t>Электронные ресурсы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1285860"/>
            <a:ext cx="3600448" cy="4657740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b="1" dirty="0" smtClean="0"/>
              <a:t>5). Автор: Олег Ефимов.</a:t>
            </a:r>
          </a:p>
          <a:p>
            <a:pPr algn="just"/>
            <a:r>
              <a:rPr lang="ru-RU" b="1" dirty="0" smtClean="0"/>
              <a:t> «Аутизм </a:t>
            </a:r>
            <a:r>
              <a:rPr lang="ru-RU" b="1" dirty="0" smtClean="0"/>
              <a:t>дружбе не помеха. Книга о социальной адаптации детей с </a:t>
            </a:r>
            <a:r>
              <a:rPr lang="ru-RU" b="1" dirty="0" smtClean="0"/>
              <a:t>аутизмом».</a:t>
            </a:r>
          </a:p>
          <a:p>
            <a:endParaRPr lang="ru-RU" dirty="0" smtClean="0"/>
          </a:p>
          <a:p>
            <a:endParaRPr lang="ru-RU" sz="2200" dirty="0" smtClean="0"/>
          </a:p>
          <a:p>
            <a:pPr algn="just"/>
            <a:r>
              <a:rPr lang="ru-RU" sz="2200" dirty="0" smtClean="0"/>
              <a:t>К </a:t>
            </a:r>
            <a:r>
              <a:rPr lang="ru-RU" sz="2200" dirty="0" smtClean="0"/>
              <a:t>счастью, во всем мире прошли времена, когда людей с аутизмом прятали в больницах и интернатах. Но многие по-прежнему считают: если у ребенка есть диагноз "аутизм", мир игр и общения с обычными детьми для него закрыт. А когда он станет взрослым, для него точно так же будет закрыт социальный мир взрослых. Эта документальная книжка о первой встрече Егора и Арины - "особого" ребенка и "обычного" ребенка. Такие встречи дают надежду на то, что будущее людей с аутизмом может быть другим.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27650" name="Picture 2" descr="Олег Ефимов - Аутизм дружбе не помеха. Книга о социальной адаптации детей с аутизмом обложка книг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285860"/>
            <a:ext cx="3457575" cy="46196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Социальная адаптация –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412776"/>
            <a:ext cx="595840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Это постоянный процесс активного</a:t>
            </a:r>
          </a:p>
          <a:p>
            <a:pPr algn="just"/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приспособления индивида к условиям</a:t>
            </a:r>
          </a:p>
          <a:p>
            <a:pPr algn="just"/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социальной среды, а также результат этого</a:t>
            </a:r>
          </a:p>
          <a:p>
            <a:pPr algn="just"/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процесса. Социальная адаптация, как</a:t>
            </a:r>
          </a:p>
          <a:p>
            <a:pPr algn="just"/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процесс, направлена на создание и</a:t>
            </a:r>
          </a:p>
          <a:p>
            <a:pPr algn="just"/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обеспечение условий для взаимодействия</a:t>
            </a:r>
          </a:p>
          <a:p>
            <a:pPr algn="just"/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учащегося с нарушением</a:t>
            </a:r>
          </a:p>
          <a:p>
            <a:pPr algn="just"/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интеллектуального развития и общества, на</a:t>
            </a:r>
          </a:p>
          <a:p>
            <a:pPr algn="just"/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накопление социального опыта и</a:t>
            </a:r>
          </a:p>
          <a:p>
            <a:pPr algn="just"/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приобретение социальной компетентности,</a:t>
            </a:r>
          </a:p>
          <a:p>
            <a:pPr algn="just"/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что, в результате, должно привести к</a:t>
            </a:r>
          </a:p>
          <a:p>
            <a:pPr algn="just"/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формированию у него социального статуса</a:t>
            </a:r>
          </a:p>
          <a:p>
            <a:pPr algn="just"/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и способности к самостоятельной жизни.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620688"/>
            <a:ext cx="727280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</a:rPr>
              <a:t>Всегда существовала и остается актуальной проблема социальной адаптации детей с умственной отсталостью, проблема их подготовки к самостоятельной жизни. В условиях рыночной экономики, жесткой конкуренции на рынке труда, при повсеместном  использовании новых технологических средств, в том числе и компьютеризации, социальная адаптация обучающихся с умственной отсталостью становится более сложной, но вместе с тем и более значимой.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рименение эффективных средств урочной деятельности способствует максимально приблизить обучающихся к реальной жизни.</a:t>
            </a: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76672"/>
            <a:ext cx="7924800" cy="576064"/>
          </a:xfrm>
        </p:spPr>
        <p:txBody>
          <a:bodyPr/>
          <a:lstStyle/>
          <a:p>
            <a:pPr algn="ctr"/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Аннотация литературных источников по теме:</a:t>
            </a:r>
            <a:b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«Социальная адаптация обучающихся с умственной отсталостью».</a:t>
            </a:r>
            <a:endParaRPr lang="ru-RU" sz="1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340768"/>
            <a:ext cx="4464496" cy="5328592"/>
          </a:xfrm>
        </p:spPr>
        <p:txBody>
          <a:bodyPr>
            <a:normAutofit/>
          </a:bodyPr>
          <a:lstStyle/>
          <a:p>
            <a:r>
              <a:rPr lang="ru-RU" sz="1400" dirty="0" smtClean="0"/>
              <a:t>2. </a:t>
            </a:r>
            <a:r>
              <a:rPr lang="ru-RU" sz="1400" dirty="0" smtClean="0">
                <a:solidFill>
                  <a:srgbClr val="92D050"/>
                </a:solidFill>
              </a:rPr>
              <a:t>Профессиональная подготовка лиц с умственной отсталостью.</a:t>
            </a:r>
          </a:p>
          <a:p>
            <a:r>
              <a:rPr lang="ru-RU" sz="1400" dirty="0" smtClean="0">
                <a:solidFill>
                  <a:srgbClr val="92D050"/>
                </a:solidFill>
              </a:rPr>
              <a:t>Автор Е.М. Старобина.</a:t>
            </a:r>
          </a:p>
          <a:p>
            <a:pPr algn="just"/>
            <a:r>
              <a:rPr lang="ru-RU" sz="1400" dirty="0" smtClean="0"/>
              <a:t>Лица с умственной отсталостью в настоящее время- наиболее многочисленная группа среди инвалидов с психическими заболеваниями. Среди них, по данным исследований, легкая умственная отсталость составляет 72-75%, умеренная- 23-25%, тяжелая -5%. Для лиц с нарушениями в интеллектуальном развитии трудовая деятельность- основа их </a:t>
            </a:r>
            <a:r>
              <a:rPr lang="ru-RU" sz="1400" u="sng" dirty="0" smtClean="0"/>
              <a:t>социального приспособления </a:t>
            </a:r>
            <a:r>
              <a:rPr lang="ru-RU" sz="1400" dirty="0" smtClean="0"/>
              <a:t>, служит одним из методов коррекции, способствует накоплению </a:t>
            </a:r>
            <a:r>
              <a:rPr lang="ru-RU" sz="1400" u="sng" dirty="0" smtClean="0"/>
              <a:t>социального опыта.</a:t>
            </a:r>
          </a:p>
          <a:p>
            <a:endParaRPr lang="ru-RU" sz="1400" dirty="0"/>
          </a:p>
        </p:txBody>
      </p:sp>
      <p:pic>
        <p:nvPicPr>
          <p:cNvPr id="1026" name="Picture 2" descr="C:\Users\User\Desktop\WhatsApp Image 2022-10-28 at 13.16.22 (1)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340768"/>
            <a:ext cx="4176464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764704"/>
            <a:ext cx="7924800" cy="864096"/>
          </a:xfrm>
        </p:spPr>
        <p:txBody>
          <a:bodyPr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Аннотация литературных источников по теме:</a:t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«Социальная адаптация обучающихся с умственной отсталостью».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1772816"/>
            <a:ext cx="4102224" cy="4536504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rgbClr val="92D050"/>
                </a:solidFill>
              </a:rPr>
              <a:t>1. Диагностика психолого-социальной дезадаптации детей и подростков.</a:t>
            </a:r>
          </a:p>
          <a:p>
            <a:r>
              <a:rPr lang="ru-RU" sz="1600" dirty="0" smtClean="0">
                <a:solidFill>
                  <a:srgbClr val="92D050"/>
                </a:solidFill>
              </a:rPr>
              <a:t> Автор Т.А. Шилова.</a:t>
            </a:r>
          </a:p>
          <a:p>
            <a:pPr algn="just"/>
            <a:r>
              <a:rPr lang="ru-RU" sz="1600" dirty="0" smtClean="0"/>
              <a:t>В этом пособии представлены разработанные автором и взятые из литературных источников методики диагностики познавательной деятельности и социальной </a:t>
            </a:r>
            <a:r>
              <a:rPr lang="ru-RU" sz="1600" u="sng" dirty="0" smtClean="0"/>
              <a:t>адаптации </a:t>
            </a:r>
            <a:r>
              <a:rPr lang="ru-RU" sz="1600" dirty="0" smtClean="0"/>
              <a:t>детей и подростков, описаны и систематизированы методы диагностики интеллекта учащихся, отстающих в учении и имеющих отклонения в поведении, приведен алгоритм интерпретации результатов диагностики.</a:t>
            </a:r>
          </a:p>
        </p:txBody>
      </p:sp>
      <p:pic>
        <p:nvPicPr>
          <p:cNvPr id="2050" name="Picture 2" descr="C:\Users\User\Desktop\WhatsApp Image 2022-10-28 at 13.36.15 (1)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772816"/>
            <a:ext cx="3960440" cy="4536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32656"/>
            <a:ext cx="7924800" cy="864096"/>
          </a:xfrm>
        </p:spPr>
        <p:txBody>
          <a:bodyPr/>
          <a:lstStyle/>
          <a:p>
            <a:pPr algn="ctr"/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Аннотация литературных источников по теме:</a:t>
            </a:r>
            <a:b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«Социальная адаптация обучающихся с умственной отсталостью».</a:t>
            </a:r>
            <a:endParaRPr lang="ru-RU" sz="1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484784"/>
            <a:ext cx="4248472" cy="5184576"/>
          </a:xfrm>
        </p:spPr>
        <p:txBody>
          <a:bodyPr/>
          <a:lstStyle/>
          <a:p>
            <a:r>
              <a:rPr lang="ru-RU" sz="1400" dirty="0" smtClean="0">
                <a:solidFill>
                  <a:srgbClr val="92D050"/>
                </a:solidFill>
              </a:rPr>
              <a:t>3. Обучение и воспитание детей с интеллектуальными нарушениями.</a:t>
            </a:r>
          </a:p>
          <a:p>
            <a:endParaRPr lang="ru-RU" sz="1400" dirty="0" smtClean="0"/>
          </a:p>
          <a:p>
            <a:pPr algn="just"/>
            <a:r>
              <a:rPr lang="ru-RU" sz="1400" dirty="0" smtClean="0"/>
              <a:t>Учебное пособие содержит теоретический и методический материал по одному из основных разделов коррекционной педагогики (дефектологии)- олигофренопедагогике- изучению, обучению, воспитанию, педагогической реабилитации  и</a:t>
            </a:r>
            <a:r>
              <a:rPr lang="ru-RU" sz="1400" u="sng" dirty="0" smtClean="0"/>
              <a:t> социальной адаптации   </a:t>
            </a:r>
            <a:r>
              <a:rPr lang="ru-RU" sz="1400" dirty="0" smtClean="0"/>
              <a:t>детей и подростков с нарушениями интеллектуального развития.</a:t>
            </a:r>
            <a:endParaRPr lang="ru-RU" dirty="0"/>
          </a:p>
        </p:txBody>
      </p:sp>
      <p:pic>
        <p:nvPicPr>
          <p:cNvPr id="2050" name="Picture 2" descr="C:\Users\User\Desktop\през Соц адапт\20221101_1332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484784"/>
            <a:ext cx="4320480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14290"/>
            <a:ext cx="7924800" cy="714380"/>
          </a:xfrm>
        </p:spPr>
        <p:txBody>
          <a:bodyPr/>
          <a:lstStyle/>
          <a:p>
            <a:r>
              <a:rPr lang="ru-RU" dirty="0" smtClean="0"/>
              <a:t>Электронные ресурсы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785794"/>
            <a:ext cx="4357718" cy="564360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7" name="Picture 3" descr="C:\Users\User\Desktop\бум221014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071546"/>
            <a:ext cx="3857652" cy="542928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928662" y="1214422"/>
            <a:ext cx="3643338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1). Автор: Шипицына </a:t>
            </a:r>
            <a:r>
              <a:rPr lang="ru-RU" sz="1400" dirty="0" smtClean="0"/>
              <a:t>Л. М.</a:t>
            </a:r>
          </a:p>
          <a:p>
            <a:endParaRPr lang="ru-RU" sz="1400" dirty="0" smtClean="0"/>
          </a:p>
          <a:p>
            <a:pPr algn="just"/>
            <a:r>
              <a:rPr lang="ru-RU" sz="1400" dirty="0" smtClean="0"/>
              <a:t>«Необучаемый» ребенок в семье и обществе. Социализация детей с </a:t>
            </a:r>
            <a:r>
              <a:rPr lang="ru-RU" sz="1400" dirty="0" smtClean="0"/>
              <a:t>нарушением интеллекта.</a:t>
            </a:r>
          </a:p>
          <a:p>
            <a:endParaRPr lang="ru-RU" sz="1400" dirty="0" smtClean="0"/>
          </a:p>
          <a:p>
            <a:pPr algn="just"/>
            <a:r>
              <a:rPr lang="ru-RU" sz="1200" dirty="0" smtClean="0"/>
              <a:t>В книге представлены </a:t>
            </a:r>
            <a:r>
              <a:rPr lang="ru-RU" sz="1200" dirty="0" smtClean="0"/>
              <a:t>результаты комплексной диагностики и коррекции </a:t>
            </a:r>
            <a:r>
              <a:rPr lang="ru-RU" sz="1200" dirty="0" smtClean="0"/>
              <a:t>детей, подростков </a:t>
            </a:r>
            <a:r>
              <a:rPr lang="ru-RU" sz="1200" dirty="0" smtClean="0"/>
              <a:t>и молодых людей с умственной отсталостью. Особое внимание </a:t>
            </a:r>
            <a:r>
              <a:rPr lang="ru-RU" sz="1200" dirty="0" smtClean="0"/>
              <a:t>уделяется </a:t>
            </a:r>
            <a:r>
              <a:rPr lang="ru-RU" sz="1200" dirty="0" smtClean="0">
                <a:solidFill>
                  <a:srgbClr val="FF0000"/>
                </a:solidFill>
              </a:rPr>
              <a:t>социализации</a:t>
            </a:r>
            <a:r>
              <a:rPr lang="ru-RU" sz="1200" dirty="0" smtClean="0"/>
              <a:t> </a:t>
            </a:r>
            <a:r>
              <a:rPr lang="ru-RU" sz="1200" dirty="0" smtClean="0">
                <a:solidFill>
                  <a:srgbClr val="FF0000"/>
                </a:solidFill>
              </a:rPr>
              <a:t>и интеграции этих лиц в общество.</a:t>
            </a:r>
            <a:r>
              <a:rPr lang="ru-RU" sz="1200" dirty="0" smtClean="0"/>
              <a:t> В связи с этим подробно </a:t>
            </a:r>
            <a:r>
              <a:rPr lang="ru-RU" sz="1200" dirty="0" smtClean="0"/>
              <a:t>рассматриваются вопросы их</a:t>
            </a:r>
            <a:endParaRPr lang="ru-RU" sz="1200" dirty="0" smtClean="0"/>
          </a:p>
          <a:p>
            <a:pPr algn="just"/>
            <a:r>
              <a:rPr lang="ru-RU" sz="1200" dirty="0" smtClean="0"/>
              <a:t>социально-психологической навыков</a:t>
            </a:r>
            <a:r>
              <a:rPr lang="ru-RU" sz="1200" dirty="0" smtClean="0"/>
              <a:t>, семейных </a:t>
            </a:r>
            <a:r>
              <a:rPr lang="ru-RU" sz="1200" dirty="0" smtClean="0"/>
              <a:t>взаимоотношений, </a:t>
            </a:r>
            <a:r>
              <a:rPr lang="ru-RU" sz="1200" dirty="0" smtClean="0"/>
              <a:t>а также вопрос </a:t>
            </a:r>
            <a:r>
              <a:rPr lang="ru-RU" sz="1200" dirty="0" smtClean="0"/>
              <a:t>психолого -</a:t>
            </a:r>
            <a:endParaRPr lang="ru-RU" sz="1200" dirty="0" smtClean="0"/>
          </a:p>
          <a:p>
            <a:pPr algn="just"/>
            <a:r>
              <a:rPr lang="ru-RU" sz="1200" dirty="0" smtClean="0"/>
              <a:t>педагогического сопровождения умственно отсталых лиц в различных условиях обучения,</a:t>
            </a:r>
          </a:p>
          <a:p>
            <a:pPr algn="just"/>
            <a:r>
              <a:rPr lang="ru-RU" sz="1200" dirty="0" smtClean="0"/>
              <a:t>воспитания, реабилитации и поддерживаемого проживания. Книга может быть полезна для</a:t>
            </a:r>
          </a:p>
          <a:p>
            <a:pPr algn="just"/>
            <a:r>
              <a:rPr lang="ru-RU" sz="1200" dirty="0" smtClean="0"/>
              <a:t>педагогов, психологов, </a:t>
            </a:r>
            <a:r>
              <a:rPr lang="ru-RU" sz="1200" dirty="0" smtClean="0"/>
              <a:t>дефектологов</a:t>
            </a:r>
            <a:r>
              <a:rPr lang="ru-RU" sz="1200" dirty="0" smtClean="0"/>
              <a:t>, психоневрологов, логопедов, аспирантов, студентов </a:t>
            </a:r>
            <a:r>
              <a:rPr lang="ru-RU" sz="1200" dirty="0" smtClean="0"/>
              <a:t>и родителей </a:t>
            </a:r>
            <a:r>
              <a:rPr lang="ru-RU" sz="1200" dirty="0" smtClean="0"/>
              <a:t>детей с нарушением интеллекта.</a:t>
            </a:r>
          </a:p>
          <a:p>
            <a:endParaRPr lang="ru-RU" sz="1200" dirty="0" smtClean="0"/>
          </a:p>
          <a:p>
            <a:endParaRPr lang="ru-RU" sz="1400" dirty="0" smtClean="0"/>
          </a:p>
          <a:p>
            <a:endParaRPr lang="ru-RU" sz="1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14290"/>
            <a:ext cx="6886596" cy="785818"/>
          </a:xfrm>
        </p:spPr>
        <p:txBody>
          <a:bodyPr/>
          <a:lstStyle/>
          <a:p>
            <a:r>
              <a:rPr lang="ru-RU" dirty="0" smtClean="0"/>
              <a:t>Электронные ресурсы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1357298"/>
            <a:ext cx="4929222" cy="5072098"/>
          </a:xfrm>
        </p:spPr>
        <p:txBody>
          <a:bodyPr>
            <a:normAutofit fontScale="25000" lnSpcReduction="20000"/>
          </a:bodyPr>
          <a:lstStyle/>
          <a:p>
            <a:pPr algn="just"/>
            <a:endParaRPr lang="ru-RU" sz="1200" dirty="0" smtClean="0"/>
          </a:p>
          <a:p>
            <a:pPr algn="just"/>
            <a:endParaRPr lang="ru-RU" sz="4800" dirty="0" smtClean="0"/>
          </a:p>
          <a:p>
            <a:r>
              <a:rPr lang="ru-RU" sz="4800" dirty="0" smtClean="0"/>
              <a:t>2). Автор: Милтон  Селигман</a:t>
            </a:r>
          </a:p>
          <a:p>
            <a:pPr algn="just"/>
            <a:r>
              <a:rPr lang="ru-RU" sz="4800" dirty="0" smtClean="0"/>
              <a:t>«Обычные семьи, особые дети. Системный подход к помощи детям с нарушениями развития</a:t>
            </a:r>
            <a:r>
              <a:rPr lang="ru-RU" sz="4800" dirty="0" smtClean="0"/>
              <a:t>».</a:t>
            </a:r>
          </a:p>
          <a:p>
            <a:pPr algn="just"/>
            <a:endParaRPr lang="ru-RU" sz="4800" dirty="0" smtClean="0"/>
          </a:p>
          <a:p>
            <a:pPr algn="just"/>
            <a:r>
              <a:rPr lang="ru-RU" sz="4800" dirty="0" smtClean="0"/>
              <a:t>Появление </a:t>
            </a:r>
            <a:r>
              <a:rPr lang="ru-RU" sz="4800" dirty="0" smtClean="0"/>
              <a:t>ребенка с нарушениями развития для любой семьи — </a:t>
            </a:r>
            <a:r>
              <a:rPr lang="ru-RU" sz="4800" dirty="0" smtClean="0"/>
              <a:t>сложнейшее испытание</a:t>
            </a:r>
            <a:r>
              <a:rPr lang="ru-RU" sz="4800" dirty="0" smtClean="0"/>
              <a:t>, при котором семья нуждается в объективной </a:t>
            </a:r>
            <a:r>
              <a:rPr lang="ru-RU" sz="4800" dirty="0" smtClean="0"/>
              <a:t>информации, социальных </a:t>
            </a:r>
            <a:r>
              <a:rPr lang="ru-RU" sz="4800" dirty="0" smtClean="0"/>
              <a:t>ресурсах, поддержке родных и друзей </a:t>
            </a:r>
            <a:r>
              <a:rPr lang="ru-RU" sz="4800" dirty="0" smtClean="0"/>
              <a:t>и квалифицированной помощи </a:t>
            </a:r>
            <a:r>
              <a:rPr lang="ru-RU" sz="4800" dirty="0" smtClean="0"/>
              <a:t>специалистов. Члены семьи, справившиеся с </a:t>
            </a:r>
            <a:r>
              <a:rPr lang="ru-RU" sz="4800" dirty="0" smtClean="0"/>
              <a:t>тяжелыми переживаниями </a:t>
            </a:r>
            <a:r>
              <a:rPr lang="ru-RU" sz="4800" dirty="0" smtClean="0"/>
              <a:t>и эмоционально принявшие ребенка с </a:t>
            </a:r>
            <a:r>
              <a:rPr lang="ru-RU" sz="4800" dirty="0" smtClean="0"/>
              <a:t>нарушениями развития</a:t>
            </a:r>
            <a:r>
              <a:rPr lang="ru-RU" sz="4800" dirty="0" smtClean="0"/>
              <a:t>, отмечают, что, несмотря на многочисленные трудности, в </a:t>
            </a:r>
            <a:r>
              <a:rPr lang="ru-RU" sz="4800" dirty="0" smtClean="0"/>
              <a:t>их жизни </a:t>
            </a:r>
            <a:r>
              <a:rPr lang="ru-RU" sz="4800" dirty="0" smtClean="0"/>
              <a:t>произошли положительные изменения: семья стала более </a:t>
            </a:r>
            <a:r>
              <a:rPr lang="ru-RU" sz="4800" dirty="0" smtClean="0"/>
              <a:t>сплоченной, появилось </a:t>
            </a:r>
            <a:r>
              <a:rPr lang="ru-RU" sz="4800" dirty="0" smtClean="0"/>
              <a:t>больше взаимной любви и заботы, сами члены семьи </a:t>
            </a:r>
            <a:r>
              <a:rPr lang="ru-RU" sz="4800" dirty="0" smtClean="0"/>
              <a:t>личностно изменились</a:t>
            </a:r>
            <a:r>
              <a:rPr lang="ru-RU" sz="4800" dirty="0" smtClean="0"/>
              <a:t>, стали сильнее. Системный подход, применяемый </a:t>
            </a:r>
            <a:r>
              <a:rPr lang="ru-RU" sz="4800" dirty="0" smtClean="0"/>
              <a:t>авторами, позволяет </a:t>
            </a:r>
            <a:r>
              <a:rPr lang="ru-RU" sz="4800" dirty="0" smtClean="0"/>
              <a:t>им рассмотреть, как эти трудные жизненные обстоятельства </a:t>
            </a:r>
            <a:r>
              <a:rPr lang="ru-RU" sz="4800" dirty="0" smtClean="0"/>
              <a:t>влияют на </a:t>
            </a:r>
            <a:r>
              <a:rPr lang="ru-RU" sz="4800" dirty="0" smtClean="0"/>
              <a:t>каждого члена семейной системы. </a:t>
            </a:r>
            <a:r>
              <a:rPr lang="ru-RU" sz="4800" dirty="0" smtClean="0">
                <a:solidFill>
                  <a:srgbClr val="FF0000"/>
                </a:solidFill>
              </a:rPr>
              <a:t>Описываются стадии адаптации </a:t>
            </a:r>
            <a:r>
              <a:rPr lang="ru-RU" sz="4800" dirty="0" smtClean="0"/>
              <a:t>семьи к </a:t>
            </a:r>
            <a:r>
              <a:rPr lang="ru-RU" sz="4800" dirty="0" smtClean="0"/>
              <a:t>жизни с особым ребенком и пути сотрудничества семьи со </a:t>
            </a:r>
            <a:r>
              <a:rPr lang="ru-RU" sz="4800" dirty="0" smtClean="0"/>
              <a:t>специалистами, позволяющие </a:t>
            </a:r>
            <a:r>
              <a:rPr lang="ru-RU" sz="4800" dirty="0" smtClean="0"/>
              <a:t>организовать оптимальную помощь ребенку и семье в </a:t>
            </a:r>
            <a:r>
              <a:rPr lang="ru-RU" sz="4800" dirty="0" smtClean="0"/>
              <a:t>целом. Книга </a:t>
            </a:r>
            <a:r>
              <a:rPr lang="ru-RU" sz="4800" dirty="0" smtClean="0"/>
              <a:t>предназначена психологам, педагогам, дефектологам, </a:t>
            </a:r>
            <a:r>
              <a:rPr lang="ru-RU" sz="4800" dirty="0" smtClean="0"/>
              <a:t>организаторам государственной </a:t>
            </a:r>
            <a:r>
              <a:rPr lang="ru-RU" sz="4800" dirty="0" smtClean="0"/>
              <a:t>социальной защиты и </a:t>
            </a:r>
            <a:r>
              <a:rPr lang="ru-RU" sz="4800" dirty="0" smtClean="0"/>
              <a:t>реабилитационно-образовательного сопровождения </a:t>
            </a:r>
            <a:r>
              <a:rPr lang="ru-RU" sz="4800" dirty="0" smtClean="0"/>
              <a:t>людей с особыми потребностями, социальным адвокатам </a:t>
            </a:r>
            <a:r>
              <a:rPr lang="ru-RU" sz="4800" dirty="0" smtClean="0"/>
              <a:t>и студентам </a:t>
            </a:r>
            <a:r>
              <a:rPr lang="ru-RU" sz="4800" dirty="0" smtClean="0"/>
              <a:t>профильных факультетов. Она также будет полезна родным </a:t>
            </a:r>
            <a:r>
              <a:rPr lang="ru-RU" sz="4800" dirty="0" smtClean="0"/>
              <a:t>особых детей </a:t>
            </a:r>
            <a:r>
              <a:rPr lang="ru-RU" sz="4800" dirty="0" smtClean="0"/>
              <a:t>и всем, кто интересуется вопросами помощи этим детям.</a:t>
            </a:r>
          </a:p>
          <a:p>
            <a:pPr algn="just"/>
            <a:endParaRPr lang="ru-RU" dirty="0"/>
          </a:p>
        </p:txBody>
      </p:sp>
      <p:pic>
        <p:nvPicPr>
          <p:cNvPr id="2050" name="Picture 2" descr="https://avatars.mds.yandex.net/i?id=2a0000017a0048451ded685071ba474aff06-4452382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1357298"/>
            <a:ext cx="3071834" cy="4357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14290"/>
            <a:ext cx="7924800" cy="857256"/>
          </a:xfrm>
        </p:spPr>
        <p:txBody>
          <a:bodyPr/>
          <a:lstStyle/>
          <a:p>
            <a:r>
              <a:rPr lang="ru-RU" dirty="0" smtClean="0"/>
              <a:t>Электронные ресурсы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1000108"/>
            <a:ext cx="4429156" cy="5572164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/>
              <a:t>3). Автор: Патрик Сансон. </a:t>
            </a:r>
            <a:r>
              <a:rPr lang="ru-RU" sz="1800" dirty="0" smtClean="0"/>
              <a:t>«Психопедагогика </a:t>
            </a:r>
            <a:r>
              <a:rPr lang="ru-RU" sz="1800" dirty="0" smtClean="0"/>
              <a:t>и аутизм: опыт работы с детьми и </a:t>
            </a:r>
            <a:r>
              <a:rPr lang="ru-RU" sz="1800" dirty="0" smtClean="0"/>
              <a:t>взрослыми».</a:t>
            </a:r>
          </a:p>
          <a:p>
            <a:pPr algn="just"/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В книге представлен опыт работы Центров для детей и подростков с аутизмом, расположенных в пригородах Парижа. Автор – Патрик Сансон , французский эксперт с 30-летним стажем, директор одного из таких Центров.</a:t>
            </a:r>
          </a:p>
          <a:p>
            <a:pPr algn="just"/>
            <a:r>
              <a:rPr lang="ru-RU" sz="1800" dirty="0" smtClean="0"/>
              <a:t>Книга издана по материалам семинара, проходившего в Москве в мае 2005 г. Патрик Сансон представил современные западные методики работы с аутистами , особое внимание было уделено языку МАКАТОН: </a:t>
            </a:r>
            <a:r>
              <a:rPr lang="ru-RU" sz="1800" dirty="0" smtClean="0"/>
              <a:t>история создания</a:t>
            </a:r>
            <a:r>
              <a:rPr lang="ru-RU" sz="1800" dirty="0" smtClean="0"/>
              <a:t>, </a:t>
            </a:r>
            <a:r>
              <a:rPr lang="ru-RU" sz="1800" dirty="0" smtClean="0">
                <a:solidFill>
                  <a:srgbClr val="FF0000"/>
                </a:solidFill>
              </a:rPr>
              <a:t>возможности адаптации</a:t>
            </a:r>
            <a:r>
              <a:rPr lang="ru-RU" sz="1800" dirty="0" smtClean="0"/>
              <a:t>, сфера применения, положительные стороны и ограничения. Эти методики творчески преобразованы П. Сансоном , им создана собственная, живая и творческая, система работы с </a:t>
            </a:r>
            <a:r>
              <a:rPr lang="ru-RU" sz="1800" dirty="0" smtClean="0"/>
              <a:t>аутистами. Рассказу о ней и посвящена данная книга. Книга адресована специалистам, работающим с детьми и подростками с аутизмом, родителям и всем, кто интересуется вопросами оказания помощи людям с различными нарушениями</a:t>
            </a:r>
          </a:p>
          <a:p>
            <a:pPr algn="just"/>
            <a:r>
              <a:rPr lang="ru-RU" sz="1800" dirty="0" smtClean="0"/>
              <a:t>развития</a:t>
            </a:r>
            <a:r>
              <a:rPr lang="ru-RU" sz="1800" dirty="0" smtClean="0"/>
              <a:t>.</a:t>
            </a:r>
          </a:p>
          <a:p>
            <a:pPr algn="just"/>
            <a:endParaRPr lang="ru-RU" sz="1800" dirty="0" smtClean="0"/>
          </a:p>
          <a:p>
            <a:pPr algn="just"/>
            <a:endParaRPr lang="ru-RU" sz="1200" dirty="0" smtClean="0"/>
          </a:p>
          <a:p>
            <a:endParaRPr lang="ru-RU" dirty="0" smtClean="0"/>
          </a:p>
        </p:txBody>
      </p:sp>
      <p:pic>
        <p:nvPicPr>
          <p:cNvPr id="25602" name="Picture 2" descr="https://avatars.mds.yandex.net/i?id=7e74b61cd2c0d8e2ac7d1c83444e03f399a0d22f-11005614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214422"/>
            <a:ext cx="3786214" cy="4786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300</TotalTime>
  <Words>682</Words>
  <Application>Microsoft Office PowerPoint</Application>
  <PresentationFormat>Экран (4:3)</PresentationFormat>
  <Paragraphs>65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Аннотация литературных источников по теме: «Социальная адаптация обучающихся с  умственной отсталостью (интеллектуальными нарушениями)».</vt:lpstr>
      <vt:lpstr>       Социальная адаптация – </vt:lpstr>
      <vt:lpstr>Слайд 3</vt:lpstr>
      <vt:lpstr>Аннотация литературных источников по теме: «Социальная адаптация обучающихся с умственной отсталостью».</vt:lpstr>
      <vt:lpstr>Аннотация литературных источников по теме: «Социальная адаптация обучающихся с умственной отсталостью».</vt:lpstr>
      <vt:lpstr>Аннотация литературных источников по теме: «Социальная адаптация обучающихся с умственной отсталостью».</vt:lpstr>
      <vt:lpstr>Электронные ресурсы</vt:lpstr>
      <vt:lpstr>Электронные ресурсы</vt:lpstr>
      <vt:lpstr>Электронные ресурсы</vt:lpstr>
      <vt:lpstr>Электронные ресурсы</vt:lpstr>
      <vt:lpstr>Электронные ресурсы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Аннотация литературных источников по теме: «Социальная адаптация обучающихся с умственной отсталостью».</dc:title>
  <dc:creator>User</dc:creator>
  <cp:lastModifiedBy>Пользователь Windows</cp:lastModifiedBy>
  <cp:revision>38</cp:revision>
  <dcterms:created xsi:type="dcterms:W3CDTF">2022-11-01T06:06:55Z</dcterms:created>
  <dcterms:modified xsi:type="dcterms:W3CDTF">2023-10-30T12:49:37Z</dcterms:modified>
</cp:coreProperties>
</file>