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media/image2.jpeg" ContentType="image/jpeg"/>
  <Override PartName="/ppt/media/image1.jpeg" ContentType="image/jpeg"/>
  <Override PartName="/ppt/media/image3.jpeg" ContentType="image/jpeg"/>
  <Override PartName="/ppt/media/image4.jpeg" ContentType="image/jpeg"/>
  <Override PartName="/ppt/media/image6.jpeg" ContentType="image/jpeg"/>
  <Override PartName="/ppt/media/image5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4.jpeg" ContentType="image/jpeg"/>
  <Override PartName="/ppt/media/image13.jpeg" ContentType="image/jpeg"/>
  <Override PartName="/ppt/media/image16.jpeg" ContentType="image/jpeg"/>
  <Override PartName="/ppt/media/image15.jpeg" ContentType="image/jpeg"/>
  <Override PartName="/ppt/media/image17.jpeg" ContentType="image/jpeg"/>
  <Override PartName="/ppt/media/image1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presentation.xml" ContentType="application/vnd.openxmlformats-officedocument.presentationml.presentation.main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 fontScale="81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 fontScale="81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3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685800" y="2130480"/>
            <a:ext cx="7770960" cy="146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3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Внешняя политика середины 1940-х – середины 1980-х гг.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XX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в.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1371600" y="3886200"/>
            <a:ext cx="6399360" cy="175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  <a:ea typeface="DejaVu Sans"/>
              </a:rPr>
              <a:t>Эра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  <a:ea typeface="DejaVu Sans"/>
              </a:rPr>
              <a:t>«конфронтационной стабильности»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  <a:ea typeface="DejaVu Sans"/>
              </a:rPr>
              <a:t>Часть II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Творцы политики разрядки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Джеральд Форд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20" name="Содержимое 6" descr="Gerald_Ford_(portrait).jpg"/>
          <p:cNvPicPr/>
          <p:nvPr/>
        </p:nvPicPr>
        <p:blipFill>
          <a:blip r:embed="rId1"/>
          <a:stretch/>
        </p:blipFill>
        <p:spPr>
          <a:xfrm>
            <a:off x="395640" y="2277000"/>
            <a:ext cx="2662920" cy="3847680"/>
          </a:xfrm>
          <a:prstGeom prst="rect">
            <a:avLst/>
          </a:prstGeom>
          <a:ln w="0">
            <a:noFill/>
          </a:ln>
        </p:spPr>
      </p:pic>
      <p:sp>
        <p:nvSpPr>
          <p:cNvPr id="221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Леонид Ильич Брежнев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22" name="Содержимое 7" descr="Брежнев.jpg"/>
          <p:cNvPicPr/>
          <p:nvPr/>
        </p:nvPicPr>
        <p:blipFill>
          <a:blip r:embed="rId2"/>
          <a:stretch/>
        </p:blipFill>
        <p:spPr>
          <a:xfrm>
            <a:off x="5056560" y="2174760"/>
            <a:ext cx="3217320" cy="394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Фундамент политики разрядки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0000"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1. 1972 г.  - договоры между СССР и США о противоракетной обороне (ПРО), соглашение об ограничении стратегических наступательных вооружений (ОСВ – 1);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2. 22 июня 1973 г.  - бессрочное соглашение между СССР и США о предотвращении ядерной войны;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3. 1974 г., договор ОСВ – 2 между СССР и США;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4. Хельсинские соглашения конца июля – начала августа 1975 г.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Заключительный акт Хельсинских соглашений (10 пунктов)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26" name="CustomShape 2"/>
          <p:cNvSpPr/>
          <p:nvPr/>
        </p:nvSpPr>
        <p:spPr>
          <a:xfrm>
            <a:off x="457200" y="1989000"/>
            <a:ext cx="8228160" cy="460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9000"/>
          </a:bodyPr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1. Суверенное равенство , уважение прав, присущих суверенитету;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2. Неприменение силы и угрозы силой;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3. Нерушимость границ;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4. Территориальная целостность государств;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5. Мирное урегулирование споров;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6. Невмешательство во внутренние дела друг друга;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7. Уважение прав и основных свобод, включая свободу мысли, совести, религии, убеждений;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8. Равноправие и право народов распоряжаться своей судьбой;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9.  Сотрудничество между государствами;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1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10. Добросовестное выполнение обязательств по международному праву.</a:t>
            </a:r>
            <a:endParaRPr b="0" lang="ru-RU" sz="26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457200" y="272880"/>
            <a:ext cx="3006720" cy="116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Почему провалилась политика разрядки?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228" name="Содержимое 5" descr="JimmyCarterPortrait2.jpg"/>
          <p:cNvPicPr/>
          <p:nvPr/>
        </p:nvPicPr>
        <p:blipFill>
          <a:blip r:embed="rId1"/>
          <a:stretch/>
        </p:blipFill>
        <p:spPr>
          <a:xfrm>
            <a:off x="4716000" y="1412640"/>
            <a:ext cx="3886920" cy="4678920"/>
          </a:xfrm>
          <a:prstGeom prst="rect">
            <a:avLst/>
          </a:prstGeom>
          <a:ln w="0">
            <a:noFill/>
          </a:ln>
        </p:spPr>
      </p:pic>
      <p:sp>
        <p:nvSpPr>
          <p:cNvPr id="229" name="CustomShape 2"/>
          <p:cNvSpPr/>
          <p:nvPr/>
        </p:nvSpPr>
        <p:spPr>
          <a:xfrm>
            <a:off x="457200" y="1434960"/>
            <a:ext cx="3006720" cy="468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Джимми Картер, 39-й президент США: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«Получив наше обещание не вмешиваться в их контроль над Восточной Европой, русские добились весьма большого дипломатического успеха. В ответ на наши уступки по этому вопросу,</a:t>
            </a:r>
            <a:r>
              <a:rPr b="0" lang="ru-RU" sz="1800" spc="-1" strike="noStrike">
                <a:solidFill>
                  <a:srgbClr val="ff0000"/>
                </a:solidFill>
                <a:latin typeface="Calibri"/>
                <a:ea typeface="DejaVu Sans"/>
              </a:rPr>
              <a:t> Советский Союз дал согласие либерализовать свою политику в отношении прав  человека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. Он </a:t>
            </a:r>
            <a:r>
              <a:rPr b="0" lang="ru-RU" sz="1800" spc="-1" strike="noStrike">
                <a:solidFill>
                  <a:srgbClr val="ff0000"/>
                </a:solidFill>
                <a:latin typeface="Calibri"/>
                <a:ea typeface="DejaVu Sans"/>
              </a:rPr>
              <a:t>не выполнил своих обязательств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».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Международные отношения в 80-е гг.</a:t>
            </a:r>
            <a:endParaRPr b="0" lang="ru-RU" sz="4400" spc="-1" strike="noStrike">
              <a:latin typeface="Arial"/>
            </a:endParaRPr>
          </a:p>
        </p:txBody>
      </p:sp>
      <p:graphicFrame>
        <p:nvGraphicFramePr>
          <p:cNvPr id="231" name="Table 2"/>
          <p:cNvGraphicFramePr/>
          <p:nvPr/>
        </p:nvGraphicFramePr>
        <p:xfrm>
          <a:off x="457200" y="1600200"/>
          <a:ext cx="8229240" cy="74124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Идеология СССР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Идеология США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Социалистический интернационализм, солидарность с борьбой народов за свое социальное и национальное освобождение.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Стремление ограничить влияние США  в окраинных регионах мира.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Попытка отстоять лидерские амбиции путем опоры на экстенсивное наращивание силового потенциала.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Либеральный экспансионизм.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Защита свободы, демократии и американских ценностей от посягательств коммунистов путем фронтального противостояния советскому влиянию  по всем окраинным зонам международной системы.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Закрепление технологического превосходства над СССР , экономическое изматывание СССР путем провоцирования на увеличение военных расходов, подрыв идеологической базы СССР путем выдвижения требований соблюдения прав человека.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457200" y="272880"/>
            <a:ext cx="3006720" cy="116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40-й президент США Рональд Рейган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233" name="Содержимое 4" descr="Official_Portrait_of_President_Ronald_Reagan.jpg"/>
          <p:cNvPicPr/>
          <p:nvPr/>
        </p:nvPicPr>
        <p:blipFill>
          <a:blip r:embed="rId1"/>
          <a:stretch/>
        </p:blipFill>
        <p:spPr>
          <a:xfrm>
            <a:off x="3629520" y="272880"/>
            <a:ext cx="5001480" cy="5851800"/>
          </a:xfrm>
          <a:prstGeom prst="rect">
            <a:avLst/>
          </a:prstGeom>
          <a:ln w="0">
            <a:noFill/>
          </a:ln>
        </p:spPr>
      </p:pic>
      <p:sp>
        <p:nvSpPr>
          <p:cNvPr id="234" name="CustomShape 2"/>
          <p:cNvSpPr/>
          <p:nvPr/>
        </p:nvSpPr>
        <p:spPr>
          <a:xfrm>
            <a:off x="457200" y="1434960"/>
            <a:ext cx="3006720" cy="508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Доктрина нового глобализма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Глобальное противодействие коммунизму  посредством вмешательства во внутренние дела стран, оказание помощи антикоммунистическим авторитарным режимам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(1983 г. вторжение на остров Гренада, 1989 г. военное вмешательство во внутренние дела Панамы)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Кризис международных отношений 1981 – 1983 гг.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Рональд Рейган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37" name="Содержимое 6" descr="Official_Portrait_of_President_Ronald_Reagan.jpg"/>
          <p:cNvPicPr/>
          <p:nvPr/>
        </p:nvPicPr>
        <p:blipFill>
          <a:blip r:embed="rId1"/>
          <a:stretch/>
        </p:blipFill>
        <p:spPr>
          <a:xfrm>
            <a:off x="788760" y="2174760"/>
            <a:ext cx="3376080" cy="3949920"/>
          </a:xfrm>
          <a:prstGeom prst="rect">
            <a:avLst/>
          </a:prstGeom>
          <a:ln w="0">
            <a:noFill/>
          </a:ln>
        </p:spPr>
      </p:pic>
      <p:sp>
        <p:nvSpPr>
          <p:cNvPr id="238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 fontScale="84000"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Юрий Владимирович Андропов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39" name="Содержимое 7" descr="15_andropov.jpg"/>
          <p:cNvPicPr/>
          <p:nvPr/>
        </p:nvPicPr>
        <p:blipFill>
          <a:blip r:embed="rId2"/>
          <a:stretch/>
        </p:blipFill>
        <p:spPr>
          <a:xfrm>
            <a:off x="5384160" y="2174760"/>
            <a:ext cx="2562120" cy="394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Кризис международных отношений 1981 – 1983 гг.</a:t>
            </a:r>
            <a:br/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Повторение Карибского кризиса 1963 г.?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457200" y="1600200"/>
            <a:ext cx="4037040" cy="420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1979 г. – размещение советских ракет средней дальности в Европе;</a:t>
            </a:r>
            <a:endParaRPr b="0" lang="ru-RU" sz="1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Попытка договорится по «евроракетам»;</a:t>
            </a:r>
            <a:endParaRPr b="0" lang="ru-RU" sz="1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Односторонний мораторий на развертывание РСД в европейской части СССР в 1982 г.;</a:t>
            </a:r>
            <a:endParaRPr b="0" lang="ru-RU" sz="1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Ноябрь – декабрь 1983 г. – отказ СССР от всех переговоров различных форматов, касающихся разоружения,  </a:t>
            </a:r>
            <a:endParaRPr b="0" lang="ru-RU" sz="1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1984 г. - размещение оперативно-тактических комплексов ОТР-22 и ОТР-23 в Чехословакии и ГДР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4648320" y="1600200"/>
            <a:ext cx="4037040" cy="485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18000"/>
          </a:bodyPr>
          <a:p>
            <a:pPr marL="343080" indent="-34164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1981 г. – «нулевой вариант» по американским «Першинг-2» и крылатым ракетам равно как и по ракетам СССР СС-20, СС-4 и СС-5;</a:t>
            </a:r>
            <a:endParaRPr b="0" lang="ru-RU" sz="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Март 1983 г. – программа Р. Рейгана СОИ (программа «звездных войн»);</a:t>
            </a:r>
            <a:endParaRPr b="0" lang="ru-RU" sz="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Сентябрь 1983 г. – развертывание американских ракет в Европе</a:t>
            </a:r>
            <a:endParaRPr b="0" lang="ru-RU" sz="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Новое мышление в международных отношениях 1985 – 1991 гг.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Рональд Рейган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45" name="Содержимое 6" descr="Official_Portrait_of_President_Ronald_Reagan.jpg"/>
          <p:cNvPicPr/>
          <p:nvPr/>
        </p:nvPicPr>
        <p:blipFill>
          <a:blip r:embed="rId1"/>
          <a:stretch/>
        </p:blipFill>
        <p:spPr>
          <a:xfrm>
            <a:off x="788760" y="2174760"/>
            <a:ext cx="3376080" cy="3949920"/>
          </a:xfrm>
          <a:prstGeom prst="rect">
            <a:avLst/>
          </a:prstGeom>
          <a:ln w="0">
            <a:noFill/>
          </a:ln>
        </p:spPr>
      </p:pic>
      <p:sp>
        <p:nvSpPr>
          <p:cNvPr id="246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Михаил Сергеевич Горбачев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47" name="Содержимое 10" descr="1655554318_1-flomaster-club-p-portret-gorbacheva-krasivo-1.jpg"/>
          <p:cNvPicPr/>
          <p:nvPr/>
        </p:nvPicPr>
        <p:blipFill>
          <a:blip r:embed="rId2"/>
          <a:stretch/>
        </p:blipFill>
        <p:spPr>
          <a:xfrm>
            <a:off x="5086080" y="2174760"/>
            <a:ext cx="3157920" cy="394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Новое мышление в международных отношениях 1985 – 1991 гг.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Джордж Буш старший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50" name="Содержимое 6" descr="George_H._W._Bush_presidential_portrait_(cropped).jpg"/>
          <p:cNvPicPr/>
          <p:nvPr/>
        </p:nvPicPr>
        <p:blipFill>
          <a:blip r:embed="rId1"/>
          <a:stretch/>
        </p:blipFill>
        <p:spPr>
          <a:xfrm>
            <a:off x="972360" y="2174760"/>
            <a:ext cx="3008160" cy="3949920"/>
          </a:xfrm>
          <a:prstGeom prst="rect">
            <a:avLst/>
          </a:prstGeom>
          <a:ln w="0">
            <a:noFill/>
          </a:ln>
        </p:spPr>
      </p:pic>
      <p:sp>
        <p:nvSpPr>
          <p:cNvPr id="251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Михаил Сергеевич Горбачев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52" name="Содержимое 7" descr="1655554318_1-flomaster-club-p-portret-gorbacheva-krasivo-1.jpg"/>
          <p:cNvPicPr/>
          <p:nvPr/>
        </p:nvPicPr>
        <p:blipFill>
          <a:blip r:embed="rId2"/>
          <a:stretch/>
        </p:blipFill>
        <p:spPr>
          <a:xfrm>
            <a:off x="5086080" y="2174760"/>
            <a:ext cx="3157920" cy="394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«Конфронтационная стабильность»</a:t>
            </a:r>
            <a:br/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1963 – 1991 гг.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0000"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Каждая держава, противостоя сопернику, старалась не приближаться к грани реального столкновения с ним;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Враждебность была вытеснена из сферы силового маневрирования в сферу переговоров;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«Конфронтация по правилам»;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Междержавные противоречия вылились в жесткое, но мирное экономическое, политическое, военно - психологическое соперничество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457200" y="272880"/>
            <a:ext cx="3006720" cy="116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Михаил Сергеевич Горбачев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254" name="Содержимое 4" descr="1655554318_1-flomaster-club-p-portret-gorbacheva-krasivo-1.jpg"/>
          <p:cNvPicPr/>
          <p:nvPr/>
        </p:nvPicPr>
        <p:blipFill>
          <a:blip r:embed="rId1"/>
          <a:stretch/>
        </p:blipFill>
        <p:spPr>
          <a:xfrm>
            <a:off x="3790800" y="272880"/>
            <a:ext cx="4678560" cy="5851800"/>
          </a:xfrm>
          <a:prstGeom prst="rect">
            <a:avLst/>
          </a:prstGeom>
          <a:ln w="0">
            <a:noFill/>
          </a:ln>
        </p:spPr>
      </p:pic>
      <p:sp>
        <p:nvSpPr>
          <p:cNvPr id="255" name="CustomShape 2"/>
          <p:cNvSpPr/>
          <p:nvPr/>
        </p:nvSpPr>
        <p:spPr>
          <a:xfrm>
            <a:off x="457200" y="1434960"/>
            <a:ext cx="3006720" cy="468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«Новое политическое мышление»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Общечеловеческие ценности важнее классовых,  выживание человечества и избавление его от угрозы ядерной войны – важней победы социализма и коммунизма в мировом масштабе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Новое политическое мышление и система международных отношений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1. Декабрь 1987 г. договор между СССР и США об уничтожении ракет РСД – РМД;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2. 15 февраля 1989 г. – вывод советских войск из Афганистана;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 октября 1990 г. – объединение Германии;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4. 1991 г. – соглашение между СССР и США о сокращении на 1/3 стратегических наступательных вооружений (СНВ-1)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457200" y="272880"/>
            <a:ext cx="3006720" cy="116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Билл Клинтон, 42-й президент США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259" name="Содержимое 4" descr="William_J._Clinton_-_NCI_Visuals_Online.jpg"/>
          <p:cNvPicPr/>
          <p:nvPr/>
        </p:nvPicPr>
        <p:blipFill>
          <a:blip r:embed="rId1"/>
          <a:stretch/>
        </p:blipFill>
        <p:spPr>
          <a:xfrm>
            <a:off x="4102200" y="272880"/>
            <a:ext cx="4056120" cy="5851800"/>
          </a:xfrm>
          <a:prstGeom prst="rect">
            <a:avLst/>
          </a:prstGeom>
          <a:ln w="0">
            <a:noFill/>
          </a:ln>
        </p:spPr>
      </p:pic>
      <p:sp>
        <p:nvSpPr>
          <p:cNvPr id="260" name="CustomShape 2"/>
          <p:cNvSpPr/>
          <p:nvPr/>
        </p:nvSpPr>
        <p:spPr>
          <a:xfrm>
            <a:off x="457200" y="1434960"/>
            <a:ext cx="3006720" cy="523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ff0000"/>
                </a:solidFill>
                <a:latin typeface="Calibri"/>
                <a:ea typeface="DejaVu Sans"/>
              </a:rPr>
              <a:t>Концепция «расширения демократии» (1993 г., Энтони Лейк)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Приоритет внешней политики США – демократизация бывших социалистических стран и установление  преимущественно американского влияния в поясе «молодых демократий», принятие этих стран в военно-политические и экономические структуры  Запада, включение бывших союзников СССР в НАТО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b0f0"/>
                </a:solidFill>
                <a:latin typeface="Calibri"/>
                <a:ea typeface="DejaVu Sans"/>
              </a:rPr>
              <a:t>Формирование «однополярного мира»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685800" y="548640"/>
            <a:ext cx="7770960" cy="165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Международные отношения после Карибского кризиса 1963 г.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1371600" y="2205000"/>
            <a:ext cx="6399360" cy="424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7000"/>
          </a:bodyPr>
          <a:p>
            <a:pPr algn="just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  <a:ea typeface="DejaVu Sans"/>
              </a:rPr>
              <a:t>Активизация диалога между СССР и США;</a:t>
            </a:r>
            <a:endParaRPr b="0" lang="ru-RU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  <a:ea typeface="DejaVu Sans"/>
              </a:rPr>
              <a:t>Сближение их позиций по проблемам контроля над вооружениями и ситуации в Европе;</a:t>
            </a:r>
            <a:endParaRPr b="0" lang="ru-RU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  <a:ea typeface="DejaVu Sans"/>
              </a:rPr>
              <a:t>Интенсивность конфликтов на периферии (война во Вьетнаме, советско-китайский конфликт, арабо-израильская война).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Налаживание отношений между СССР и США в 60-е гг.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0000"/>
          </a:bodyPr>
          <a:p>
            <a:pPr marL="343080" indent="-341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Изменение военно-политической доктрины («равновесие страха», «взаимное сдерживание»);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Установление линии «горячей связи» между Москвой и Вашингтоном 20 июня 1963 г.;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10 июня 1963 г.: речь. Дж. Кеннеди о необходимости сделать мир «безопасным для многообразия»;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Подписание договоров о запрещении испытания ядерного оружия в атмосфере, космическом пространстве и под водой (5 августа 1963 г.), договора о принципах деятельности государств по исследованию и использованию космического пространства (27 января 1967 г.), договор о нераспространении ядерного оружия (1 июля 1968 г.).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Политики, не допустившие третьей мировой войны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Дж. Кеннеди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01" name="Содержимое 7" descr="Кеннеди.jpg"/>
          <p:cNvPicPr/>
          <p:nvPr/>
        </p:nvPicPr>
        <p:blipFill>
          <a:blip r:embed="rId1"/>
          <a:stretch/>
        </p:blipFill>
        <p:spPr>
          <a:xfrm>
            <a:off x="865440" y="2279160"/>
            <a:ext cx="3222360" cy="3741480"/>
          </a:xfrm>
          <a:prstGeom prst="rect">
            <a:avLst/>
          </a:prstGeom>
          <a:ln w="0">
            <a:noFill/>
          </a:ln>
        </p:spPr>
      </p:pic>
      <p:sp>
        <p:nvSpPr>
          <p:cNvPr id="202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Никита Сергеевич Хрущев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03" name="Содержимое 6" descr="1523218815_hrushchev.jpg"/>
          <p:cNvPicPr/>
          <p:nvPr/>
        </p:nvPicPr>
        <p:blipFill>
          <a:blip r:embed="rId2"/>
          <a:stretch/>
        </p:blipFill>
        <p:spPr>
          <a:xfrm>
            <a:off x="5298480" y="2174760"/>
            <a:ext cx="2733840" cy="394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457200" y="0"/>
            <a:ext cx="8228160" cy="14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Разрядка международной напряженности конца 60-х – 70-х гг. </a:t>
            </a:r>
            <a:br/>
            <a:r>
              <a:rPr b="0" lang="ru-RU" sz="2400" spc="-1" strike="noStrike">
                <a:solidFill>
                  <a:srgbClr val="00b0f0"/>
                </a:solidFill>
                <a:latin typeface="Calibri"/>
                <a:ea typeface="DejaVu Sans"/>
              </a:rPr>
              <a:t>Причины смягчения международной ситуации: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457200" y="1700640"/>
            <a:ext cx="8228160" cy="51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6000"/>
          </a:bodyPr>
          <a:p>
            <a:pPr marL="343080" indent="-34164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1. Экономический кризис и спад производства, вызванный решением ОПЕК от 17 августа 1973 г. о сокращении  и последующим прекращении поставок нефти странам, поддерживающим Израиль, что обусловило </a:t>
            </a:r>
            <a:r>
              <a:rPr b="0" lang="ru-RU" sz="2100" spc="-1" strike="noStrike">
                <a:solidFill>
                  <a:srgbClr val="ff0000"/>
                </a:solidFill>
                <a:latin typeface="Calibri"/>
                <a:ea typeface="DejaVu Sans"/>
              </a:rPr>
              <a:t>взаимную заинтересованность США и СССР в прочных экономических отношениях </a:t>
            </a: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(нефть в обмен на технологии и оборудование) ;</a:t>
            </a:r>
            <a:endParaRPr b="0" lang="ru-RU" sz="21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2.  Достижение в 1970 г. </a:t>
            </a:r>
            <a:r>
              <a:rPr b="0" lang="ru-RU" sz="2100" spc="-1" strike="noStrike">
                <a:solidFill>
                  <a:srgbClr val="ff0000"/>
                </a:solidFill>
                <a:latin typeface="Calibri"/>
                <a:ea typeface="DejaVu Sans"/>
              </a:rPr>
              <a:t>военно-стратегического паритета </a:t>
            </a: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между СССР и США в области ядерного оружия;</a:t>
            </a:r>
            <a:endParaRPr b="0" lang="ru-RU" sz="21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3. Ухудшение положения в мире социализма (события в 1967 – 1970 гг. в Польше; «пражская весна» и «доктрина Брежнева» 1968 г.; советско-китайский конфликт на полуострове Даманском 1969 г.), шестидневная война 1967 г. между Египтом и Израилем – </a:t>
            </a:r>
            <a:r>
              <a:rPr b="0" lang="ru-RU" sz="2100" spc="-1" strike="noStrike">
                <a:solidFill>
                  <a:srgbClr val="ff0000"/>
                </a:solidFill>
                <a:latin typeface="Calibri"/>
                <a:ea typeface="DejaVu Sans"/>
              </a:rPr>
              <a:t>необходимость улучшения отношений с буржуазными странами </a:t>
            </a: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и недопущение сближения США и КНР на антисоветской основе;</a:t>
            </a:r>
            <a:endParaRPr b="0" lang="ru-RU" sz="21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4. </a:t>
            </a:r>
            <a:r>
              <a:rPr b="0" lang="ru-RU" sz="2100" spc="-1" strike="noStrike">
                <a:solidFill>
                  <a:srgbClr val="ff0000"/>
                </a:solidFill>
                <a:latin typeface="Calibri"/>
                <a:ea typeface="DejaVu Sans"/>
              </a:rPr>
              <a:t>«Общеевропейский процесс»: </a:t>
            </a:r>
            <a:r>
              <a:rPr b="0" lang="ru-RU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стремление ФРГ и Франции проводить независимую от США и НАТО внешнюю политику  (В. Брандт и Ш. де Голль) – 12 августа 1970 г. договор СССР и ФРГ о признании послевоенных границ в Европе, 3 сентября 1971 г. договор четырех стран СССР, США, Франции и Великобритании о статусе Западного Берлина, 21 декабря 1972 г. договор между ФРГ и ГДР, 21 февраля 1966 г. – выход Франции из НАТО, советско-французская декларация 1966 г. и протокол 1970 г.</a:t>
            </a:r>
            <a:endParaRPr b="0" lang="ru-RU" sz="21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ru-RU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467640" y="26064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Идеология внешней политики 60-х – 70-х гг. в изречениях ее действующих главных лиц 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207" name="Table 2"/>
          <p:cNvGraphicFramePr/>
          <p:nvPr/>
        </p:nvGraphicFramePr>
        <p:xfrm>
          <a:off x="457200" y="1600200"/>
          <a:ext cx="8229240" cy="281664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518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Имя политика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Основная идея внешнеполитической деятельности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Вилли Брандт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Новая восточная политика ФРГ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Шарль де Голль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«Европа от Атлантики до Урала»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Ричард Никсон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Реалистичная гибкая политика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Джеральд Форд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«Мир посредством силы»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7819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Леонид Ильич Брежнев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«Разрядка – определенное доверие и умение считаться с законными интересами друг друга»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Творцы политики разрядки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Канцлер ФРГ В. Брандт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10" name="Содержимое 6" descr="willy-brandt-9224412-1-402-768x768.jpg"/>
          <p:cNvPicPr/>
          <p:nvPr/>
        </p:nvPicPr>
        <p:blipFill>
          <a:blip r:embed="rId1"/>
          <a:stretch/>
        </p:blipFill>
        <p:spPr>
          <a:xfrm>
            <a:off x="501480" y="2174760"/>
            <a:ext cx="3949920" cy="3949920"/>
          </a:xfrm>
          <a:prstGeom prst="rect">
            <a:avLst/>
          </a:prstGeom>
          <a:ln w="0">
            <a:noFill/>
          </a:ln>
        </p:spPr>
      </p:pic>
      <p:sp>
        <p:nvSpPr>
          <p:cNvPr id="211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 fontScale="84000"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Президент Франции Ш. де Голль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12" name="Содержимое 7" descr="charles-de-gaulle-gestures-during-speech-515355368-58d9b0c13df78c5162a31b18.jpg"/>
          <p:cNvPicPr/>
          <p:nvPr/>
        </p:nvPicPr>
        <p:blipFill>
          <a:blip r:embed="rId2"/>
          <a:stretch/>
        </p:blipFill>
        <p:spPr>
          <a:xfrm>
            <a:off x="4645080" y="2764080"/>
            <a:ext cx="4040280" cy="277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Творцы политики разрядки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14" name="CustomShape 2"/>
          <p:cNvSpPr/>
          <p:nvPr/>
        </p:nvSpPr>
        <p:spPr>
          <a:xfrm>
            <a:off x="457200" y="1535040"/>
            <a:ext cx="4038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Ричард Никсон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15" name="Содержимое 7" descr="Richard_Nixon_portrait.jpg"/>
          <p:cNvPicPr/>
          <p:nvPr/>
        </p:nvPicPr>
        <p:blipFill>
          <a:blip r:embed="rId1"/>
          <a:stretch/>
        </p:blipFill>
        <p:spPr>
          <a:xfrm>
            <a:off x="900720" y="2174760"/>
            <a:ext cx="3151800" cy="3949920"/>
          </a:xfrm>
          <a:prstGeom prst="rect">
            <a:avLst/>
          </a:prstGeom>
          <a:ln w="0">
            <a:noFill/>
          </a:ln>
        </p:spPr>
      </p:pic>
      <p:sp>
        <p:nvSpPr>
          <p:cNvPr id="216" name="CustomShape 3"/>
          <p:cNvSpPr/>
          <p:nvPr/>
        </p:nvSpPr>
        <p:spPr>
          <a:xfrm>
            <a:off x="4645080" y="1535040"/>
            <a:ext cx="404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Леонид Ильич Брежнев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17" name="Содержимое 6" descr="Брежнев.jpg"/>
          <p:cNvPicPr/>
          <p:nvPr/>
        </p:nvPicPr>
        <p:blipFill>
          <a:blip r:embed="rId2"/>
          <a:stretch/>
        </p:blipFill>
        <p:spPr>
          <a:xfrm>
            <a:off x="5056560" y="2174760"/>
            <a:ext cx="3217320" cy="394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Application>LibreOffice/7.0.6.2$Linux_X86_64 LibreOffice_project/00$Build-2</Application>
  <AppVersion>15.0000</AppVersion>
  <Words>1258</Words>
  <Paragraphs>109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2023-11-08T11:26:34Z</dcterms:created>
  <dc:creator>Пользователь Windows</dc:creator>
  <dc:description/>
  <dc:language>ru-RU</dc:language>
  <cp:lastModifiedBy/>
  <dcterms:modified xsi:type="dcterms:W3CDTF">2023-11-13T10:12:26Z</dcterms:modified>
  <cp:revision>48</cp:revision>
  <dc:subject/>
  <dc:title>Внешняя политика середины 1940-х – середины 1980-х гг. XX в.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22</vt:i4>
  </property>
</Properties>
</file>