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ppt/_rels/presentation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8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7.xml.rels" ContentType="application/vnd.openxmlformats-package.relationships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media/image6.jpeg" ContentType="image/jpeg"/>
  <Override PartName="/ppt/media/image5.jpeg" ContentType="image/jpeg"/>
  <Override PartName="/ppt/media/image4.jpeg" ContentType="image/jpeg"/>
  <Override PartName="/ppt/media/image3.jpeg" ContentType="image/jpeg"/>
  <Override PartName="/ppt/media/image1.jpeg" ContentType="image/jpeg"/>
  <Override PartName="/ppt/media/image2.jpeg" ContentType="image/jpeg"/>
  <Override PartName="/ppt/media/image11.jpeg" ContentType="image/jpeg"/>
  <Override PartName="/ppt/media/image7.jpeg" ContentType="image/jpeg"/>
  <Override PartName="/ppt/media/image12.jpeg" ContentType="image/jpeg"/>
  <Override PartName="/ppt/media/image8.jpeg" ContentType="image/jpeg"/>
  <Override PartName="/ppt/media/image10.jpeg" ContentType="image/jpeg"/>
  <Override PartName="/ppt/media/image9.jpeg" ContentType="image/jpeg"/>
  <Override PartName="/ppt/presentation.xml" ContentType="application/vnd.openxmlformats-officedocument.presentationml.presentation.main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4.xml" ContentType="application/vnd.openxmlformats-officedocument.presentationml.slideMaster+xml"/>
  <Override PartName="/_rels/.rels" ContentType="application/vnd.openxmlformats-package.relationship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88000"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ECE90296-4938-45F4-A503-EB166C320664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36BC0644-3147-4363-986B-CA7E5C0E57D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16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1792440" y="4800600"/>
            <a:ext cx="5486040" cy="56628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1792440" y="612720"/>
            <a:ext cx="5486040" cy="4114440"/>
          </a:xfrm>
          <a:prstGeom prst="rect">
            <a:avLst/>
          </a:prstGeom>
        </p:spPr>
        <p:txBody>
          <a:bodyPr lIns="90000" rIns="90000" tIns="45000" bIns="45000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body"/>
          </p:nvPr>
        </p:nvSpPr>
        <p:spPr>
          <a:xfrm>
            <a:off x="1792440" y="5367240"/>
            <a:ext cx="5486040" cy="80460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D5F38EA9-0333-42DE-959B-B93FDAD759B8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A9790A1-DFDB-4043-BECA-4A91B2E0D61B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72880"/>
            <a:ext cx="3007800" cy="116172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3575160" y="272880"/>
            <a:ext cx="5111280" cy="585288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1434960"/>
            <a:ext cx="3007800" cy="469080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A406FC71-20C9-4D49-ABF0-C118FCB7A51E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88" name="PlaceHolder 6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86AD2A9-68EB-48B6-B16C-6F44A00D7422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0AEC7375-2920-4BE5-8165-CE5D175F064B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C33EB8A4-FAE7-4B3C-A674-95FB3E47BEF8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Образец заголовка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457200" y="1535040"/>
            <a:ext cx="4039920" cy="63936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457200" y="2174760"/>
            <a:ext cx="4039920" cy="395100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4645080" y="1535040"/>
            <a:ext cx="4041360" cy="639360"/>
          </a:xfrm>
          <a:prstGeom prst="rect">
            <a:avLst/>
          </a:prstGeom>
        </p:spPr>
        <p:txBody>
          <a:bodyPr anchor="b">
            <a:noAutofit/>
          </a:bodyPr>
          <a:p>
            <a:pPr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0" name="PlaceHolder 5"/>
          <p:cNvSpPr>
            <a:spLocks noGrp="1"/>
          </p:cNvSpPr>
          <p:nvPr>
            <p:ph type="body"/>
          </p:nvPr>
        </p:nvSpPr>
        <p:spPr>
          <a:xfrm>
            <a:off x="4645080" y="2174760"/>
            <a:ext cx="4041360" cy="395100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Образец текста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–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Font typeface="Arial"/>
              <a:buChar char="»"/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1" name="PlaceHolder 6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54C8A105-0753-4EFB-B986-F51DB85F9125}" type="datetime">
              <a:rPr b="0" lang="ru-RU" sz="1200" spc="-1" strike="noStrike">
                <a:solidFill>
                  <a:srgbClr val="8b8b8b"/>
                </a:solidFill>
                <a:latin typeface="Calibri"/>
              </a:rPr>
              <a:t>13.11.23</a:t>
            </a:fld>
            <a:endParaRPr b="0" lang="ru-RU" sz="1200" spc="-1" strike="noStrike">
              <a:latin typeface="Times New Roman"/>
            </a:endParaRPr>
          </a:p>
        </p:txBody>
      </p:sp>
      <p:sp>
        <p:nvSpPr>
          <p:cNvPr id="172" name="PlaceHolder 7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173" name="PlaceHolder 8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460D1E57-1754-45E8-BA89-13DEA6BD5EBC}" type="slidenum">
              <a:rPr b="0" lang="ru-RU" sz="1200" spc="-1" strike="noStrike">
                <a:solidFill>
                  <a:srgbClr val="8b8b8b"/>
                </a:solidFill>
                <a:latin typeface="Calibri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image" Target="../media/image8.jpeg"/><Relationship Id="rId3" Type="http://schemas.openxmlformats.org/officeDocument/2006/relationships/slideLayout" Target="../slideLayouts/slideLayout49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2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jpeg"/><Relationship Id="rId3" Type="http://schemas.openxmlformats.org/officeDocument/2006/relationships/slideLayout" Target="../slideLayouts/slideLayout4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685800" y="476640"/>
            <a:ext cx="7772040" cy="2016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История. Всеобщая история. История раннего нового времени</a:t>
            </a:r>
            <a:br/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7 класс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1371600" y="2709000"/>
            <a:ext cx="6400440" cy="292968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Мир человека в литературе раннего Нового времени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Мир человека в литературе раннего Нового времени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6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73000"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Быть или не быть?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(Шекспир)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7" name="Содержимое 6" descr="yorickengraving.jpg"/>
          <p:cNvPicPr/>
          <p:nvPr/>
        </p:nvPicPr>
        <p:blipFill>
          <a:blip r:embed="rId1"/>
          <a:stretch/>
        </p:blipFill>
        <p:spPr>
          <a:xfrm>
            <a:off x="902880" y="2174760"/>
            <a:ext cx="3148200" cy="3951000"/>
          </a:xfrm>
          <a:prstGeom prst="rect">
            <a:avLst/>
          </a:prstGeom>
          <a:ln w="0">
            <a:noFill/>
          </a:ln>
        </p:spPr>
      </p:pic>
      <p:sp>
        <p:nvSpPr>
          <p:cNvPr id="238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41000"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Борьба с ветряными мельницами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(Сервантес)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9" name="Содержимое 7" descr="Don_Quijote_Illustration_by_Gustave_Dore_VII.jpg"/>
          <p:cNvPicPr/>
          <p:nvPr/>
        </p:nvPicPr>
        <p:blipFill>
          <a:blip r:embed="rId2"/>
          <a:stretch/>
        </p:blipFill>
        <p:spPr>
          <a:xfrm>
            <a:off x="5077440" y="2174760"/>
            <a:ext cx="3176280" cy="395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extShape 1"/>
          <p:cNvSpPr txBox="1"/>
          <p:nvPr/>
        </p:nvSpPr>
        <p:spPr>
          <a:xfrm>
            <a:off x="457200" y="272880"/>
            <a:ext cx="3007800" cy="707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«Гамлет»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(Шекспир)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1" name="Содержимое 4" descr="hamlet.jpg"/>
          <p:cNvPicPr/>
          <p:nvPr/>
        </p:nvPicPr>
        <p:blipFill>
          <a:blip r:embed="rId1"/>
          <a:stretch/>
        </p:blipFill>
        <p:spPr>
          <a:xfrm>
            <a:off x="4343400" y="272880"/>
            <a:ext cx="3574800" cy="5852880"/>
          </a:xfrm>
          <a:prstGeom prst="rect">
            <a:avLst/>
          </a:prstGeom>
          <a:ln w="0">
            <a:noFill/>
          </a:ln>
        </p:spPr>
      </p:pic>
      <p:sp>
        <p:nvSpPr>
          <p:cNvPr id="242" name="TextShape 2"/>
          <p:cNvSpPr txBox="1"/>
          <p:nvPr/>
        </p:nvSpPr>
        <p:spPr>
          <a:xfrm>
            <a:off x="457200" y="1434960"/>
            <a:ext cx="3007800" cy="50180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Быть иль не быть - вот в чем вопрос.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Что благороднее: сносить удары.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Неистовой судьбы - иль против моря.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Невзгод вооружиться, в бой вступить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И все покончить разом... Умереть...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Уснуть - не больше, - и сознать - что сном.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Мы заглушим все эти муки сердца,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Которые в наследье бедной плоти.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Достались: о, да это столь желанный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Конец... Да, умереть - уснуть... Уснуть.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20"/>
              </a:spcBef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Calibri"/>
              </a:rPr>
              <a:t>Жить в мире грез, быть может, вот преграда.</a:t>
            </a: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endParaRPr b="0" lang="ru-RU" sz="16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457200" y="272880"/>
            <a:ext cx="3007800" cy="635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«Дон Кихот»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(Сервантес)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4" name="Содержимое 4" descr="смерть дон кихота.jpg"/>
          <p:cNvPicPr/>
          <p:nvPr/>
        </p:nvPicPr>
        <p:blipFill>
          <a:blip r:embed="rId1"/>
          <a:stretch/>
        </p:blipFill>
        <p:spPr>
          <a:xfrm>
            <a:off x="3832920" y="272880"/>
            <a:ext cx="4595760" cy="5852880"/>
          </a:xfrm>
          <a:prstGeom prst="rect">
            <a:avLst/>
          </a:prstGeom>
          <a:ln w="0">
            <a:noFill/>
          </a:ln>
        </p:spPr>
      </p:pic>
      <p:sp>
        <p:nvSpPr>
          <p:cNvPr id="245" name="TextShape 2"/>
          <p:cNvSpPr txBox="1"/>
          <p:nvPr/>
        </p:nvSpPr>
        <p:spPr>
          <a:xfrm>
            <a:off x="457200" y="1268640"/>
            <a:ext cx="3007800" cy="53283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360"/>
              </a:spcBef>
              <a:tabLst>
                <a:tab algn="l" pos="0"/>
              </a:tabLst>
            </a:pPr>
            <a:r>
              <a:rPr b="1" lang="ru-RU" sz="1800" spc="-1" strike="noStrike">
                <a:solidFill>
                  <a:srgbClr val="000000"/>
                </a:solidFill>
                <a:latin typeface="Calibri"/>
              </a:rPr>
              <a:t>«Бросьте ваши бредни!»</a:t>
            </a: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 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«Бредни — то, что было до сих пор, — ответил Дон Кихот, — ибо поистине они были гибельными для меня бреднями; но в минуту смерти я, с Божьей помощью, обращу их себе на пользу». 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tabLst>
                <a:tab algn="l" pos="0"/>
              </a:tabLst>
            </a:pPr>
            <a:r>
              <a:rPr b="0" lang="ru-RU" sz="1800" spc="-1" strike="noStrike">
                <a:solidFill>
                  <a:srgbClr val="000000"/>
                </a:solidFill>
                <a:latin typeface="Calibri"/>
              </a:rPr>
              <a:t>Да, мой Дон Кихот, эти бредни идут тебе на пользу. Твоя смерть была даже более героической, чем твоя жизнь, потому что когда ты приблизился к ней, ты отказался, — и это было самое великое решение, — ты отказался от славы, от своих деяний.</a:t>
            </a:r>
            <a:endParaRPr b="0" lang="ru-R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extShape 1"/>
          <p:cNvSpPr txBox="1"/>
          <p:nvPr/>
        </p:nvSpPr>
        <p:spPr>
          <a:xfrm>
            <a:off x="457200" y="272880"/>
            <a:ext cx="3007800" cy="7794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«Ромео и Джульетта»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(Шекспир)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47" name="Содержимое 4" descr="11x14willy-pogany-romeo-and-juliet.jpg"/>
          <p:cNvPicPr/>
          <p:nvPr/>
        </p:nvPicPr>
        <p:blipFill>
          <a:blip r:embed="rId1"/>
          <a:stretch/>
        </p:blipFill>
        <p:spPr>
          <a:xfrm>
            <a:off x="3793680" y="272880"/>
            <a:ext cx="4673880" cy="5852880"/>
          </a:xfrm>
          <a:prstGeom prst="rect">
            <a:avLst/>
          </a:prstGeom>
          <a:ln w="0">
            <a:noFill/>
          </a:ln>
        </p:spPr>
      </p:pic>
      <p:sp>
        <p:nvSpPr>
          <p:cNvPr id="248" name="TextShape 2"/>
          <p:cNvSpPr txBox="1"/>
          <p:nvPr/>
        </p:nvSpPr>
        <p:spPr>
          <a:xfrm>
            <a:off x="457200" y="1268640"/>
            <a:ext cx="3007800" cy="52563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281"/>
              </a:spcBef>
              <a:tabLst>
                <a:tab algn="l" pos="0"/>
              </a:tabLst>
            </a:pPr>
            <a:r>
              <a:rPr b="1" lang="ru-RU" sz="1400" spc="-1" strike="noStrike">
                <a:solidFill>
                  <a:srgbClr val="000000"/>
                </a:solidFill>
                <a:latin typeface="Calibri"/>
              </a:rPr>
              <a:t>Джульетта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Лишь это имя мне желает  зла.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Ты был бы ты, не будучи Монтекки.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Что есть Монтекки? Разве так зовут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Лицо и плечи, ноги, грудь и руки?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Неужто больше нет других имен?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Что значит имя? Роза пахнет розой,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Хоть розой назови ее, хоть нет.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Ромео под любым названьем был бы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Тем верхом совершенств, какой он есть.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Зовись иначе как-нибудь, Ромео,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И всю меня бери тогда взамен.</a:t>
            </a:r>
            <a:br/>
            <a:br/>
            <a:r>
              <a:rPr b="1" lang="ru-RU" sz="1400" spc="-1" strike="noStrike">
                <a:solidFill>
                  <a:srgbClr val="000000"/>
                </a:solidFill>
                <a:latin typeface="Calibri"/>
              </a:rPr>
              <a:t>Ромео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О, по рукам! Теперь я твой избранник.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Я новое крещение приму,</a:t>
            </a:r>
            <a:br/>
            <a:r>
              <a:rPr b="0" lang="ru-RU" sz="1400" spc="-1" strike="noStrike">
                <a:solidFill>
                  <a:srgbClr val="000000"/>
                </a:solidFill>
                <a:latin typeface="Calibri"/>
              </a:rPr>
              <a:t>Чтоб только называться по-другому.</a:t>
            </a:r>
            <a:endParaRPr b="0" lang="ru-RU" sz="1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«Ромео и Джульетта»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(Шекспир)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50" name="Рисунок 4" descr="смерть ромео и джульеты.jpg"/>
          <p:cNvPicPr/>
          <p:nvPr/>
        </p:nvPicPr>
        <p:blipFill>
          <a:blip r:embed="rId1"/>
          <a:srcRect l="0" t="7934" r="0" b="7934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251" name="TextShape 2"/>
          <p:cNvSpPr txBox="1"/>
          <p:nvPr/>
        </p:nvSpPr>
        <p:spPr>
          <a:xfrm>
            <a:off x="1792440" y="5367240"/>
            <a:ext cx="5486040" cy="1085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Нет повести печальнее на свете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Calibri"/>
              </a:rPr>
              <a:t>Чем повесть о Ромео и Джульетте…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Задание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Герои указанных произведений Шекспира и Сервантеса в итоге либо погибают, либо умирают.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ff0000"/>
                </a:solidFill>
                <a:latin typeface="Calibri"/>
              </a:rPr>
              <a:t>Напрасна ли была их жизнь?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ff0000"/>
                </a:solidFill>
                <a:latin typeface="Calibri"/>
              </a:rPr>
              <a:t>Что они успели сделать, что смогли доказать?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ff0000"/>
                </a:solidFill>
                <a:latin typeface="Calibri"/>
              </a:rPr>
              <a:t>Чему они нас смогли научить?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extShape 1"/>
          <p:cNvSpPr txBox="1"/>
          <p:nvPr/>
        </p:nvSpPr>
        <p:spPr>
          <a:xfrm>
            <a:off x="685800" y="620640"/>
            <a:ext cx="7772040" cy="1439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Домашнее задание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TextShape 2"/>
          <p:cNvSpPr txBox="1"/>
          <p:nvPr/>
        </p:nvSpPr>
        <p:spPr>
          <a:xfrm>
            <a:off x="1371600" y="2421000"/>
            <a:ext cx="6400440" cy="40320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с. 70 – 73, 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8b8b8b"/>
                </a:solidFill>
                <a:latin typeface="Calibri"/>
              </a:rPr>
              <a:t>с. 78 – 80.</a:t>
            </a:r>
            <a:endParaRPr b="0" lang="ru-RU" sz="32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«Похвала глупости»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Эразм Роттердамский, 1511 г.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3" name="Рисунок 4" descr="1697471884_lubok-club-p-pokhvala-gluposti-illyustratsii-gansa-golb-2.jpg"/>
          <p:cNvPicPr/>
          <p:nvPr/>
        </p:nvPicPr>
        <p:blipFill>
          <a:blip r:embed="rId1"/>
          <a:srcRect l="8781" t="0" r="8781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214" name="TextShape 2"/>
          <p:cNvSpPr txBox="1"/>
          <p:nvPr/>
        </p:nvSpPr>
        <p:spPr>
          <a:xfrm>
            <a:off x="1792440" y="5367240"/>
            <a:ext cx="5486040" cy="8046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Тираж 20 тысяч экземпляров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Бестселлер раннего нового времени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Эразм Роттердамский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(1469 – 1536)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16" name="Содержимое 4" descr="1697471896_lubok-club-p-pokhvala-gluposti-illyustratsii-gansa-golb-28.jpg"/>
          <p:cNvPicPr/>
          <p:nvPr/>
        </p:nvPicPr>
        <p:blipFill>
          <a:blip r:embed="rId1"/>
          <a:stretch/>
        </p:blipFill>
        <p:spPr>
          <a:xfrm>
            <a:off x="3575160" y="1222920"/>
            <a:ext cx="5111280" cy="3952800"/>
          </a:xfrm>
          <a:prstGeom prst="rect">
            <a:avLst/>
          </a:prstGeom>
          <a:ln w="0">
            <a:noFill/>
          </a:ln>
        </p:spPr>
      </p:pic>
      <p:sp>
        <p:nvSpPr>
          <p:cNvPr id="217" name="TextShape 2"/>
          <p:cNvSpPr txBox="1"/>
          <p:nvPr/>
        </p:nvSpPr>
        <p:spPr>
          <a:xfrm>
            <a:off x="395640" y="1484640"/>
            <a:ext cx="3007800" cy="469080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lang="ru-RU" sz="2000" spc="-1" strike="noStrike">
                <a:solidFill>
                  <a:srgbClr val="ff0000"/>
                </a:solidFill>
                <a:latin typeface="Calibri"/>
              </a:rPr>
              <a:t>Гимн Глупости – едкая насмешка, злая сатира, бичующая пороки общества, выражение горьких истин, осмеяние отживших традиций средневекового прошлого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r>
              <a:rPr b="0" i="1" lang="ru-RU" sz="2000" spc="-1" strike="noStrike">
                <a:solidFill>
                  <a:srgbClr val="ff0000"/>
                </a:solidFill>
                <a:latin typeface="Calibri"/>
              </a:rPr>
              <a:t>«В этой жизни лишь тот, кто одержим глупостью, может воистину именоваться человеком»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Кто же изменит «мир </a:t>
            </a:r>
            <a:r>
              <a:rPr b="0" i="1" lang="ru-RU" sz="4400" spc="-1" strike="noStrike">
                <a:solidFill>
                  <a:srgbClr val="000000"/>
                </a:solidFill>
                <a:latin typeface="Calibri"/>
              </a:rPr>
              <a:t>Глупости</a:t>
            </a: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 и невежества»?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 algn="ctr">
              <a:lnSpc>
                <a:spcPct val="100000"/>
              </a:lnSpc>
              <a:spcBef>
                <a:spcPts val="1080"/>
              </a:spcBef>
              <a:tabLst>
                <a:tab algn="l" pos="0"/>
              </a:tabLst>
            </a:pPr>
            <a:r>
              <a:rPr b="0" lang="ru-RU" sz="5400" spc="-1" strike="noStrike">
                <a:solidFill>
                  <a:srgbClr val="ff0000"/>
                </a:solidFill>
                <a:latin typeface="Calibri"/>
              </a:rPr>
              <a:t>Человек, которого можно назвать настоящей личностью, идеал культуры раннего нового времени</a:t>
            </a:r>
            <a:endParaRPr b="0" lang="ru-RU" sz="5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Какой мир построит «новый человек»?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1" name="TextShape 2"/>
          <p:cNvSpPr txBox="1"/>
          <p:nvPr/>
        </p:nvSpPr>
        <p:spPr>
          <a:xfrm>
            <a:off x="457200" y="153504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73000"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«Телемское аббатство»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Рабле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2" name="Содержимое 7" descr="Телемское аббатство Рабле.jpg"/>
          <p:cNvPicPr/>
          <p:nvPr/>
        </p:nvPicPr>
        <p:blipFill>
          <a:blip r:embed="rId1"/>
          <a:stretch/>
        </p:blipFill>
        <p:spPr>
          <a:xfrm>
            <a:off x="907560" y="2174760"/>
            <a:ext cx="3139200" cy="3951000"/>
          </a:xfrm>
          <a:prstGeom prst="rect">
            <a:avLst/>
          </a:prstGeom>
          <a:ln w="0">
            <a:noFill/>
          </a:ln>
        </p:spPr>
      </p:pic>
      <p:sp>
        <p:nvSpPr>
          <p:cNvPr id="223" name="TextShape 3"/>
          <p:cNvSpPr txBox="1"/>
          <p:nvPr/>
        </p:nvSpPr>
        <p:spPr>
          <a:xfrm>
            <a:off x="4645080" y="153504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73000"/>
          </a:bodyPr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Утопия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Томас Мор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4" name="Содержимое 6" descr="1697532934_lubok-club-p-tomas-mor-utopiya-illyustratsii-33.jpg"/>
          <p:cNvPicPr/>
          <p:nvPr/>
        </p:nvPicPr>
        <p:blipFill>
          <a:blip r:embed="rId2"/>
          <a:stretch/>
        </p:blipFill>
        <p:spPr>
          <a:xfrm>
            <a:off x="5137920" y="2174760"/>
            <a:ext cx="3055320" cy="3951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457200" y="272880"/>
            <a:ext cx="3007800" cy="11617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Телемское аббатство</a:t>
            </a:r>
            <a:br/>
            <a:r>
              <a:rPr b="1" lang="ru-RU" sz="2000" spc="-1" strike="noStrike">
                <a:solidFill>
                  <a:srgbClr val="000000"/>
                </a:solidFill>
                <a:latin typeface="Calibri"/>
              </a:rPr>
              <a:t>(«Гаргантюа и Пантагрюэль»)</a:t>
            </a:r>
            <a:endParaRPr b="0" lang="ru-RU" sz="20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26" name="Содержимое 4" descr="рабле.jpg"/>
          <p:cNvPicPr/>
          <p:nvPr/>
        </p:nvPicPr>
        <p:blipFill>
          <a:blip r:embed="rId1"/>
          <a:stretch/>
        </p:blipFill>
        <p:spPr>
          <a:xfrm>
            <a:off x="3575160" y="1124640"/>
            <a:ext cx="5568480" cy="5040360"/>
          </a:xfrm>
          <a:prstGeom prst="rect">
            <a:avLst/>
          </a:prstGeom>
          <a:ln w="0">
            <a:noFill/>
          </a:ln>
        </p:spPr>
      </p:pic>
      <p:sp>
        <p:nvSpPr>
          <p:cNvPr id="227" name="TextShape 2"/>
          <p:cNvSpPr txBox="1"/>
          <p:nvPr/>
        </p:nvSpPr>
        <p:spPr>
          <a:xfrm>
            <a:off x="457200" y="2061000"/>
            <a:ext cx="3007800" cy="40651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ctr"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0" lang="ru-RU" sz="4400" spc="-1" strike="noStrike">
                <a:solidFill>
                  <a:srgbClr val="ff0000"/>
                </a:solidFill>
                <a:latin typeface="Calibri"/>
              </a:rPr>
              <a:t>«Всяк делай, что хочешь!»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879"/>
              </a:spcBef>
              <a:tabLst>
                <a:tab algn="l" pos="0"/>
              </a:tabLst>
            </a:pPr>
            <a:r>
              <a:rPr b="0" lang="ru-RU" sz="4400" spc="-1" strike="noStrike">
                <a:solidFill>
                  <a:srgbClr val="00b0f0"/>
                </a:solidFill>
                <a:latin typeface="Calibri"/>
              </a:rPr>
              <a:t>Свободное общество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Кто жил в Телемском аббатстве?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45000"/>
          </a:bodyPr>
          <a:p>
            <a:pPr marL="343080" indent="-342720" algn="ctr"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i="1" lang="ru-RU" sz="3200" spc="-1" strike="noStrike">
                <a:solidFill>
                  <a:srgbClr val="000000"/>
                </a:solidFill>
                <a:latin typeface="Calibri"/>
              </a:rPr>
              <a:t>«Все это были люди весьма сведущие, среди них не оказалось ни одного мужчины и ни одной женщины, которые не умели бы читать, писать, играть на музыкальных инструментах, говорить на пяти или шести языках и на каждом из них сочинять стихи и прозу. Нигде, кроме Телемской обители, не было столь отважных и учтивых кавалеров, столь неутомимых в ходьбе и искусных верховой езде, столь сильных, подвижных, столь искусно владевших любым родом оружия; нигде, кроме Телемской обители, не было столь нарядных и столь изящных, всегда веселых дам, отменных рукоделиц, отменных мастериц по части шитья, охотниц до всяких почтенных и неподневольных женских занятий».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1792440" y="4800600"/>
            <a:ext cx="5486040" cy="566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Calibri"/>
              </a:rPr>
              <a:t>Томас Мор «Утопия»</a:t>
            </a:r>
            <a:endParaRPr b="0" lang="ru-RU" sz="2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31" name="Рисунок 4" descr="1697532936_lubok-club-p-tomas-mor-utopiya-illyustratsii-36.jpg"/>
          <p:cNvPicPr/>
          <p:nvPr/>
        </p:nvPicPr>
        <p:blipFill>
          <a:blip r:embed="rId1"/>
          <a:srcRect l="8000" t="0" r="8000" b="0"/>
          <a:stretch/>
        </p:blipFill>
        <p:spPr>
          <a:xfrm>
            <a:off x="1792440" y="612720"/>
            <a:ext cx="5486040" cy="4114440"/>
          </a:xfrm>
          <a:prstGeom prst="rect">
            <a:avLst/>
          </a:prstGeom>
          <a:ln w="0">
            <a:noFill/>
          </a:ln>
        </p:spPr>
      </p:pic>
      <p:sp>
        <p:nvSpPr>
          <p:cNvPr id="232" name="TextShape 2"/>
          <p:cNvSpPr txBox="1"/>
          <p:nvPr/>
        </p:nvSpPr>
        <p:spPr>
          <a:xfrm>
            <a:off x="1792440" y="5367240"/>
            <a:ext cx="5486040" cy="11577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«Утопия» (греч.) – «место, которого нет,  благое место»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latin typeface="Calibri"/>
              </a:rPr>
              <a:t>Каковы были порядки на острове Утопия?</a:t>
            </a:r>
            <a:endParaRPr b="0" lang="ru-R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69000"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На острове царит коллективная собственность – имущества и земля принадлежат всем.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В обществе царит порядок, преступления крайне редки.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Нет ни бедных, ни богатых, необходимое островитяне получают из бесплатно из специальных хранилищ.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Жители острова не завидуют друг другу и один раз в 10 лет производят между собой обмен всем, чем они владеют.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latin typeface="Calibri"/>
              </a:rPr>
              <a:t>Всеобщим уважением пользуются занятия искусством и наукой.</a:t>
            </a:r>
            <a:endParaRPr b="0" lang="ru-RU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</TotalTime>
  <Application>LibreOffice/7.0.6.2$Linux_X86_64 LibreOffice_project/00$Build-2</Application>
  <AppVersion>15.0000</AppVersion>
  <Words>536</Words>
  <Paragraphs>63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2023-11-11T03:11:22Z</dcterms:created>
  <dc:creator>Пользователь Windows</dc:creator>
  <dc:description/>
  <dc:language>ru-RU</dc:language>
  <cp:lastModifiedBy/>
  <dcterms:modified xsi:type="dcterms:W3CDTF">2023-11-13T12:14:38Z</dcterms:modified>
  <cp:revision>15</cp:revision>
  <dc:subject/>
  <dc:title>История. Всеобщая история. История раннего нового времени 7 класс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16</vt:i4>
  </property>
</Properties>
</file>