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_rels/slideLayout57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8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8.xml.rels" ContentType="application/vnd.openxmlformats-package.relationships+xml"/>
  <Override PartName="/ppt/slides/_rels/slide10.xml.rels" ContentType="application/vnd.openxmlformats-package.relationships+xml"/>
  <Override PartName="/ppt/slides/_rels/slide17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media/image6.jpeg" ContentType="image/jpeg"/>
  <Override PartName="/ppt/media/image5.jpeg" ContentType="image/jpeg"/>
  <Override PartName="/ppt/media/image4.jpeg" ContentType="image/jpeg"/>
  <Override PartName="/ppt/media/image3.jpeg" ContentType="image/jpeg"/>
  <Override PartName="/ppt/media/image11.png" ContentType="image/png"/>
  <Override PartName="/ppt/media/image1.jpeg" ContentType="image/jpeg"/>
  <Override PartName="/ppt/media/image15.jpeg" ContentType="image/jpeg"/>
  <Override PartName="/ppt/media/image2.jpeg" ContentType="image/jpeg"/>
  <Override PartName="/ppt/media/image16.jpeg" ContentType="image/jpeg"/>
  <Override PartName="/ppt/media/image7.jpeg" ContentType="image/jpeg"/>
  <Override PartName="/ppt/media/image13.jpeg" ContentType="image/jpeg"/>
  <Override PartName="/ppt/media/image9.jpeg" ContentType="image/jpeg"/>
  <Override PartName="/ppt/media/image14.jpeg" ContentType="image/jpeg"/>
  <Override PartName="/ppt/media/image12.jpeg" ContentType="image/jpeg"/>
  <Override PartName="/ppt/media/image8.jpeg" ContentType="image/jpeg"/>
  <Override PartName="/ppt/media/image10.jpeg" ContentType="image/jpeg"/>
  <Override PartName="/ppt/presentation.xml" ContentType="application/vnd.openxmlformats-officedocument.presentationml.presentation.main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4.xml" ContentType="application/vnd.openxmlformats-officedocument.presentationml.slideMaster+xml"/>
  <Override PartName="/_rels/.rels" ContentType="application/vnd.openxmlformats-package.relationshi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7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7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D6B9BEA5-B6AF-4DCE-8D81-6CF238242E2C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13.11.23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874A7D03-8704-4A0B-B2A9-E70BFCE39021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11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21CB7987-BA08-473C-8A85-83E3D54B8E54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13.11.23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971BD036-F74A-4ACC-AF87-5001DD14C6B4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39920" cy="639360"/>
          </a:xfrm>
          <a:prstGeom prst="rect">
            <a:avLst/>
          </a:prstGeom>
        </p:spPr>
        <p:txBody>
          <a:bodyPr anchor="b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57200" y="2174760"/>
            <a:ext cx="4039920" cy="395100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4645080" y="1535040"/>
            <a:ext cx="4041360" cy="639360"/>
          </a:xfrm>
          <a:prstGeom prst="rect">
            <a:avLst/>
          </a:prstGeom>
        </p:spPr>
        <p:txBody>
          <a:bodyPr anchor="b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645080" y="2174760"/>
            <a:ext cx="4041360" cy="395100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66D87CAC-5FA9-455A-8B1B-A45813447DE6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13.11.23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88" name="PlaceHolder 7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89" name="PlaceHolder 8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20AFC646-CC1B-47E3-BE7D-0D63D475AFCD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7800" cy="1161720"/>
          </a:xfrm>
          <a:prstGeom prst="rect">
            <a:avLst/>
          </a:prstGeom>
        </p:spPr>
        <p:txBody>
          <a:bodyPr anchor="b">
            <a:noAutofit/>
          </a:bodyPr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3575160" y="272880"/>
            <a:ext cx="5111280" cy="585288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57200" y="1434960"/>
            <a:ext cx="3007800" cy="4690800"/>
          </a:xfrm>
          <a:prstGeom prst="rect">
            <a:avLst/>
          </a:prstGeom>
        </p:spPr>
        <p:txBody>
          <a:bodyPr>
            <a:noAutofit/>
          </a:bodyPr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241F8303-2014-4474-9A20-78472FA7CBF0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13.11.23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131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BA0EA89D-40D7-4F87-8A16-4058FF20988B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D4E9170D-486A-414A-9B13-828921265CBD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13.11.23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72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173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3A5C2FC3-1D08-4ED9-8E60-EAD871700B3F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52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3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3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3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3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685800" y="476640"/>
            <a:ext cx="7772040" cy="2736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История. Всеобщая история. История новейшего времени.</a:t>
            </a:r>
            <a:br/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11 класс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1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 algn="ct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8b8b8b"/>
                </a:solidFill>
                <a:latin typeface="Calibri"/>
              </a:rPr>
              <a:t>Тема: «Международные отношения в 1990-е – 2023 г.»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8b8b8b"/>
                </a:solidFill>
                <a:latin typeface="Calibri"/>
              </a:rPr>
              <a:t>Часть </a:t>
            </a:r>
            <a:r>
              <a:rPr b="0" lang="en-US" sz="3200" spc="-1" strike="noStrike">
                <a:solidFill>
                  <a:srgbClr val="8b8b8b"/>
                </a:solidFill>
                <a:latin typeface="Calibri"/>
              </a:rPr>
              <a:t>I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extShape 1"/>
          <p:cNvSpPr txBox="1"/>
          <p:nvPr/>
        </p:nvSpPr>
        <p:spPr>
          <a:xfrm>
            <a:off x="457200" y="0"/>
            <a:ext cx="8229240" cy="16282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11 сентября 2001 г. </a:t>
            </a:r>
            <a:br/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Новый вызов мировому порядку: </a:t>
            </a:r>
            <a:br/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международный терроризм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39" name="Содержимое 3" descr="теракт 11.09.jpg"/>
          <p:cNvPicPr/>
          <p:nvPr/>
        </p:nvPicPr>
        <p:blipFill>
          <a:blip r:embed="rId1"/>
          <a:stretch/>
        </p:blipFill>
        <p:spPr>
          <a:xfrm>
            <a:off x="728640" y="1715400"/>
            <a:ext cx="7686360" cy="4323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extShape 1"/>
          <p:cNvSpPr txBox="1"/>
          <p:nvPr/>
        </p:nvSpPr>
        <p:spPr>
          <a:xfrm>
            <a:off x="457200" y="272880"/>
            <a:ext cx="4042440" cy="7794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Джордж Буш-младший</a:t>
            </a:r>
            <a:br/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(2000 – 2008 гг.)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41" name="Содержимое 4" descr="Дж.Буш мл..jpg"/>
          <p:cNvPicPr/>
          <p:nvPr/>
        </p:nvPicPr>
        <p:blipFill>
          <a:blip r:embed="rId1"/>
          <a:stretch/>
        </p:blipFill>
        <p:spPr>
          <a:xfrm>
            <a:off x="4606920" y="1294560"/>
            <a:ext cx="3493080" cy="4726440"/>
          </a:xfrm>
          <a:prstGeom prst="rect">
            <a:avLst/>
          </a:prstGeom>
          <a:ln w="0">
            <a:noFill/>
          </a:ln>
        </p:spPr>
      </p:pic>
      <p:sp>
        <p:nvSpPr>
          <p:cNvPr id="242" name="TextShape 2"/>
          <p:cNvSpPr txBox="1"/>
          <p:nvPr/>
        </p:nvSpPr>
        <p:spPr>
          <a:xfrm>
            <a:off x="467640" y="1196640"/>
            <a:ext cx="3816000" cy="54003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 algn="ctr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ff0000"/>
                </a:solidFill>
                <a:latin typeface="Calibri"/>
              </a:rPr>
              <a:t>Доктрина Буша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1 июня 2002 г. – речь в академии Вест – Пойнт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12 сентября 2002 г. – речь на Генассамблее ООН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29 января 2002 г. – послание Конгрессу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Провозглашение цели </a:t>
            </a:r>
            <a:r>
              <a:rPr b="0" lang="ru-RU" sz="1600" spc="-1" strike="noStrike">
                <a:solidFill>
                  <a:srgbClr val="ff0000"/>
                </a:solidFill>
                <a:latin typeface="Calibri"/>
              </a:rPr>
              <a:t>сохранение военной гегемонии США в мире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Утверждалось </a:t>
            </a:r>
            <a:r>
              <a:rPr b="0" lang="ru-RU" sz="1600" spc="-1" strike="noStrike">
                <a:solidFill>
                  <a:srgbClr val="ff0000"/>
                </a:solidFill>
                <a:latin typeface="Calibri"/>
              </a:rPr>
              <a:t>право применения военной силы в одностороннем порядке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Провозглашалась </a:t>
            </a:r>
            <a:r>
              <a:rPr b="0" lang="ru-RU" sz="1600" spc="-1" strike="noStrike">
                <a:solidFill>
                  <a:srgbClr val="ff0000"/>
                </a:solidFill>
                <a:latin typeface="Calibri"/>
              </a:rPr>
              <a:t>возможность использования военной силы  превентивным образом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0" lang="ru-RU" sz="1600" spc="-1" strike="noStrike">
                <a:solidFill>
                  <a:srgbClr val="ff0000"/>
                </a:solidFill>
                <a:latin typeface="Calibri"/>
              </a:rPr>
              <a:t>Главные угрозы 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безопасности США: </a:t>
            </a:r>
            <a:r>
              <a:rPr b="0" lang="ru-RU" sz="1600" spc="-1" strike="noStrike">
                <a:solidFill>
                  <a:srgbClr val="ff0000"/>
                </a:solidFill>
                <a:latin typeface="Calibri"/>
              </a:rPr>
              <a:t>террористические организации и «государства – изгои»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Радикальное </a:t>
            </a:r>
            <a:r>
              <a:rPr b="0" lang="ru-RU" sz="1600" spc="-1" strike="noStrike">
                <a:solidFill>
                  <a:srgbClr val="ff0000"/>
                </a:solidFill>
                <a:latin typeface="Calibri"/>
              </a:rPr>
              <a:t>решение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 проблемы «изгоев» - </a:t>
            </a:r>
            <a:r>
              <a:rPr b="0" lang="ru-RU" sz="1600" spc="-1" strike="noStrike">
                <a:solidFill>
                  <a:srgbClr val="ff0000"/>
                </a:solidFill>
                <a:latin typeface="Calibri"/>
              </a:rPr>
              <a:t>насильственная демократизация, смена или «переделка» подобных режимов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0" lang="ru-RU" sz="1600" spc="-1" strike="noStrike">
                <a:solidFill>
                  <a:srgbClr val="ff0000"/>
                </a:solidFill>
                <a:latin typeface="Calibri"/>
              </a:rPr>
              <a:t>Понятие «ось зла» - 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Иран, Ирак, Северная Корея, Судан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0000"/>
                </a:solidFill>
                <a:latin typeface="Calibri"/>
              </a:rPr>
              <a:t>«Государства – изгои» 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- кто они?</a:t>
            </a:r>
            <a:br/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Признаки: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4" name="TextShape 2"/>
          <p:cNvSpPr txBox="1"/>
          <p:nvPr/>
        </p:nvSpPr>
        <p:spPr>
          <a:xfrm>
            <a:off x="457200" y="1600200"/>
            <a:ext cx="8229240" cy="485280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1. Поддержка международного терроризма;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2. Обладание или стремление к обладанию оружием массового уничтожения;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3. Игнорирование международного права;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4. Жестокое обращение с собственным народом;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5. Антиамериканизм: «ненависть к Соединенным штатам и всему тому, за что они выступают».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Творцы внешней политики</a:t>
            </a:r>
            <a:br/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«разнузданной Америки»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6" name="TextShape 2"/>
          <p:cNvSpPr txBox="1"/>
          <p:nvPr/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95000"/>
          </a:bodyPr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Колин Пауэлл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Госсекретарь США (2001 – 2005 гг.)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47" name="Содержимое 6" descr="Colin_powell_(official_portrait).png"/>
          <p:cNvPicPr/>
          <p:nvPr/>
        </p:nvPicPr>
        <p:blipFill>
          <a:blip r:embed="rId1"/>
          <a:stretch/>
        </p:blipFill>
        <p:spPr>
          <a:xfrm>
            <a:off x="651960" y="2174760"/>
            <a:ext cx="3650760" cy="3951000"/>
          </a:xfrm>
          <a:prstGeom prst="rect">
            <a:avLst/>
          </a:prstGeom>
          <a:ln w="0">
            <a:noFill/>
          </a:ln>
        </p:spPr>
      </p:pic>
      <p:sp>
        <p:nvSpPr>
          <p:cNvPr id="248" name="TextShape 3"/>
          <p:cNvSpPr txBox="1"/>
          <p:nvPr/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95000"/>
          </a:bodyPr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Кондолиза Райс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Госсекретарь США (2005 – 2009)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49" name="Содержимое 7" descr="Condoleezza_Rice_(cropped).jpg"/>
          <p:cNvPicPr/>
          <p:nvPr/>
        </p:nvPicPr>
        <p:blipFill>
          <a:blip r:embed="rId2"/>
          <a:stretch/>
        </p:blipFill>
        <p:spPr>
          <a:xfrm>
            <a:off x="5158440" y="2174760"/>
            <a:ext cx="3014280" cy="3951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extShape 1"/>
          <p:cNvSpPr txBox="1"/>
          <p:nvPr/>
        </p:nvSpPr>
        <p:spPr>
          <a:xfrm>
            <a:off x="457200" y="188640"/>
            <a:ext cx="8229240" cy="935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Calibri"/>
              </a:rPr>
              <a:t>Доктрина Буша в действии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1" name="TextShape 2"/>
          <p:cNvSpPr txBox="1"/>
          <p:nvPr/>
        </p:nvSpPr>
        <p:spPr>
          <a:xfrm>
            <a:off x="457200" y="1124640"/>
            <a:ext cx="8229240" cy="540036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1</a:t>
            </a:r>
            <a:r>
              <a:rPr b="0" lang="ru-RU" sz="2000" spc="-1" strike="noStrike">
                <a:solidFill>
                  <a:srgbClr val="ff0000"/>
                </a:solidFill>
                <a:latin typeface="Calibri"/>
              </a:rPr>
              <a:t>. Борьба с международным терроризмом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: операция «Несокрушимая свобода» в Афганистане 7 октября 2001 – июнь 2002 гг.; 19 марта – начало мая 2003 г. – операция «Иракская свобода»; январь 2004 г. – выработка концепции «Стратегия свободы» (демократизация Большого Ближнего Востока»);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2. </a:t>
            </a:r>
            <a:r>
              <a:rPr b="0" lang="ru-RU" sz="2000" spc="-1" strike="noStrike">
                <a:solidFill>
                  <a:srgbClr val="ff0000"/>
                </a:solidFill>
                <a:latin typeface="Calibri"/>
              </a:rPr>
              <a:t>«Новый атлантизм»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(программа расширения НАТО): март 2004 г. – членами НАТО стали Болгария, Латвия, Литва, Румыния, Словакия, Словения, Эстония;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3. </a:t>
            </a:r>
            <a:r>
              <a:rPr b="0" lang="ru-RU" sz="2000" spc="-1" strike="noStrike">
                <a:solidFill>
                  <a:srgbClr val="ff0000"/>
                </a:solidFill>
                <a:latin typeface="Calibri"/>
              </a:rPr>
              <a:t>Изменение формата системы безопасности в Европе и мире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: выход США из договора по ПРО в 2002 г., 2004 г. – размещение в Великобритании систем ПРО (планы по поводу Чехии и Польши);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4. </a:t>
            </a:r>
            <a:r>
              <a:rPr b="0" lang="ru-RU" sz="2000" spc="-1" strike="noStrike">
                <a:solidFill>
                  <a:srgbClr val="ff0000"/>
                </a:solidFill>
                <a:latin typeface="Calibri"/>
              </a:rPr>
              <a:t>Отношения с Россией: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24 мая 2002 г. подписание договора о стратегических наступательных потенциалах (СНП), 28 – 29 мая 2002 г. создание Совета «Россия – НАТО» (принят формат участия России в решении мировых проблем в рамках «20-ки ведущих стран мира»), 2004 г. – России отказано в праве создания совместной с Западом системы ПРО, 13 июля 2007 г. – выход РФ из системы обязательств по договору об обычных вооруженных силах Европы, 8 августа 2008 г. – грузино-осетинский конфликт.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Грузино-осетинский конфликт</a:t>
            </a:r>
            <a:br/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08.08.2008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53" name="Содержимое 4" descr="война в южной осетии1.jpg"/>
          <p:cNvPicPr/>
          <p:nvPr/>
        </p:nvPicPr>
        <p:blipFill>
          <a:blip r:embed="rId1"/>
          <a:stretch/>
        </p:blipFill>
        <p:spPr>
          <a:xfrm>
            <a:off x="457200" y="2348640"/>
            <a:ext cx="4038120" cy="3028680"/>
          </a:xfrm>
          <a:prstGeom prst="rect">
            <a:avLst/>
          </a:prstGeom>
          <a:ln w="0">
            <a:noFill/>
          </a:ln>
        </p:spPr>
      </p:pic>
      <p:pic>
        <p:nvPicPr>
          <p:cNvPr id="254" name="Содержимое 5" descr="Грузино-осетинский конфликт 2008.jpg"/>
          <p:cNvPicPr/>
          <p:nvPr/>
        </p:nvPicPr>
        <p:blipFill>
          <a:blip r:embed="rId2"/>
          <a:stretch/>
        </p:blipFill>
        <p:spPr>
          <a:xfrm>
            <a:off x="4648320" y="2348640"/>
            <a:ext cx="4038120" cy="3028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457200" y="272880"/>
            <a:ext cx="3007800" cy="116172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Нарастание сопротивления гегемонии США в мире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56" name="Содержимое 4" descr="Чавес Венесуэла.jpg"/>
          <p:cNvPicPr/>
          <p:nvPr/>
        </p:nvPicPr>
        <p:blipFill>
          <a:blip r:embed="rId1"/>
          <a:stretch/>
        </p:blipFill>
        <p:spPr>
          <a:xfrm>
            <a:off x="3575160" y="1494720"/>
            <a:ext cx="5111280" cy="3409200"/>
          </a:xfrm>
          <a:prstGeom prst="rect">
            <a:avLst/>
          </a:prstGeom>
          <a:ln w="0">
            <a:noFill/>
          </a:ln>
        </p:spPr>
      </p:pic>
      <p:sp>
        <p:nvSpPr>
          <p:cNvPr id="257" name="TextShape 2"/>
          <p:cNvSpPr txBox="1"/>
          <p:nvPr/>
        </p:nvSpPr>
        <p:spPr>
          <a:xfrm>
            <a:off x="457200" y="1434960"/>
            <a:ext cx="3007800" cy="509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Уго Чавес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Президент Венесуэлы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(1999 – 2002; 2002 – 2013 гг.)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ru-RU" sz="1800" spc="-1" strike="noStrike">
                <a:solidFill>
                  <a:srgbClr val="ff0000"/>
                </a:solidFill>
                <a:latin typeface="Calibri"/>
              </a:rPr>
              <a:t>«Левый поворот» 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в Латинской Америке  1998 – 2009 гг.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В 14 странах к власти приходят в разные годы левые и лево - радикальные правительства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1991 г. – создание МЕРКУСОР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24 июля 1994 г. – создание КАРИКОМ (содружества Карибских стран)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extShape 1"/>
          <p:cNvSpPr txBox="1"/>
          <p:nvPr/>
        </p:nvSpPr>
        <p:spPr>
          <a:xfrm>
            <a:off x="457200" y="272880"/>
            <a:ext cx="3007800" cy="7794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0000"/>
                </a:solidFill>
                <a:latin typeface="Calibri"/>
              </a:rPr>
              <a:t>Владимир Владимирович Путин</a:t>
            </a:r>
            <a:br/>
            <a:r>
              <a:rPr b="1" lang="ru-RU" sz="1600" spc="-1" strike="noStrike">
                <a:solidFill>
                  <a:srgbClr val="000000"/>
                </a:solidFill>
                <a:latin typeface="Calibri"/>
              </a:rPr>
              <a:t>(2000 – 2008; 2012 – 2024 гг.)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59" name="Содержимое 4" descr="Vladimir_Putin_official_portrait.jpg"/>
          <p:cNvPicPr/>
          <p:nvPr/>
        </p:nvPicPr>
        <p:blipFill>
          <a:blip r:embed="rId1"/>
          <a:stretch/>
        </p:blipFill>
        <p:spPr>
          <a:xfrm>
            <a:off x="3902040" y="342000"/>
            <a:ext cx="4457520" cy="5714640"/>
          </a:xfrm>
          <a:prstGeom prst="rect">
            <a:avLst/>
          </a:prstGeom>
          <a:ln w="0">
            <a:noFill/>
          </a:ln>
        </p:spPr>
      </p:pic>
      <p:sp>
        <p:nvSpPr>
          <p:cNvPr id="260" name="TextShape 2"/>
          <p:cNvSpPr txBox="1"/>
          <p:nvPr/>
        </p:nvSpPr>
        <p:spPr>
          <a:xfrm>
            <a:off x="251640" y="1196640"/>
            <a:ext cx="3528000" cy="540036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12000"/>
          </a:bodyPr>
          <a:p>
            <a:pPr algn="ctr">
              <a:lnSpc>
                <a:spcPct val="100000"/>
              </a:lnSpc>
              <a:spcBef>
                <a:spcPts val="581"/>
              </a:spcBef>
              <a:tabLst>
                <a:tab algn="l" pos="0"/>
              </a:tabLst>
            </a:pPr>
            <a:r>
              <a:rPr b="1" lang="ru-RU" sz="2900" spc="-1" strike="noStrike">
                <a:solidFill>
                  <a:srgbClr val="000000"/>
                </a:solidFill>
                <a:latin typeface="Calibri"/>
              </a:rPr>
              <a:t>Речь в Мюнхене 10 февраля 2007 г.</a:t>
            </a:r>
            <a:endParaRPr b="0" lang="ru-RU" sz="29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81"/>
              </a:spcBef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00"/>
                </a:solidFill>
                <a:latin typeface="Calibri"/>
              </a:rPr>
              <a:t>«Для современного мира</a:t>
            </a:r>
            <a:r>
              <a:rPr b="0" lang="ru-RU" sz="2900" spc="-1" strike="noStrike">
                <a:solidFill>
                  <a:srgbClr val="ff0000"/>
                </a:solidFill>
                <a:latin typeface="Calibri"/>
              </a:rPr>
              <a:t> однополярная модель не только неприемлема, но и вообще невозможна</a:t>
            </a:r>
            <a:r>
              <a:rPr b="0" lang="ru-RU" sz="2900" spc="-1" strike="noStrike">
                <a:solidFill>
                  <a:srgbClr val="000000"/>
                </a:solidFill>
                <a:latin typeface="Calibri"/>
              </a:rPr>
              <a:t>».</a:t>
            </a:r>
            <a:endParaRPr b="0" lang="ru-RU" sz="29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81"/>
              </a:spcBef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00"/>
                </a:solidFill>
                <a:latin typeface="Calibri"/>
              </a:rPr>
              <a:t>«</a:t>
            </a:r>
            <a:r>
              <a:rPr b="0" lang="ru-RU" sz="2900" spc="-1" strike="noStrike">
                <a:solidFill>
                  <a:srgbClr val="ff0000"/>
                </a:solidFill>
                <a:latin typeface="Calibri"/>
              </a:rPr>
              <a:t>Россия </a:t>
            </a:r>
            <a:r>
              <a:rPr b="0" lang="ru-RU" sz="2900" spc="-1" strike="noStrike">
                <a:solidFill>
                  <a:srgbClr val="000000"/>
                </a:solidFill>
                <a:latin typeface="Calibri"/>
              </a:rPr>
              <a:t>— страна с более чем тысячелетней историей, и практически всегда она пользовалась привилегией проводить </a:t>
            </a:r>
            <a:r>
              <a:rPr b="0" lang="ru-RU" sz="2900" spc="-1" strike="noStrike">
                <a:solidFill>
                  <a:srgbClr val="ff0000"/>
                </a:solidFill>
                <a:latin typeface="Calibri"/>
              </a:rPr>
              <a:t>независимую внешнюю политику</a:t>
            </a:r>
            <a:r>
              <a:rPr b="0" lang="ru-RU" sz="2900" spc="-1" strike="noStrike">
                <a:solidFill>
                  <a:srgbClr val="000000"/>
                </a:solidFill>
                <a:latin typeface="Calibri"/>
              </a:rPr>
              <a:t>».</a:t>
            </a:r>
            <a:endParaRPr b="0" lang="ru-RU" sz="29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81"/>
              </a:spcBef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00"/>
                </a:solidFill>
                <a:latin typeface="Calibri"/>
              </a:rPr>
              <a:t>«Мы видим всё большее </a:t>
            </a:r>
            <a:r>
              <a:rPr b="0" lang="ru-RU" sz="2900" spc="-1" strike="noStrike">
                <a:solidFill>
                  <a:srgbClr val="ff0000"/>
                </a:solidFill>
                <a:latin typeface="Calibri"/>
              </a:rPr>
              <a:t>пренебрежение основополагающими принципами международного права</a:t>
            </a:r>
            <a:r>
              <a:rPr b="0" lang="ru-RU" sz="2900" spc="-1" strike="noStrike">
                <a:solidFill>
                  <a:srgbClr val="000000"/>
                </a:solidFill>
                <a:latin typeface="Calibri"/>
              </a:rPr>
              <a:t>».</a:t>
            </a:r>
            <a:endParaRPr b="0" lang="ru-RU" sz="29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81"/>
              </a:spcBef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00"/>
                </a:solidFill>
                <a:latin typeface="Calibri"/>
              </a:rPr>
              <a:t>«Думаю, очевидно: </a:t>
            </a:r>
            <a:r>
              <a:rPr b="0" lang="ru-RU" sz="2900" spc="-1" strike="noStrike">
                <a:solidFill>
                  <a:srgbClr val="ff0000"/>
                </a:solidFill>
                <a:latin typeface="Calibri"/>
              </a:rPr>
              <a:t>процесс натовского расширения </a:t>
            </a:r>
            <a:r>
              <a:rPr b="0" lang="ru-RU" sz="2900" spc="-1" strike="noStrike">
                <a:solidFill>
                  <a:srgbClr val="000000"/>
                </a:solidFill>
                <a:latin typeface="Calibri"/>
              </a:rPr>
              <a:t>не имеет никакого отношения к модернизации самого альянса или к обеспечению безопасности в Европе. Наоборот, это </a:t>
            </a:r>
            <a:r>
              <a:rPr b="0" lang="ru-RU" sz="2900" spc="-1" strike="noStrike">
                <a:solidFill>
                  <a:srgbClr val="ff0000"/>
                </a:solidFill>
                <a:latin typeface="Calibri"/>
              </a:rPr>
              <a:t>серьёзно провоцирующий фактор, снижающий уровень взаимного доверия</a:t>
            </a:r>
            <a:r>
              <a:rPr b="0" lang="ru-RU" sz="2900" spc="-1" strike="noStrike">
                <a:solidFill>
                  <a:srgbClr val="000000"/>
                </a:solidFill>
                <a:latin typeface="Calibri"/>
              </a:rPr>
              <a:t>».</a:t>
            </a:r>
            <a:endParaRPr b="0" lang="ru-RU" sz="29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81"/>
              </a:spcBef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00"/>
                </a:solidFill>
                <a:latin typeface="Calibri"/>
              </a:rPr>
              <a:t>«Убежден: </a:t>
            </a:r>
            <a:r>
              <a:rPr b="0" lang="ru-RU" sz="2900" spc="-1" strike="noStrike">
                <a:solidFill>
                  <a:srgbClr val="ff0000"/>
                </a:solidFill>
                <a:latin typeface="Calibri"/>
              </a:rPr>
              <a:t>единственным механизмом принятия решений по использованию военной силы </a:t>
            </a:r>
            <a:r>
              <a:rPr b="0" lang="ru-RU" sz="2900" spc="-1" strike="noStrike">
                <a:solidFill>
                  <a:srgbClr val="000000"/>
                </a:solidFill>
                <a:latin typeface="Calibri"/>
              </a:rPr>
              <a:t>как последнего довода может быть только </a:t>
            </a:r>
            <a:r>
              <a:rPr b="0" lang="ru-RU" sz="2900" spc="-1" strike="noStrike">
                <a:solidFill>
                  <a:srgbClr val="ff0000"/>
                </a:solidFill>
                <a:latin typeface="Calibri"/>
              </a:rPr>
              <a:t>Устав ООН</a:t>
            </a:r>
            <a:r>
              <a:rPr b="0" lang="ru-RU" sz="2900" spc="-1" strike="noStrike">
                <a:solidFill>
                  <a:srgbClr val="000000"/>
                </a:solidFill>
                <a:latin typeface="Calibri"/>
              </a:rPr>
              <a:t>».</a:t>
            </a:r>
            <a:endParaRPr b="0" lang="ru-RU" sz="29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81"/>
              </a:spcBef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00"/>
                </a:solidFill>
                <a:latin typeface="Calibri"/>
              </a:rPr>
              <a:t>«Нас </a:t>
            </a:r>
            <a:r>
              <a:rPr b="0" lang="ru-RU" sz="2900" spc="-1" strike="noStrike">
                <a:solidFill>
                  <a:srgbClr val="ff0000"/>
                </a:solidFill>
                <a:latin typeface="Calibri"/>
              </a:rPr>
              <a:t>не могут не тревожить планы </a:t>
            </a:r>
            <a:r>
              <a:rPr b="0" lang="ru-RU" sz="2900" spc="-1" strike="noStrike">
                <a:solidFill>
                  <a:srgbClr val="000000"/>
                </a:solidFill>
                <a:latin typeface="Calibri"/>
              </a:rPr>
              <a:t>по развёртыванию элементов </a:t>
            </a:r>
            <a:r>
              <a:rPr b="0" lang="ru-RU" sz="2900" spc="-1" strike="noStrike">
                <a:solidFill>
                  <a:srgbClr val="ff0000"/>
                </a:solidFill>
                <a:latin typeface="Calibri"/>
              </a:rPr>
              <a:t>системы противоракетной обороны в Европе</a:t>
            </a:r>
            <a:r>
              <a:rPr b="0" lang="ru-RU" sz="2900" spc="-1" strike="noStrike">
                <a:solidFill>
                  <a:srgbClr val="000000"/>
                </a:solidFill>
                <a:latin typeface="Calibri"/>
              </a:rPr>
              <a:t>».</a:t>
            </a:r>
            <a:endParaRPr b="0" lang="ru-RU" sz="29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ru-RU" sz="29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49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Итог политики однополярного мира и американской исключительности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90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Глобальный </a:t>
            </a:r>
            <a:r>
              <a:rPr b="0" lang="ru-RU" sz="3200" spc="-1" strike="noStrike">
                <a:solidFill>
                  <a:srgbClr val="00b0f0"/>
                </a:solidFill>
                <a:latin typeface="Calibri"/>
              </a:rPr>
              <a:t>рост антиамериканизма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 мире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ff0000"/>
                </a:solidFill>
                <a:latin typeface="Calibri"/>
              </a:rPr>
              <a:t>«…это не просто враждебность к самой сильной нации…зависть и неприязнь к нашим ценностям. Гораздо чаще это возмущение ложью и двойными стандартами, вопиющим невежеством и высокомерием, порочными представлениями и сомнительной политикой».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С. Гоффман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специалист - международник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План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3" name="TextShape 2"/>
          <p:cNvSpPr txBox="1"/>
          <p:nvPr/>
        </p:nvSpPr>
        <p:spPr>
          <a:xfrm>
            <a:off x="457200" y="1600200"/>
            <a:ext cx="8229240" cy="470880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</a:rPr>
              <a:t>1. «Однополярный мир» 90-х гг. </a:t>
            </a:r>
            <a:r>
              <a:rPr b="0" lang="en-US" sz="4000" spc="-1" strike="noStrike">
                <a:solidFill>
                  <a:srgbClr val="000000"/>
                </a:solidFill>
                <a:latin typeface="Calibri"/>
              </a:rPr>
              <a:t>XX </a:t>
            </a:r>
            <a:r>
              <a:rPr b="0" lang="ru-RU" sz="4000" spc="-1" strike="noStrike">
                <a:solidFill>
                  <a:srgbClr val="000000"/>
                </a:solidFill>
                <a:latin typeface="Calibri"/>
              </a:rPr>
              <a:t>в.: доктрина Клинтона.</a:t>
            </a:r>
            <a:endParaRPr b="0" lang="ru-RU" sz="4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</a:rPr>
              <a:t>2. «Разнузданная Америка»: доктрина Буша начала 2000-х гг.</a:t>
            </a:r>
            <a:endParaRPr b="0" lang="ru-RU" sz="4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</a:rPr>
              <a:t>3. Нарастание сопротивления гегемонии США в мире: проблемы «однополярности».</a:t>
            </a:r>
            <a:endParaRPr b="0" lang="ru-RU" sz="4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endParaRPr b="0" lang="ru-RU" sz="4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«Однополярный мир»</a:t>
            </a:r>
            <a:br/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Американская исключительность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TextShape 2"/>
          <p:cNvSpPr txBox="1"/>
          <p:nvPr/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ctr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Билл Клинтон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6" name="Содержимое 6" descr="William_J._Clinton_-_NCI_Visuals_Online.jpg"/>
          <p:cNvPicPr/>
          <p:nvPr/>
        </p:nvPicPr>
        <p:blipFill>
          <a:blip r:embed="rId1"/>
          <a:stretch/>
        </p:blipFill>
        <p:spPr>
          <a:xfrm>
            <a:off x="1107720" y="2174760"/>
            <a:ext cx="2738880" cy="3951000"/>
          </a:xfrm>
          <a:prstGeom prst="rect">
            <a:avLst/>
          </a:prstGeom>
          <a:ln w="0">
            <a:noFill/>
          </a:ln>
        </p:spPr>
      </p:pic>
      <p:sp>
        <p:nvSpPr>
          <p:cNvPr id="217" name="TextShape 3"/>
          <p:cNvSpPr txBox="1"/>
          <p:nvPr/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Джордж Буш-младший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8" name="Содержимое 7" descr="Дж.Буш мл..jpg"/>
          <p:cNvPicPr/>
          <p:nvPr/>
        </p:nvPicPr>
        <p:blipFill>
          <a:blip r:embed="rId2"/>
          <a:stretch/>
        </p:blipFill>
        <p:spPr>
          <a:xfrm>
            <a:off x="5141880" y="2245680"/>
            <a:ext cx="3047760" cy="3809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Shape 1"/>
          <p:cNvSpPr txBox="1"/>
          <p:nvPr/>
        </p:nvSpPr>
        <p:spPr>
          <a:xfrm>
            <a:off x="457200" y="272880"/>
            <a:ext cx="3007800" cy="8514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45000"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Советник по национальной безопасности Энтони Лейк </a:t>
            </a:r>
            <a:br/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(1993 – 1997)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20" name="Содержимое 5" descr="Anthony_Lake_0c175_7733.jpg"/>
          <p:cNvPicPr/>
          <p:nvPr/>
        </p:nvPicPr>
        <p:blipFill>
          <a:blip r:embed="rId1"/>
          <a:stretch/>
        </p:blipFill>
        <p:spPr>
          <a:xfrm>
            <a:off x="4356000" y="404640"/>
            <a:ext cx="4536000" cy="5688360"/>
          </a:xfrm>
          <a:prstGeom prst="rect">
            <a:avLst/>
          </a:prstGeom>
          <a:ln w="0">
            <a:noFill/>
          </a:ln>
        </p:spPr>
      </p:pic>
      <p:sp>
        <p:nvSpPr>
          <p:cNvPr id="221" name="TextShape 2"/>
          <p:cNvSpPr txBox="1"/>
          <p:nvPr/>
        </p:nvSpPr>
        <p:spPr>
          <a:xfrm>
            <a:off x="457200" y="1196640"/>
            <a:ext cx="3007800" cy="54003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 algn="ctr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21 сентября 1993 г.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ff0000"/>
                </a:solidFill>
                <a:latin typeface="Calibri"/>
              </a:rPr>
              <a:t>Концепция «расширения демократии»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ff0000"/>
                </a:solidFill>
                <a:latin typeface="Calibri"/>
              </a:rPr>
              <a:t>Содействие</a:t>
            </a: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 демократизации бывших социалистических режимов в Европе является приоритетом американской внешней политики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ff0000"/>
                </a:solidFill>
                <a:latin typeface="Calibri"/>
              </a:rPr>
              <a:t>Трансформация</a:t>
            </a: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 политических режимов стран Восточной Европы по усредненной демократической модели с целью превращения «пост - коммунистического пространства» в  стратегический резерв для сохранения американских позиций в мире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ff0000"/>
                </a:solidFill>
                <a:latin typeface="Calibri"/>
              </a:rPr>
              <a:t>Включение стран, </a:t>
            </a: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прошедших по пути «демократического транзита» , в состав демократического сообщества, их принятие в военно -  политические и экономические структуры Запада, включение бывших восточноевропейских союзников СССР в НАТО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457200" y="272880"/>
            <a:ext cx="3007800" cy="12834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Мадлен Олбрайт</a:t>
            </a:r>
            <a:br/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Государственный секретарь при администрации Б. Клинтона (1997 – 2001 гг.)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23" name="Содержимое 4" descr="Secretary_of_State_Madeleine_Albright.jpg"/>
          <p:cNvPicPr/>
          <p:nvPr/>
        </p:nvPicPr>
        <p:blipFill>
          <a:blip r:embed="rId1"/>
          <a:stretch/>
        </p:blipFill>
        <p:spPr>
          <a:xfrm>
            <a:off x="3796560" y="272880"/>
            <a:ext cx="4668120" cy="5852880"/>
          </a:xfrm>
          <a:prstGeom prst="rect">
            <a:avLst/>
          </a:prstGeom>
          <a:ln w="0">
            <a:noFill/>
          </a:ln>
        </p:spPr>
      </p:pic>
      <p:sp>
        <p:nvSpPr>
          <p:cNvPr id="224" name="TextShape 2"/>
          <p:cNvSpPr txBox="1"/>
          <p:nvPr/>
        </p:nvSpPr>
        <p:spPr>
          <a:xfrm>
            <a:off x="457200" y="1989000"/>
            <a:ext cx="3007800" cy="453600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 algn="just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ff0000"/>
                </a:solidFill>
                <a:latin typeface="Calibri"/>
              </a:rPr>
              <a:t>США – «незаменимая страна» и «главный организатор международной системы»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Shape 1"/>
          <p:cNvSpPr txBox="1"/>
          <p:nvPr/>
        </p:nvSpPr>
        <p:spPr>
          <a:xfrm>
            <a:off x="457200" y="272880"/>
            <a:ext cx="3007800" cy="6354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Билл Клинтон</a:t>
            </a:r>
            <a:br/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(1992 – 2000 гг.)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26" name="Содержимое 4" descr="William_J._Clinton_-_NCI_Visuals_Online.jpg"/>
          <p:cNvPicPr/>
          <p:nvPr/>
        </p:nvPicPr>
        <p:blipFill>
          <a:blip r:embed="rId1"/>
          <a:stretch/>
        </p:blipFill>
        <p:spPr>
          <a:xfrm>
            <a:off x="4102200" y="272880"/>
            <a:ext cx="4057200" cy="5852880"/>
          </a:xfrm>
          <a:prstGeom prst="rect">
            <a:avLst/>
          </a:prstGeom>
          <a:ln w="0">
            <a:noFill/>
          </a:ln>
        </p:spPr>
      </p:pic>
      <p:sp>
        <p:nvSpPr>
          <p:cNvPr id="227" name="TextShape 2"/>
          <p:cNvSpPr txBox="1"/>
          <p:nvPr/>
        </p:nvSpPr>
        <p:spPr>
          <a:xfrm>
            <a:off x="457200" y="1052640"/>
            <a:ext cx="3007800" cy="554436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algn="ctr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ff0000"/>
                </a:solidFill>
                <a:latin typeface="Calibri"/>
              </a:rPr>
              <a:t>«Навязанный консенсус»: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Постепенное, терпеливое втягивание, вовлечение других стран в выгодные для тех политические отношения  с собой, постепенно подчиняя партнеров своему влиянию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ff0000"/>
                </a:solidFill>
                <a:latin typeface="Calibri"/>
              </a:rPr>
              <a:t>«Плюралистическая однополярность»:  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Навязывание собственного видения тех или иных мировых проблем, при стремлении придать  своим действиям форму консенсусных решений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ff0000"/>
                </a:solidFill>
                <a:latin typeface="Calibri"/>
              </a:rPr>
              <a:t>Международный порядок  по своей сути оказывался однополярным,</a:t>
            </a: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  но по форме </a:t>
            </a:r>
            <a:r>
              <a:rPr b="0" lang="ru-RU" sz="1400" spc="-1" strike="noStrike">
                <a:solidFill>
                  <a:srgbClr val="ff0000"/>
                </a:solidFill>
                <a:latin typeface="Calibri"/>
              </a:rPr>
              <a:t>он выглядел  как воплощение лидерства «семерки» или «восьмерки»  наиболее влиятельных стран мира</a:t>
            </a: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, неформальным лидером которых являлись США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Shape 1"/>
          <p:cNvSpPr txBox="1"/>
          <p:nvPr/>
        </p:nvSpPr>
        <p:spPr>
          <a:xfrm>
            <a:off x="457200" y="272880"/>
            <a:ext cx="3007800" cy="8514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Билл Клинтон</a:t>
            </a:r>
            <a:br/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(1992 – 2000 гг.)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29" name="Содержимое 4" descr="William_J._Clinton_-_NCI_Visuals_Online.jpg"/>
          <p:cNvPicPr/>
          <p:nvPr/>
        </p:nvPicPr>
        <p:blipFill>
          <a:blip r:embed="rId1"/>
          <a:stretch/>
        </p:blipFill>
        <p:spPr>
          <a:xfrm>
            <a:off x="4102200" y="272880"/>
            <a:ext cx="4057200" cy="5852880"/>
          </a:xfrm>
          <a:prstGeom prst="rect">
            <a:avLst/>
          </a:prstGeom>
          <a:ln w="0">
            <a:noFill/>
          </a:ln>
        </p:spPr>
      </p:pic>
      <p:sp>
        <p:nvSpPr>
          <p:cNvPr id="230" name="TextShape 2"/>
          <p:cNvSpPr txBox="1"/>
          <p:nvPr/>
        </p:nvSpPr>
        <p:spPr>
          <a:xfrm>
            <a:off x="457200" y="1434960"/>
            <a:ext cx="3007800" cy="52340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algn="ctr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ff0000"/>
                </a:solidFill>
                <a:latin typeface="Calibri"/>
              </a:rPr>
              <a:t>Концепция «гуманитарной интервенции»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26 января 1999 г.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«…Определяя свою стратегию, мы признаем, что </a:t>
            </a:r>
            <a:r>
              <a:rPr b="0" lang="ru-RU" sz="1400" spc="-1" strike="noStrike">
                <a:solidFill>
                  <a:srgbClr val="ff0000"/>
                </a:solidFill>
                <a:latin typeface="Calibri"/>
              </a:rPr>
              <a:t>распространение демократии в мире идет на благо американским ценностям </a:t>
            </a: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и способствует как укреплению нашей безопасности, так и росту нашего благосостояния...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ff0000"/>
                </a:solidFill>
                <a:latin typeface="Calibri"/>
              </a:rPr>
              <a:t>Расширение НАТО является решающим элементом стратегии США</a:t>
            </a: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 и их союзников в построении неразделенной, мирной Европы...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Мы можем сказать, людям во всём мире, живёте ли вы в Африке и Центральной Европе, или в любом другом месте, если кто-то приходит к невинному гражданскому населению и пытается их массово убить из-за их расовой, этнической принадлежности или религии, и в наших силах остановить его, </a:t>
            </a:r>
            <a:r>
              <a:rPr b="0" lang="ru-RU" sz="1400" spc="-1" strike="noStrike">
                <a:solidFill>
                  <a:srgbClr val="ff0000"/>
                </a:solidFill>
                <a:latin typeface="Calibri"/>
              </a:rPr>
              <a:t>мы будем его останавливать</a:t>
            </a: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…»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extShape 1"/>
          <p:cNvSpPr txBox="1"/>
          <p:nvPr/>
        </p:nvSpPr>
        <p:spPr>
          <a:xfrm>
            <a:off x="457200" y="188640"/>
            <a:ext cx="8229240" cy="1439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Calibri"/>
              </a:rPr>
              <a:t>Международные отношения в эпоху формирования «однополярного мира»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76000"/>
          </a:bodyPr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1</a:t>
            </a:r>
            <a:r>
              <a:rPr b="0" lang="ru-RU" sz="2000" spc="-1" strike="noStrike">
                <a:solidFill>
                  <a:srgbClr val="ff0000"/>
                </a:solidFill>
                <a:latin typeface="Calibri"/>
              </a:rPr>
              <a:t>. «Квази – союз»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 Российской Федерацией: Вашингтонская хартия 1992 г. («домашнее задание России»), июнь 1992 г. – предоставление режима наибольшего благоприятствования, принятие РФ в июне 1992 г. в Совет северо – атлантического сотрудничества при НАТО, 27 мая 1997 г. – Основополагающий акт о взаимных отношениях, сотрудничестве и безопасности между Россией и НАТО, создание постоянного Совета Россия – НАТО.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2. </a:t>
            </a:r>
            <a:r>
              <a:rPr b="0" lang="ru-RU" sz="2000" spc="-1" strike="noStrike">
                <a:solidFill>
                  <a:srgbClr val="ff0000"/>
                </a:solidFill>
                <a:latin typeface="Calibri"/>
              </a:rPr>
              <a:t>Расширение НАТО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– июль 1997 г. принятие в НАТО Польши, Венгрии и Чехии, апрель 1999 г. объявление о новых кандидатах на вступление в альянс: Албания, Болгария, Латвия, Литва, Македония, Румыния, Словакия, Словения, Эстония. Принятие новой стратегической концепции НАТО: готовность альянса осуществлять военно – политические миссии миротворческого, гуманитарного и другого характера.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2. </a:t>
            </a:r>
            <a:r>
              <a:rPr b="0" lang="ru-RU" sz="2000" spc="-1" strike="noStrike">
                <a:solidFill>
                  <a:srgbClr val="ff0000"/>
                </a:solidFill>
                <a:latin typeface="Calibri"/>
              </a:rPr>
              <a:t>Балканская политика США: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боснийский кризис 1994 – 1995 гг. и принятие мирных соглашений в Дейтоне в ноябре 1995; 24 марта – 3 июня 1999 г. кризис в Косово.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3. </a:t>
            </a:r>
            <a:r>
              <a:rPr b="0" lang="ru-RU" sz="2000" spc="-1" strike="noStrike">
                <a:solidFill>
                  <a:srgbClr val="ff0000"/>
                </a:solidFill>
                <a:latin typeface="Calibri"/>
              </a:rPr>
              <a:t>«Права человека выше государственного суверенитета»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 -легализация «гуманитарных интервенций»: 1992 г. Сомали, 1994 г. Руанда, март 1999 г. Югославия. 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Участники квази – союзнических отношений Россия - США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TextShape 2"/>
          <p:cNvSpPr txBox="1"/>
          <p:nvPr/>
        </p:nvSpPr>
        <p:spPr>
          <a:xfrm>
            <a:off x="457200" y="1412640"/>
            <a:ext cx="4039920" cy="7617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p>
            <a:pPr algn="ctr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Борис Николаевич Ельцин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(1991 – 1999 гг.)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35" name="Содержимое 6" descr="1674173868_flomaster-club-p-portret-yeltsina-krasivo-5.jpg"/>
          <p:cNvPicPr/>
          <p:nvPr/>
        </p:nvPicPr>
        <p:blipFill>
          <a:blip r:embed="rId1"/>
          <a:stretch/>
        </p:blipFill>
        <p:spPr>
          <a:xfrm>
            <a:off x="457200" y="2246400"/>
            <a:ext cx="4039920" cy="3808080"/>
          </a:xfrm>
          <a:prstGeom prst="rect">
            <a:avLst/>
          </a:prstGeom>
          <a:ln w="0">
            <a:noFill/>
          </a:ln>
        </p:spPr>
      </p:pic>
      <p:sp>
        <p:nvSpPr>
          <p:cNvPr id="236" name="TextShape 3"/>
          <p:cNvSpPr txBox="1"/>
          <p:nvPr/>
        </p:nvSpPr>
        <p:spPr>
          <a:xfrm>
            <a:off x="4645080" y="1340640"/>
            <a:ext cx="4041360" cy="8337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40000"/>
          </a:bodyPr>
          <a:p>
            <a:pPr algn="ctr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Министр иностранных дел РФ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Андрей Козырев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(1991 – 1996 гг.)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37" name="Содержимое 7" descr="Evstafiev-Andrey_Kozyrev.jpg"/>
          <p:cNvPicPr/>
          <p:nvPr/>
        </p:nvPicPr>
        <p:blipFill>
          <a:blip r:embed="rId2"/>
          <a:stretch/>
        </p:blipFill>
        <p:spPr>
          <a:xfrm>
            <a:off x="5076000" y="2277000"/>
            <a:ext cx="3600000" cy="4032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609</TotalTime>
  <Application>LibreOffice/7.0.6.2$Linux_X86_64 LibreOffice_project/00$Build-2</Application>
  <AppVersion>15.0000</AppVersion>
  <Words>1166</Words>
  <Paragraphs>92</Paragraphs>
  <Company>Microsoft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2023-11-11T23:31:40Z</dcterms:created>
  <dc:creator>Пользователь Windows</dc:creator>
  <dc:description/>
  <dc:language>ru-RU</dc:language>
  <cp:lastModifiedBy/>
  <dcterms:modified xsi:type="dcterms:W3CDTF">2023-11-13T14:03:39Z</dcterms:modified>
  <cp:revision>65</cp:revision>
  <dc:subject/>
  <dc:title>История. Всеобщая история. История новейшего времени. 11 класс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18</vt:i4>
  </property>
</Properties>
</file>