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1" r:id="rId5"/>
    <p:sldId id="272" r:id="rId6"/>
    <p:sldId id="273" r:id="rId7"/>
    <p:sldId id="274" r:id="rId8"/>
    <p:sldId id="259" r:id="rId9"/>
    <p:sldId id="276" r:id="rId10"/>
    <p:sldId id="275" r:id="rId11"/>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13.11.2023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13.11.2023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13.11.2023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13.11.2023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56792"/>
            <a:ext cx="7772400" cy="1470025"/>
          </a:xfrm>
        </p:spPr>
        <p:txBody>
          <a:bodyPr>
            <a:normAutofit fontScale="90000"/>
          </a:bodyPr>
          <a:lstStyle/>
          <a:p>
            <a:r>
              <a:rPr lang="ru-RU" dirty="0" smtClean="0">
                <a:latin typeface="Times New Roman" panose="02020603050405020304" pitchFamily="18" charset="0"/>
                <a:cs typeface="Times New Roman" panose="02020603050405020304" pitchFamily="18" charset="0"/>
              </a:rPr>
              <a:t>Подготовка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к написанию творческого задания на ГВЭ-9 по русскому языку</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71600" y="3026817"/>
            <a:ext cx="6400800" cy="1752600"/>
          </a:xfrm>
        </p:spPr>
        <p:txBody>
          <a:bodyPr>
            <a:normAutofit/>
          </a:bodyPr>
          <a:lstStyle/>
          <a:p>
            <a:r>
              <a:rPr lang="ru-RU" sz="4400" dirty="0">
                <a:solidFill>
                  <a:srgbClr val="FF0000"/>
                </a:solidFill>
                <a:latin typeface="Times New Roman" panose="02020603050405020304" pitchFamily="18" charset="0"/>
                <a:cs typeface="Times New Roman" panose="02020603050405020304" pitchFamily="18" charset="0"/>
              </a:rPr>
              <a:t>(</a:t>
            </a:r>
            <a:r>
              <a:rPr lang="ru-RU" sz="4400" dirty="0" smtClean="0">
                <a:solidFill>
                  <a:srgbClr val="FF0000"/>
                </a:solidFill>
                <a:latin typeface="Times New Roman" panose="02020603050405020304" pitchFamily="18" charset="0"/>
                <a:cs typeface="Times New Roman" panose="02020603050405020304" pitchFamily="18" charset="0"/>
              </a:rPr>
              <a:t>сочинение</a:t>
            </a:r>
            <a:r>
              <a:rPr lang="ru-RU" sz="4400" dirty="0" smtClean="0">
                <a:solidFill>
                  <a:srgbClr val="FF0000"/>
                </a:solidFill>
                <a:latin typeface="Times New Roman" panose="02020603050405020304" pitchFamily="18" charset="0"/>
                <a:cs typeface="Times New Roman" panose="02020603050405020304" pitchFamily="18" charset="0"/>
              </a:rPr>
              <a:t>)</a:t>
            </a:r>
          </a:p>
          <a:p>
            <a:endParaRPr lang="ru-RU" sz="4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8324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0" y="1600201"/>
            <a:ext cx="9144000" cy="676672"/>
          </a:xfrm>
        </p:spPr>
        <p:txBody>
          <a:bodyPr>
            <a:normAutofit lnSpcReduction="10000"/>
          </a:bodyPr>
          <a:lstStyle/>
          <a:p>
            <a:pPr marL="0" indent="0" algn="ctr">
              <a:buNone/>
            </a:pPr>
            <a:r>
              <a:rPr lang="ru-RU" sz="40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Желаю всем успешно сдать экзамен!!!</a:t>
            </a:r>
          </a:p>
        </p:txBody>
      </p:sp>
      <p:pic>
        <p:nvPicPr>
          <p:cNvPr id="6" name="Рисунок 5"/>
          <p:cNvPicPr>
            <a:picLocks noChangeAspect="1"/>
          </p:cNvPicPr>
          <p:nvPr/>
        </p:nvPicPr>
        <p:blipFill>
          <a:blip r:embed="rId2"/>
          <a:stretch>
            <a:fillRect/>
          </a:stretch>
        </p:blipFill>
        <p:spPr>
          <a:xfrm>
            <a:off x="2718246" y="2564904"/>
            <a:ext cx="3707507" cy="4130927"/>
          </a:xfrm>
          <a:prstGeom prst="rect">
            <a:avLst/>
          </a:prstGeom>
        </p:spPr>
      </p:pic>
    </p:spTree>
    <p:extLst>
      <p:ext uri="{BB962C8B-B14F-4D97-AF65-F5344CB8AC3E}">
        <p14:creationId xmlns:p14="http://schemas.microsoft.com/office/powerpoint/2010/main" val="1874355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normAutofit lnSpcReduction="10000"/>
          </a:bodyPr>
          <a:lstStyle/>
          <a:p>
            <a:endParaRPr lang="ru-RU" dirty="0"/>
          </a:p>
          <a:p>
            <a:pPr algn="just"/>
            <a:r>
              <a:rPr lang="ru-RU" dirty="0">
                <a:latin typeface="Times New Roman" panose="02020603050405020304" pitchFamily="18" charset="0"/>
                <a:cs typeface="Times New Roman" panose="02020603050405020304" pitchFamily="18" charset="0"/>
              </a:rPr>
              <a:t>На государственном выпускном экзамене по русскому языку в 9 классе </a:t>
            </a:r>
            <a:r>
              <a:rPr lang="ru-RU" dirty="0" smtClean="0">
                <a:latin typeface="Times New Roman" panose="02020603050405020304" pitchFamily="18" charset="0"/>
                <a:cs typeface="Times New Roman" panose="02020603050405020304" pitchFamily="18" charset="0"/>
              </a:rPr>
              <a:t>обучающиеся, </a:t>
            </a:r>
            <a:r>
              <a:rPr lang="ru-RU" dirty="0">
                <a:latin typeface="Times New Roman" panose="02020603050405020304" pitchFamily="18" charset="0"/>
                <a:cs typeface="Times New Roman" panose="02020603050405020304" pitchFamily="18" charset="0"/>
              </a:rPr>
              <a:t>выбравшие форму экзамена в виде изложения, помимо написания самого изложения (сжатого или подробного), </a:t>
            </a:r>
            <a:r>
              <a:rPr lang="ru-RU" dirty="0">
                <a:solidFill>
                  <a:srgbClr val="FF0000"/>
                </a:solidFill>
                <a:latin typeface="Times New Roman" panose="02020603050405020304" pitchFamily="18" charset="0"/>
                <a:cs typeface="Times New Roman" panose="02020603050405020304" pitchFamily="18" charset="0"/>
              </a:rPr>
              <a:t>должны также ответить на вопрос по </a:t>
            </a:r>
            <a:r>
              <a:rPr lang="ru-RU" dirty="0" smtClean="0">
                <a:solidFill>
                  <a:srgbClr val="FF0000"/>
                </a:solidFill>
                <a:latin typeface="Times New Roman" panose="02020603050405020304" pitchFamily="18" charset="0"/>
                <a:cs typeface="Times New Roman" panose="02020603050405020304" pitchFamily="18" charset="0"/>
              </a:rPr>
              <a:t>тексту</a:t>
            </a:r>
            <a:r>
              <a:rPr lang="ru-RU" dirty="0">
                <a:solidFill>
                  <a:srgbClr val="FF0000"/>
                </a:solidFill>
                <a:latin typeface="Times New Roman" panose="02020603050405020304" pitchFamily="18" charset="0"/>
                <a:cs typeface="Times New Roman" panose="02020603050405020304" pitchFamily="18" charset="0"/>
              </a:rPr>
              <a:t>. </a:t>
            </a:r>
            <a:endParaRPr lang="ru-RU" dirty="0" smtClean="0">
              <a:solidFill>
                <a:srgbClr val="FF0000"/>
              </a:solidFill>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Ответ </a:t>
            </a:r>
            <a:r>
              <a:rPr lang="ru-RU" dirty="0">
                <a:latin typeface="Times New Roman" panose="02020603050405020304" pitchFamily="18" charset="0"/>
                <a:cs typeface="Times New Roman" panose="02020603050405020304" pitchFamily="18" charset="0"/>
              </a:rPr>
              <a:t>на вопрос предполагает элементы рассуждения с опорой на жизненный и читательский опыт выпускника и считается творческим заданием. </a:t>
            </a:r>
          </a:p>
          <a:p>
            <a:endParaRPr lang="ru-RU" dirty="0"/>
          </a:p>
        </p:txBody>
      </p:sp>
    </p:spTree>
    <p:extLst>
      <p:ext uri="{BB962C8B-B14F-4D97-AF65-F5344CB8AC3E}">
        <p14:creationId xmlns:p14="http://schemas.microsoft.com/office/powerpoint/2010/main" val="373744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b="1" i="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Примерные шаблоны сочинений-ответов на вопрос (творческих заданий):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2208482" y="2684760"/>
            <a:ext cx="4727035" cy="4173240"/>
          </a:xfrm>
          <a:prstGeom prst="rect">
            <a:avLst/>
          </a:prstGeom>
        </p:spPr>
      </p:pic>
    </p:spTree>
    <p:extLst>
      <p:ext uri="{BB962C8B-B14F-4D97-AF65-F5344CB8AC3E}">
        <p14:creationId xmlns:p14="http://schemas.microsoft.com/office/powerpoint/2010/main" val="10068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732"/>
            <a:ext cx="8229600" cy="897988"/>
          </a:xfrm>
        </p:spPr>
        <p:txBody>
          <a:bodyPr>
            <a:normAutofit/>
          </a:bodyPr>
          <a:lstStyle/>
          <a:p>
            <a:r>
              <a:rPr lang="ru-RU" sz="2400" b="1" dirty="0" smtClean="0"/>
              <a:t> </a:t>
            </a:r>
            <a:r>
              <a:rPr lang="ru-RU" sz="2400" b="1" dirty="0">
                <a:latin typeface="Times New Roman" panose="02020603050405020304" pitchFamily="18" charset="0"/>
                <a:cs typeface="Times New Roman" panose="02020603050405020304" pitchFamily="18" charset="0"/>
              </a:rPr>
              <a:t>Рассуждение с аргументом из </a:t>
            </a:r>
            <a:r>
              <a:rPr lang="ru-RU" sz="2400" b="1">
                <a:latin typeface="Times New Roman" panose="02020603050405020304" pitchFamily="18" charset="0"/>
                <a:cs typeface="Times New Roman" panose="02020603050405020304" pitchFamily="18" charset="0"/>
              </a:rPr>
              <a:t>литературы  </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520" y="836712"/>
            <a:ext cx="8435280" cy="5289451"/>
          </a:xfrm>
        </p:spPr>
        <p:txBody>
          <a:bodyPr>
            <a:noAutofit/>
          </a:bodyPr>
          <a:lstStyle/>
          <a:p>
            <a:pPr marL="0" indent="0" algn="just">
              <a:buNone/>
            </a:pPr>
            <a:r>
              <a:rPr lang="ru-RU" sz="1800" b="1" dirty="0">
                <a:latin typeface="Times New Roman" panose="02020603050405020304" pitchFamily="18" charset="0"/>
                <a:cs typeface="Times New Roman" panose="02020603050405020304" pitchFamily="18" charset="0"/>
              </a:rPr>
              <a:t>1.Сегодня на экзамене я прослушал(а) текст (кого?) _________________ . (</a:t>
            </a:r>
            <a:r>
              <a:rPr lang="ru-RU" sz="1800" b="1" dirty="0">
                <a:solidFill>
                  <a:srgbClr val="FF0000"/>
                </a:solidFill>
                <a:latin typeface="Times New Roman" panose="02020603050405020304" pitchFamily="18" charset="0"/>
                <a:cs typeface="Times New Roman" panose="02020603050405020304" pitchFamily="18" charset="0"/>
              </a:rPr>
              <a:t>имя и фамилию автора возьми в конце текста</a:t>
            </a:r>
            <a:r>
              <a:rPr lang="ru-RU" sz="1800" b="1" dirty="0">
                <a:latin typeface="Times New Roman" panose="02020603050405020304" pitchFamily="18" charset="0"/>
                <a:cs typeface="Times New Roman" panose="02020603050405020304" pitchFamily="18" charset="0"/>
              </a:rPr>
              <a:t>) Он рассказывает о том, как_______________ ____ . (</a:t>
            </a:r>
            <a:r>
              <a:rPr lang="ru-RU" sz="1800" b="1" dirty="0">
                <a:solidFill>
                  <a:srgbClr val="FF0000"/>
                </a:solidFill>
                <a:latin typeface="Times New Roman" panose="02020603050405020304" pitchFamily="18" charset="0"/>
                <a:cs typeface="Times New Roman" panose="02020603050405020304" pitchFamily="18" charset="0"/>
              </a:rPr>
              <a:t>закончи это предложение и добавь ещё 2 своих предложения)</a:t>
            </a:r>
            <a:r>
              <a:rPr lang="ru-RU" sz="1800" b="1" dirty="0">
                <a:latin typeface="Times New Roman" panose="02020603050405020304" pitchFamily="18" charset="0"/>
                <a:cs typeface="Times New Roman" panose="02020603050405020304" pitchFamily="18" charset="0"/>
              </a:rPr>
              <a:t>. Это произведение (кого?) ______________ </a:t>
            </a:r>
            <a:r>
              <a:rPr lang="ru-RU" sz="1800" b="1" dirty="0">
                <a:solidFill>
                  <a:srgbClr val="FF0000"/>
                </a:solidFill>
                <a:latin typeface="Times New Roman" panose="02020603050405020304" pitchFamily="18" charset="0"/>
                <a:cs typeface="Times New Roman" panose="02020603050405020304" pitchFamily="18" charset="0"/>
              </a:rPr>
              <a:t>(имя и фамилию автора возьми в конце текста) </a:t>
            </a:r>
            <a:r>
              <a:rPr lang="ru-RU" sz="1800" b="1" dirty="0">
                <a:latin typeface="Times New Roman" panose="02020603050405020304" pitchFamily="18" charset="0"/>
                <a:cs typeface="Times New Roman" panose="02020603050405020304" pitchFamily="18" charset="0"/>
              </a:rPr>
              <a:t>заставило меня задуматься над вопросом:«___________________________________?» (</a:t>
            </a:r>
            <a:r>
              <a:rPr lang="ru-RU" sz="1800" b="1" dirty="0">
                <a:solidFill>
                  <a:srgbClr val="FF0000"/>
                </a:solidFill>
                <a:latin typeface="Times New Roman" panose="02020603050405020304" pitchFamily="18" charset="0"/>
                <a:cs typeface="Times New Roman" panose="02020603050405020304" pitchFamily="18" charset="0"/>
              </a:rPr>
              <a:t>перепиши вопрос точь-в-точь, как он звучит в задании).</a:t>
            </a:r>
          </a:p>
          <a:p>
            <a:pPr marL="0" indent="0" algn="just">
              <a:buNone/>
            </a:pPr>
            <a:r>
              <a:rPr lang="ru-RU" sz="1800" b="1" dirty="0">
                <a:latin typeface="Times New Roman" panose="02020603050405020304" pitchFamily="18" charset="0"/>
                <a:cs typeface="Times New Roman" panose="02020603050405020304" pitchFamily="18" charset="0"/>
              </a:rPr>
              <a:t>                 2.По моему мнению, _______________________ . (</a:t>
            </a:r>
            <a:r>
              <a:rPr lang="ru-RU" sz="1800" b="1" dirty="0">
                <a:solidFill>
                  <a:srgbClr val="FF0000"/>
                </a:solidFill>
                <a:latin typeface="Times New Roman" panose="02020603050405020304" pitchFamily="18" charset="0"/>
                <a:cs typeface="Times New Roman" panose="02020603050405020304" pitchFamily="18" charset="0"/>
              </a:rPr>
              <a:t>ответь на вопрос задания, как считаешь нужным</a:t>
            </a:r>
            <a:r>
              <a:rPr lang="ru-RU" sz="1800" b="1" dirty="0">
                <a:latin typeface="Times New Roman" panose="02020603050405020304" pitchFamily="18" charset="0"/>
                <a:cs typeface="Times New Roman" panose="02020603050405020304" pitchFamily="18" charset="0"/>
              </a:rPr>
              <a:t>)  Я так считаю, потому что_____________ . </a:t>
            </a:r>
            <a:r>
              <a:rPr lang="ru-RU" sz="1800" b="1" dirty="0">
                <a:solidFill>
                  <a:srgbClr val="FF0000"/>
                </a:solidFill>
                <a:latin typeface="Times New Roman" panose="02020603050405020304" pitchFamily="18" charset="0"/>
                <a:cs typeface="Times New Roman" panose="02020603050405020304" pitchFamily="18" charset="0"/>
              </a:rPr>
              <a:t>(закончи предложение</a:t>
            </a:r>
            <a:r>
              <a:rPr lang="ru-RU" sz="1800" b="1" dirty="0">
                <a:latin typeface="Times New Roman" panose="02020603050405020304" pitchFamily="18" charset="0"/>
                <a:cs typeface="Times New Roman" panose="02020603050405020304" pitchFamily="18" charset="0"/>
              </a:rPr>
              <a:t>)</a:t>
            </a:r>
          </a:p>
          <a:p>
            <a:pPr marL="0" indent="0" algn="just">
              <a:buNone/>
            </a:pPr>
            <a:r>
              <a:rPr lang="ru-RU" sz="1800" b="1" dirty="0">
                <a:latin typeface="Times New Roman" panose="02020603050405020304" pitchFamily="18" charset="0"/>
                <a:cs typeface="Times New Roman" panose="02020603050405020304" pitchFamily="18" charset="0"/>
              </a:rPr>
              <a:t>                3. Свой ответ я могу подкрепить примером из литературы. Я читал(а) книгу (кого?)  ___________ (</a:t>
            </a:r>
            <a:r>
              <a:rPr lang="ru-RU" sz="1800" b="1" dirty="0">
                <a:solidFill>
                  <a:srgbClr val="FF0000"/>
                </a:solidFill>
                <a:latin typeface="Times New Roman" panose="02020603050405020304" pitchFamily="18" charset="0"/>
                <a:cs typeface="Times New Roman" panose="02020603050405020304" pitchFamily="18" charset="0"/>
              </a:rPr>
              <a:t>напиши имя и фамилию автора книги)   </a:t>
            </a:r>
            <a:r>
              <a:rPr lang="ru-RU" sz="1800" b="1" dirty="0">
                <a:latin typeface="Times New Roman" panose="02020603050405020304" pitchFamily="18" charset="0"/>
                <a:cs typeface="Times New Roman" panose="02020603050405020304" pitchFamily="18" charset="0"/>
              </a:rPr>
              <a:t>«_____________». (</a:t>
            </a:r>
            <a:r>
              <a:rPr lang="ru-RU" sz="1800" b="1" dirty="0">
                <a:solidFill>
                  <a:srgbClr val="FF0000"/>
                </a:solidFill>
                <a:latin typeface="Times New Roman" panose="02020603050405020304" pitchFamily="18" charset="0"/>
                <a:cs typeface="Times New Roman" panose="02020603050405020304" pitchFamily="18" charset="0"/>
              </a:rPr>
              <a:t>напиши название книги</a:t>
            </a:r>
            <a:r>
              <a:rPr lang="ru-RU" sz="1800" b="1" dirty="0">
                <a:latin typeface="Times New Roman" panose="02020603050405020304" pitchFamily="18" charset="0"/>
                <a:cs typeface="Times New Roman" panose="02020603050405020304" pitchFamily="18" charset="0"/>
              </a:rPr>
              <a:t>) Там с героем (героиней) по имени  ______________ </a:t>
            </a:r>
            <a:r>
              <a:rPr lang="ru-RU" sz="1800" b="1" dirty="0">
                <a:solidFill>
                  <a:srgbClr val="FF0000"/>
                </a:solidFill>
                <a:latin typeface="Times New Roman" panose="02020603050405020304" pitchFamily="18" charset="0"/>
                <a:cs typeface="Times New Roman" panose="02020603050405020304" pitchFamily="18" charset="0"/>
              </a:rPr>
              <a:t>(напиши имя героя) </a:t>
            </a:r>
            <a:r>
              <a:rPr lang="ru-RU" sz="1800" b="1" dirty="0">
                <a:latin typeface="Times New Roman" panose="02020603050405020304" pitchFamily="18" charset="0"/>
                <a:cs typeface="Times New Roman" panose="02020603050405020304" pitchFamily="18" charset="0"/>
              </a:rPr>
              <a:t>случилась </a:t>
            </a:r>
            <a:r>
              <a:rPr lang="ru-RU" sz="1800" b="1" dirty="0" smtClean="0">
                <a:latin typeface="Times New Roman" panose="02020603050405020304" pitchFamily="18" charset="0"/>
                <a:cs typeface="Times New Roman" panose="02020603050405020304" pitchFamily="18" charset="0"/>
              </a:rPr>
              <a:t>такаяистория</a:t>
            </a:r>
            <a:r>
              <a:rPr lang="ru-RU" sz="1800" b="1" dirty="0">
                <a:solidFill>
                  <a:srgbClr val="FF0000"/>
                </a:solidFill>
                <a:latin typeface="Times New Roman" panose="02020603050405020304" pitchFamily="18" charset="0"/>
                <a:cs typeface="Times New Roman" panose="02020603050405020304" pitchFamily="18" charset="0"/>
              </a:rPr>
              <a:t>._______________________________________________________________________________________________________________________________________________________________________________________________________________(расскажи эту историю, напиши 5-6 предложений)</a:t>
            </a:r>
          </a:p>
          <a:p>
            <a:pPr marL="0" indent="0" algn="just">
              <a:buNone/>
            </a:pPr>
            <a:r>
              <a:rPr lang="ru-RU" sz="1800" b="1" dirty="0">
                <a:latin typeface="Times New Roman" panose="02020603050405020304" pitchFamily="18" charset="0"/>
                <a:cs typeface="Times New Roman" panose="02020603050405020304" pitchFamily="18" charset="0"/>
              </a:rPr>
              <a:t>             4.Получается, что я прав(а).____________________________________________ (</a:t>
            </a:r>
            <a:r>
              <a:rPr lang="ru-RU" sz="1800" b="1" dirty="0">
                <a:solidFill>
                  <a:srgbClr val="FF0000"/>
                </a:solidFill>
                <a:latin typeface="Times New Roman" panose="02020603050405020304" pitchFamily="18" charset="0"/>
                <a:cs typeface="Times New Roman" panose="02020603050405020304" pitchFamily="18" charset="0"/>
              </a:rPr>
              <a:t>перепиши 1-ое предложение 2-го абзаца своего сочинения без слов «по моему мнению, »)</a:t>
            </a:r>
          </a:p>
          <a:p>
            <a:pPr algn="just"/>
            <a:endParaRPr lang="ru-RU" sz="1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9234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solidFill>
                  <a:srgbClr val="FF0000"/>
                </a:solidFill>
                <a:latin typeface="Times New Roman" panose="02020603050405020304" pitchFamily="18" charset="0"/>
                <a:cs typeface="Times New Roman" panose="02020603050405020304" pitchFamily="18" charset="0"/>
              </a:rPr>
              <a:t>ТЕКСТ </a:t>
            </a:r>
            <a:r>
              <a:rPr lang="ru-RU" sz="2400" b="1" dirty="0" smtClean="0">
                <a:solidFill>
                  <a:srgbClr val="FF0000"/>
                </a:solidFill>
                <a:latin typeface="Times New Roman" panose="02020603050405020304" pitchFamily="18" charset="0"/>
                <a:cs typeface="Times New Roman" panose="02020603050405020304" pitchFamily="18" charset="0"/>
              </a:rPr>
              <a:t> </a:t>
            </a:r>
            <a:r>
              <a:rPr lang="ru-RU" sz="2400" b="1" dirty="0">
                <a:solidFill>
                  <a:srgbClr val="FF0000"/>
                </a:solidFill>
                <a:latin typeface="Times New Roman" panose="02020603050405020304" pitchFamily="18" charset="0"/>
                <a:cs typeface="Times New Roman" panose="02020603050405020304" pitchFamily="18" charset="0"/>
              </a:rPr>
              <a:t/>
            </a:r>
            <a:br>
              <a:rPr lang="ru-RU" sz="2400" b="1" dirty="0">
                <a:solidFill>
                  <a:srgbClr val="FF0000"/>
                </a:solidFill>
                <a:latin typeface="Times New Roman" panose="02020603050405020304" pitchFamily="18" charset="0"/>
                <a:cs typeface="Times New Roman" panose="02020603050405020304" pitchFamily="18" charset="0"/>
              </a:rPr>
            </a:br>
            <a:r>
              <a:rPr lang="ru-RU" sz="2400" b="1" dirty="0">
                <a:solidFill>
                  <a:srgbClr val="FF0000"/>
                </a:solidFill>
                <a:latin typeface="Times New Roman" panose="02020603050405020304" pitchFamily="18" charset="0"/>
                <a:cs typeface="Times New Roman" panose="02020603050405020304" pitchFamily="18" charset="0"/>
              </a:rPr>
              <a:t>О ВОЙНЕ И ЕЁ РАЗРУШИТЕЛЬНОЙ </a:t>
            </a:r>
            <a:r>
              <a:rPr lang="ru-RU" sz="2400" b="1" dirty="0" smtClean="0">
                <a:solidFill>
                  <a:srgbClr val="FF0000"/>
                </a:solidFill>
                <a:latin typeface="Times New Roman" panose="02020603050405020304" pitchFamily="18" charset="0"/>
                <a:cs typeface="Times New Roman" panose="02020603050405020304" pitchFamily="18" charset="0"/>
              </a:rPr>
              <a:t>СИЛЕ</a:t>
            </a:r>
            <a:r>
              <a:rPr lang="ru-RU" sz="2400" b="1" dirty="0" smtClean="0"/>
              <a:t/>
            </a:r>
            <a:br>
              <a:rPr lang="ru-RU" sz="2400" b="1" dirty="0" smtClean="0"/>
            </a:br>
            <a:r>
              <a:rPr lang="ru-RU" sz="2400" b="1" dirty="0"/>
              <a:t/>
            </a:r>
            <a:br>
              <a:rPr lang="ru-RU" sz="2400" b="1" dirty="0"/>
            </a:br>
            <a:endParaRPr lang="ru-RU" sz="2400" b="1" dirty="0"/>
          </a:p>
        </p:txBody>
      </p:sp>
      <p:sp>
        <p:nvSpPr>
          <p:cNvPr id="3" name="Объект 2"/>
          <p:cNvSpPr>
            <a:spLocks noGrp="1"/>
          </p:cNvSpPr>
          <p:nvPr>
            <p:ph idx="1"/>
          </p:nvPr>
        </p:nvSpPr>
        <p:spPr>
          <a:xfrm>
            <a:off x="179512" y="980728"/>
            <a:ext cx="8507288" cy="5145435"/>
          </a:xfrm>
        </p:spPr>
        <p:txBody>
          <a:bodyPr>
            <a:normAutofit fontScale="55000" lnSpcReduction="20000"/>
          </a:bodyPr>
          <a:lstStyle/>
          <a:p>
            <a:pPr marL="0" indent="0" algn="just">
              <a:buNone/>
            </a:pPr>
            <a:r>
              <a:rPr lang="ru-RU" sz="3800" dirty="0" smtClean="0">
                <a:latin typeface="Times New Roman" panose="02020603050405020304" pitchFamily="18" charset="0"/>
                <a:cs typeface="Times New Roman" panose="02020603050405020304" pitchFamily="18" charset="0"/>
              </a:rPr>
              <a:t>	Солдатам </a:t>
            </a:r>
            <a:r>
              <a:rPr lang="ru-RU" sz="3800" dirty="0">
                <a:latin typeface="Times New Roman" panose="02020603050405020304" pitchFamily="18" charset="0"/>
                <a:cs typeface="Times New Roman" panose="02020603050405020304" pitchFamily="18" charset="0"/>
              </a:rPr>
              <a:t>одной из сибирских дивизий в те дни, когда дивизия отправлялась на фронт, земляки подарили маленького медвежонка. Освоился Мишка с солдатской теплушкой. Важно поехал на фронт.</a:t>
            </a:r>
          </a:p>
          <a:p>
            <a:pPr marL="0" indent="0" algn="just">
              <a:buNone/>
            </a:pPr>
            <a:r>
              <a:rPr lang="ru-RU" sz="3800" dirty="0" smtClean="0">
                <a:latin typeface="Times New Roman" panose="02020603050405020304" pitchFamily="18" charset="0"/>
                <a:cs typeface="Times New Roman" panose="02020603050405020304" pitchFamily="18" charset="0"/>
              </a:rPr>
              <a:t>	Оказался </a:t>
            </a:r>
            <a:r>
              <a:rPr lang="ru-RU" sz="3800" dirty="0">
                <a:latin typeface="Times New Roman" panose="02020603050405020304" pitchFamily="18" charset="0"/>
                <a:cs typeface="Times New Roman" panose="02020603050405020304" pitchFamily="18" charset="0"/>
              </a:rPr>
              <a:t>медвежонок на редкость смышлёным. А главное - от рождения характер имел геройский. Не боялся бомбёжек. Лишь недовольно урчал, если снаряды разрывались очень близко.</a:t>
            </a:r>
          </a:p>
          <a:p>
            <a:pPr marL="0" indent="0" algn="just">
              <a:buNone/>
            </a:pPr>
            <a:r>
              <a:rPr lang="ru-RU" sz="3800" dirty="0" smtClean="0">
                <a:latin typeface="Times New Roman" panose="02020603050405020304" pitchFamily="18" charset="0"/>
                <a:cs typeface="Times New Roman" panose="02020603050405020304" pitchFamily="18" charset="0"/>
              </a:rPr>
              <a:t>	Побывал </a:t>
            </a:r>
            <a:r>
              <a:rPr lang="ru-RU" sz="3800" dirty="0">
                <a:latin typeface="Times New Roman" panose="02020603050405020304" pitchFamily="18" charset="0"/>
                <a:cs typeface="Times New Roman" panose="02020603050405020304" pitchFamily="18" charset="0"/>
              </a:rPr>
              <a:t>Мишка на Юго-Западном фронте, затем — в составе войск, которые громили фашистов под Сталинградом. Потом находился с войсками в тылу, во фронтовом резерве. Потом попал на Воронежский фронт, затем на Центральный, опять на Воронежский. Подрос медвежонок за это время. В плечах раздался. Бас прорезался. </a:t>
            </a:r>
          </a:p>
          <a:p>
            <a:pPr marL="0" indent="0" algn="just">
              <a:buNone/>
            </a:pPr>
            <a:r>
              <a:rPr lang="ru-RU" sz="3800" dirty="0" smtClean="0">
                <a:latin typeface="Times New Roman" panose="02020603050405020304" pitchFamily="18" charset="0"/>
                <a:cs typeface="Times New Roman" panose="02020603050405020304" pitchFamily="18" charset="0"/>
              </a:rPr>
              <a:t>	В </a:t>
            </a:r>
            <a:r>
              <a:rPr lang="ru-RU" sz="3800" dirty="0">
                <a:latin typeface="Times New Roman" panose="02020603050405020304" pitchFamily="18" charset="0"/>
                <a:cs typeface="Times New Roman" panose="02020603050405020304" pitchFamily="18" charset="0"/>
              </a:rPr>
              <a:t>боях под Харьковом медведь отличился. На переходах шагал он с обозом в хозяйственной колонне. Так было и в этот раз. Шли тяжёлые, кровопролитные бои. Однажды хозяйственная колонна попала под сильный удар фашистов. Окружили фашисты колонну. Силы неравные, туго нашим. Заняли бойцы оборону. Только слаба оборона. Не уйти бы воинам.</a:t>
            </a:r>
          </a:p>
          <a:p>
            <a:endParaRPr lang="ru-RU" dirty="0"/>
          </a:p>
        </p:txBody>
      </p:sp>
    </p:spTree>
    <p:extLst>
      <p:ext uri="{BB962C8B-B14F-4D97-AF65-F5344CB8AC3E}">
        <p14:creationId xmlns:p14="http://schemas.microsoft.com/office/powerpoint/2010/main" val="1484207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pPr marL="0" indent="0" algn="just">
              <a:buNone/>
            </a:pPr>
            <a:r>
              <a:rPr lang="ru-RU" dirty="0">
                <a:latin typeface="Times New Roman" panose="02020603050405020304" pitchFamily="18" charset="0"/>
                <a:cs typeface="Times New Roman" panose="02020603050405020304" pitchFamily="18" charset="0"/>
              </a:rPr>
              <a:t>Да только вдруг слышат фашисты страшный какой-то рык! «Что бы такое?» — гадают фашисты. Прислушались, присмотрелись.</a:t>
            </a:r>
          </a:p>
          <a:p>
            <a:pPr marL="0" indent="0" algn="just">
              <a:buNone/>
            </a:pP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Бер</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Бер</a:t>
            </a:r>
            <a:r>
              <a:rPr lang="ru-RU" dirty="0">
                <a:latin typeface="Times New Roman" panose="02020603050405020304" pitchFamily="18" charset="0"/>
                <a:cs typeface="Times New Roman" panose="02020603050405020304" pitchFamily="18" charset="0"/>
              </a:rPr>
              <a:t>! Медведь! — закричал кто-то.</a:t>
            </a:r>
          </a:p>
          <a:p>
            <a:pPr marL="0" indent="0" algn="just">
              <a:buNone/>
            </a:pPr>
            <a:r>
              <a:rPr lang="ru-RU" dirty="0">
                <a:latin typeface="Times New Roman" panose="02020603050405020304" pitchFamily="18" charset="0"/>
                <a:cs typeface="Times New Roman" panose="02020603050405020304" pitchFamily="18" charset="0"/>
              </a:rPr>
              <a:t>Верно — поднялся Мишка на задние лапы, зарычал и пошёл на фашистов. Не ожидали фашисты, метнулись в сторону. А наши в этот момент ударили. Вырвались из окружения.</a:t>
            </a:r>
          </a:p>
          <a:p>
            <a:pPr marL="0" indent="0" algn="just">
              <a:buNone/>
            </a:pPr>
            <a:r>
              <a:rPr lang="ru-RU" dirty="0">
                <a:latin typeface="Times New Roman" panose="02020603050405020304" pitchFamily="18" charset="0"/>
                <a:cs typeface="Times New Roman" panose="02020603050405020304" pitchFamily="18" charset="0"/>
              </a:rPr>
              <a:t>Мишка шагал в героях.</a:t>
            </a:r>
          </a:p>
          <a:p>
            <a:pPr marL="0" indent="0" algn="just">
              <a:buNone/>
            </a:pPr>
            <a:r>
              <a:rPr lang="ru-RU" dirty="0" smtClean="0">
                <a:latin typeface="Times New Roman" panose="02020603050405020304" pitchFamily="18" charset="0"/>
                <a:cs typeface="Times New Roman" panose="02020603050405020304" pitchFamily="18" charset="0"/>
              </a:rPr>
              <a:t>Его </a:t>
            </a:r>
            <a:r>
              <a:rPr lang="ru-RU" dirty="0">
                <a:latin typeface="Times New Roman" panose="02020603050405020304" pitchFamily="18" charset="0"/>
                <a:cs typeface="Times New Roman" panose="02020603050405020304" pitchFamily="18" charset="0"/>
              </a:rPr>
              <a:t>бы к награде, — смеялись солдаты.</a:t>
            </a:r>
          </a:p>
          <a:p>
            <a:endParaRPr lang="ru-RU" dirty="0"/>
          </a:p>
          <a:p>
            <a:endParaRPr lang="ru-RU" dirty="0"/>
          </a:p>
          <a:p>
            <a:endParaRPr lang="ru-RU" dirty="0"/>
          </a:p>
        </p:txBody>
      </p:sp>
    </p:spTree>
    <p:extLst>
      <p:ext uri="{BB962C8B-B14F-4D97-AF65-F5344CB8AC3E}">
        <p14:creationId xmlns:p14="http://schemas.microsoft.com/office/powerpoint/2010/main" val="522715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fontScale="62500" lnSpcReduction="20000"/>
          </a:bodyPr>
          <a:lstStyle/>
          <a:p>
            <a:pPr marL="0" indent="0" algn="just">
              <a:buNone/>
            </a:pPr>
            <a:r>
              <a:rPr lang="ru-RU" dirty="0" smtClean="0">
                <a:latin typeface="Times New Roman" panose="02020603050405020304" pitchFamily="18" charset="0"/>
                <a:cs typeface="Times New Roman" panose="02020603050405020304" pitchFamily="18" charset="0"/>
              </a:rPr>
              <a:t>	Получил </a:t>
            </a:r>
            <a:r>
              <a:rPr lang="ru-RU" dirty="0">
                <a:latin typeface="Times New Roman" panose="02020603050405020304" pitchFamily="18" charset="0"/>
                <a:cs typeface="Times New Roman" panose="02020603050405020304" pitchFamily="18" charset="0"/>
              </a:rPr>
              <a:t>он награду: тарелку душистого мёда. Ел и урчал. Вылизал тарелку до глянца, до блеска. Добавили мёда. Снова добавили. Ешь, наедайся, герой. Топтыгин!</a:t>
            </a:r>
          </a:p>
          <a:p>
            <a:pPr marL="0" indent="0" algn="just">
              <a:buNone/>
            </a:pPr>
            <a:r>
              <a:rPr lang="ru-RU" dirty="0" smtClean="0">
                <a:latin typeface="Times New Roman" panose="02020603050405020304" pitchFamily="18" charset="0"/>
                <a:cs typeface="Times New Roman" panose="02020603050405020304" pitchFamily="18" charset="0"/>
              </a:rPr>
              <a:t>	Вскоре </a:t>
            </a:r>
            <a:r>
              <a:rPr lang="ru-RU" dirty="0">
                <a:latin typeface="Times New Roman" panose="02020603050405020304" pitchFamily="18" charset="0"/>
                <a:cs typeface="Times New Roman" panose="02020603050405020304" pitchFamily="18" charset="0"/>
              </a:rPr>
              <a:t>Мишка пошёл на Днепр. Стал Мишка совсем великан. Где же солдатам во время войны возиться с такой громадой! Решили солдаты: в Киев придём — в зоосаде его поселим. На клетке напишем: медведь — заслуженный ветеран и участник великой битвы.</a:t>
            </a:r>
          </a:p>
          <a:p>
            <a:pPr marL="0" indent="0" algn="just">
              <a:buNone/>
            </a:pPr>
            <a:r>
              <a:rPr lang="ru-RU" dirty="0">
                <a:latin typeface="Times New Roman" panose="02020603050405020304" pitchFamily="18" charset="0"/>
                <a:cs typeface="Times New Roman" panose="02020603050405020304" pitchFamily="18" charset="0"/>
              </a:rPr>
              <a:t>Однако прошла дивизия Киев стороной. Не остался медведь в зверинце. Рады солдаты.</a:t>
            </a:r>
          </a:p>
          <a:p>
            <a:pPr marL="0" indent="0" algn="just">
              <a:buNone/>
            </a:pPr>
            <a:r>
              <a:rPr lang="ru-RU" dirty="0" smtClean="0">
                <a:latin typeface="Times New Roman" panose="02020603050405020304" pitchFamily="18" charset="0"/>
                <a:cs typeface="Times New Roman" panose="02020603050405020304" pitchFamily="18" charset="0"/>
              </a:rPr>
              <a:t>	С </a:t>
            </a:r>
            <a:r>
              <a:rPr lang="ru-RU" dirty="0">
                <a:latin typeface="Times New Roman" panose="02020603050405020304" pitchFamily="18" charset="0"/>
                <a:cs typeface="Times New Roman" panose="02020603050405020304" pitchFamily="18" charset="0"/>
              </a:rPr>
              <a:t>Украины Мишка попал в Белоруссию. Принимал участие в боях под Бобруйском, затем оказался в армии, которая шла к Беловежской пуще.</a:t>
            </a:r>
          </a:p>
          <a:p>
            <a:pPr marL="0" indent="0" algn="just">
              <a:buNone/>
            </a:pPr>
            <a:r>
              <a:rPr lang="ru-RU" dirty="0" smtClean="0">
                <a:latin typeface="Times New Roman" panose="02020603050405020304" pitchFamily="18" charset="0"/>
                <a:cs typeface="Times New Roman" panose="02020603050405020304" pitchFamily="18" charset="0"/>
              </a:rPr>
              <a:t>	Беловежская </a:t>
            </a:r>
            <a:r>
              <a:rPr lang="ru-RU" dirty="0">
                <a:latin typeface="Times New Roman" panose="02020603050405020304" pitchFamily="18" charset="0"/>
                <a:cs typeface="Times New Roman" panose="02020603050405020304" pitchFamily="18" charset="0"/>
              </a:rPr>
              <a:t>пуща — рай для зверей и птиц. Лучшее место на всей планете. Решили солдаты: вот где оставим Мишку.</a:t>
            </a:r>
          </a:p>
          <a:p>
            <a:pPr marL="0" indent="0" algn="just">
              <a:buNone/>
            </a:pPr>
            <a:r>
              <a:rPr lang="ru-RU" dirty="0" smtClean="0">
                <a:latin typeface="Times New Roman" panose="02020603050405020304" pitchFamily="18" charset="0"/>
                <a:cs typeface="Times New Roman" panose="02020603050405020304" pitchFamily="18" charset="0"/>
              </a:rPr>
              <a:t>	— </a:t>
            </a:r>
            <a:r>
              <a:rPr lang="ru-RU" dirty="0">
                <a:latin typeface="Times New Roman" panose="02020603050405020304" pitchFamily="18" charset="0"/>
                <a:cs typeface="Times New Roman" panose="02020603050405020304" pitchFamily="18" charset="0"/>
              </a:rPr>
              <a:t>Верно: под сосны его. Под ели. Вот где ему раздолье.</a:t>
            </a:r>
          </a:p>
          <a:p>
            <a:pPr marL="0" indent="0" algn="just">
              <a:buNone/>
            </a:pPr>
            <a:r>
              <a:rPr lang="ru-RU" dirty="0" smtClean="0">
                <a:latin typeface="Times New Roman" panose="02020603050405020304" pitchFamily="18" charset="0"/>
                <a:cs typeface="Times New Roman" panose="02020603050405020304" pitchFamily="18" charset="0"/>
              </a:rPr>
              <a:t>	Освободили </a:t>
            </a:r>
            <a:r>
              <a:rPr lang="ru-RU" dirty="0">
                <a:latin typeface="Times New Roman" panose="02020603050405020304" pitchFamily="18" charset="0"/>
                <a:cs typeface="Times New Roman" panose="02020603050405020304" pitchFamily="18" charset="0"/>
              </a:rPr>
              <a:t>наши войска район Беловежской пущи. И вот наступил час разлуки. Стоят бойцы и медведь на лесной поляне.</a:t>
            </a:r>
          </a:p>
          <a:p>
            <a:pPr marL="0" indent="0" algn="just">
              <a:buNone/>
            </a:pPr>
            <a:r>
              <a:rPr lang="ru-RU" dirty="0" smtClean="0">
                <a:latin typeface="Times New Roman" panose="02020603050405020304" pitchFamily="18" charset="0"/>
                <a:cs typeface="Times New Roman" panose="02020603050405020304" pitchFamily="18" charset="0"/>
              </a:rPr>
              <a:t>	— </a:t>
            </a:r>
            <a:r>
              <a:rPr lang="ru-RU" dirty="0">
                <a:latin typeface="Times New Roman" panose="02020603050405020304" pitchFamily="18" charset="0"/>
                <a:cs typeface="Times New Roman" panose="02020603050405020304" pitchFamily="18" charset="0"/>
              </a:rPr>
              <a:t>Прощай, Топтыгин! Гуляй на воле!</a:t>
            </a:r>
          </a:p>
          <a:p>
            <a:pPr marL="0" indent="0" algn="just">
              <a:buNone/>
            </a:pPr>
            <a:r>
              <a:rPr lang="ru-RU" dirty="0" smtClean="0">
                <a:latin typeface="Times New Roman" panose="02020603050405020304" pitchFamily="18" charset="0"/>
                <a:cs typeface="Times New Roman" panose="02020603050405020304" pitchFamily="18" charset="0"/>
              </a:rPr>
              <a:t>	— </a:t>
            </a:r>
            <a:r>
              <a:rPr lang="ru-RU" dirty="0">
                <a:latin typeface="Times New Roman" panose="02020603050405020304" pitchFamily="18" charset="0"/>
                <a:cs typeface="Times New Roman" panose="02020603050405020304" pitchFamily="18" charset="0"/>
              </a:rPr>
              <a:t>Живи, заводи семейство!</a:t>
            </a:r>
          </a:p>
          <a:p>
            <a:endParaRPr lang="ru-RU" b="1" dirty="0"/>
          </a:p>
          <a:p>
            <a:endParaRPr lang="ru-RU" b="1" dirty="0"/>
          </a:p>
          <a:p>
            <a:endParaRPr lang="ru-RU" b="1" dirty="0"/>
          </a:p>
          <a:p>
            <a:endParaRPr lang="ru-RU" dirty="0"/>
          </a:p>
          <a:p>
            <a:endParaRPr lang="ru-RU" dirty="0"/>
          </a:p>
        </p:txBody>
      </p:sp>
    </p:spTree>
    <p:extLst>
      <p:ext uri="{BB962C8B-B14F-4D97-AF65-F5344CB8AC3E}">
        <p14:creationId xmlns:p14="http://schemas.microsoft.com/office/powerpoint/2010/main" val="550990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04664"/>
            <a:ext cx="8856984" cy="1012974"/>
          </a:xfrm>
        </p:spPr>
        <p:txBody>
          <a:bodyPr>
            <a:normAutofit fontScale="90000"/>
          </a:bodyPr>
          <a:lstStyle/>
          <a:p>
            <a:pPr algn="just"/>
            <a:r>
              <a:rPr lang="ru-RU" sz="3100" u="sng" dirty="0" smtClean="0">
                <a:latin typeface="Times New Roman" panose="02020603050405020304" pitchFamily="18" charset="0"/>
                <a:cs typeface="Times New Roman" panose="02020603050405020304" pitchFamily="18" charset="0"/>
              </a:rPr>
              <a:t>1.Рассуждение </a:t>
            </a:r>
            <a:r>
              <a:rPr lang="ru-RU" sz="3100" u="sng" dirty="0">
                <a:latin typeface="Times New Roman" panose="02020603050405020304" pitchFamily="18" charset="0"/>
                <a:cs typeface="Times New Roman" panose="02020603050405020304" pitchFamily="18" charset="0"/>
              </a:rPr>
              <a:t>с аргументом </a:t>
            </a:r>
            <a:r>
              <a:rPr lang="ru-RU" sz="3100" u="sng" dirty="0" smtClean="0">
                <a:latin typeface="Times New Roman" panose="02020603050405020304" pitchFamily="18" charset="0"/>
                <a:cs typeface="Times New Roman" panose="02020603050405020304" pitchFamily="18" charset="0"/>
              </a:rPr>
              <a:t>из </a:t>
            </a:r>
            <a:r>
              <a:rPr lang="ru-RU" sz="3100" u="sng" smtClean="0">
                <a:latin typeface="Times New Roman" panose="02020603050405020304" pitchFamily="18" charset="0"/>
                <a:cs typeface="Times New Roman" panose="02020603050405020304" pitchFamily="18" charset="0"/>
              </a:rPr>
              <a:t>литературы </a:t>
            </a:r>
            <a:r>
              <a:rPr lang="ru-RU" dirty="0"/>
              <a:t/>
            </a:r>
            <a:br>
              <a:rPr lang="ru-RU" dirty="0"/>
            </a:br>
            <a:endParaRPr lang="ru-RU" dirty="0"/>
          </a:p>
        </p:txBody>
      </p:sp>
      <p:sp>
        <p:nvSpPr>
          <p:cNvPr id="3" name="Объект 2"/>
          <p:cNvSpPr>
            <a:spLocks noGrp="1"/>
          </p:cNvSpPr>
          <p:nvPr>
            <p:ph idx="1"/>
          </p:nvPr>
        </p:nvSpPr>
        <p:spPr>
          <a:xfrm>
            <a:off x="107504" y="908720"/>
            <a:ext cx="8579296" cy="5217443"/>
          </a:xfrm>
        </p:spPr>
        <p:txBody>
          <a:bodyPr>
            <a:normAutofit fontScale="47500" lnSpcReduction="20000"/>
          </a:bodyPr>
          <a:lstStyle/>
          <a:p>
            <a:pPr marL="0" indent="0" algn="just">
              <a:lnSpc>
                <a:spcPct val="120000"/>
              </a:lnSpc>
              <a:buNone/>
            </a:pPr>
            <a:r>
              <a:rPr lang="ru-RU" dirty="0" smtClean="0">
                <a:latin typeface="Times New Roman" panose="02020603050405020304" pitchFamily="18" charset="0"/>
                <a:cs typeface="Times New Roman" panose="02020603050405020304" pitchFamily="18" charset="0"/>
              </a:rPr>
              <a:t> 1.</a:t>
            </a:r>
            <a:r>
              <a:rPr lang="ru-RU" sz="3800" dirty="0" smtClean="0">
                <a:latin typeface="Times New Roman" panose="02020603050405020304" pitchFamily="18" charset="0"/>
                <a:cs typeface="Times New Roman" panose="02020603050405020304" pitchFamily="18" charset="0"/>
              </a:rPr>
              <a:t>Сегодня </a:t>
            </a:r>
            <a:r>
              <a:rPr lang="ru-RU" sz="3800" dirty="0">
                <a:latin typeface="Times New Roman" panose="02020603050405020304" pitchFamily="18" charset="0"/>
                <a:cs typeface="Times New Roman" panose="02020603050405020304" pitchFamily="18" charset="0"/>
              </a:rPr>
              <a:t>на экзамене я прослушал(а) текст </a:t>
            </a:r>
            <a:r>
              <a:rPr lang="ru-RU" sz="3400" b="1" dirty="0" smtClean="0">
                <a:solidFill>
                  <a:srgbClr val="FF0000"/>
                </a:solidFill>
                <a:latin typeface="Times New Roman" panose="02020603050405020304" pitchFamily="18" charset="0"/>
                <a:cs typeface="Times New Roman" panose="02020603050405020304" pitchFamily="18" charset="0"/>
              </a:rPr>
              <a:t>Сергея </a:t>
            </a:r>
            <a:r>
              <a:rPr lang="ru-RU" sz="3400" b="1" dirty="0">
                <a:solidFill>
                  <a:srgbClr val="FF0000"/>
                </a:solidFill>
                <a:latin typeface="Times New Roman" panose="02020603050405020304" pitchFamily="18" charset="0"/>
                <a:cs typeface="Times New Roman" panose="02020603050405020304" pitchFamily="18" charset="0"/>
              </a:rPr>
              <a:t>Алексеева «Мишка</a:t>
            </a:r>
            <a:r>
              <a:rPr lang="ru-RU" sz="3400" b="1" dirty="0" smtClean="0">
                <a:solidFill>
                  <a:srgbClr val="FF0000"/>
                </a:solidFill>
                <a:latin typeface="Times New Roman" panose="02020603050405020304" pitchFamily="18" charset="0"/>
                <a:cs typeface="Times New Roman" panose="02020603050405020304" pitchFamily="18" charset="0"/>
              </a:rPr>
              <a:t>»</a:t>
            </a:r>
            <a:r>
              <a:rPr lang="ru-RU" sz="3800" dirty="0" smtClean="0">
                <a:solidFill>
                  <a:srgbClr val="FF0000"/>
                </a:solidFill>
                <a:latin typeface="Times New Roman" panose="02020603050405020304" pitchFamily="18" charset="0"/>
                <a:cs typeface="Times New Roman" panose="02020603050405020304" pitchFamily="18" charset="0"/>
              </a:rPr>
              <a:t>. </a:t>
            </a:r>
            <a:r>
              <a:rPr lang="ru-RU" sz="3800" b="1" dirty="0" smtClean="0">
                <a:solidFill>
                  <a:srgbClr val="FF0000"/>
                </a:solidFill>
                <a:latin typeface="Times New Roman" panose="02020603050405020304" pitchFamily="18" charset="0"/>
                <a:cs typeface="Times New Roman" panose="02020603050405020304" pitchFamily="18" charset="0"/>
              </a:rPr>
              <a:t>Он </a:t>
            </a:r>
            <a:r>
              <a:rPr lang="ru-RU" sz="3800" b="1" dirty="0">
                <a:solidFill>
                  <a:srgbClr val="FF0000"/>
                </a:solidFill>
                <a:latin typeface="Times New Roman" panose="02020603050405020304" pitchFamily="18" charset="0"/>
                <a:cs typeface="Times New Roman" panose="02020603050405020304" pitchFamily="18" charset="0"/>
              </a:rPr>
              <a:t>рассказывает о том, </a:t>
            </a:r>
            <a:r>
              <a:rPr lang="ru-RU" sz="3800" b="1" dirty="0" smtClean="0">
                <a:solidFill>
                  <a:srgbClr val="FF0000"/>
                </a:solidFill>
                <a:latin typeface="Times New Roman" panose="02020603050405020304" pitchFamily="18" charset="0"/>
                <a:cs typeface="Times New Roman" panose="02020603050405020304" pitchFamily="18" charset="0"/>
              </a:rPr>
              <a:t>как медвежонок воевал на фронте вместе с солдатами. Побывал на разных фронтах и даже совершил подвиг. Солдаты любили его, и он платил им тем же</a:t>
            </a:r>
            <a:r>
              <a:rPr lang="ru-RU" sz="3800" dirty="0" smtClean="0">
                <a:latin typeface="Times New Roman" panose="02020603050405020304" pitchFamily="18" charset="0"/>
                <a:cs typeface="Times New Roman" panose="02020603050405020304" pitchFamily="18" charset="0"/>
              </a:rPr>
              <a:t>. Это </a:t>
            </a:r>
            <a:r>
              <a:rPr lang="ru-RU" sz="3800" dirty="0">
                <a:latin typeface="Times New Roman" panose="02020603050405020304" pitchFamily="18" charset="0"/>
                <a:cs typeface="Times New Roman" panose="02020603050405020304" pitchFamily="18" charset="0"/>
              </a:rPr>
              <a:t>произведение </a:t>
            </a:r>
            <a:r>
              <a:rPr lang="ru-RU" sz="4000" b="1" dirty="0" smtClean="0">
                <a:solidFill>
                  <a:srgbClr val="FF0000"/>
                </a:solidFill>
                <a:latin typeface="Times New Roman" panose="02020603050405020304" pitchFamily="18" charset="0"/>
                <a:cs typeface="Times New Roman" panose="02020603050405020304" pitchFamily="18" charset="0"/>
              </a:rPr>
              <a:t>Сергея </a:t>
            </a:r>
            <a:r>
              <a:rPr lang="ru-RU" sz="4000" b="1" dirty="0">
                <a:solidFill>
                  <a:srgbClr val="FF0000"/>
                </a:solidFill>
                <a:latin typeface="Times New Roman" panose="02020603050405020304" pitchFamily="18" charset="0"/>
                <a:cs typeface="Times New Roman" panose="02020603050405020304" pitchFamily="18" charset="0"/>
              </a:rPr>
              <a:t>Алексеева</a:t>
            </a:r>
            <a:r>
              <a:rPr lang="ru-RU" sz="4000" b="1" dirty="0">
                <a:latin typeface="Times New Roman" panose="02020603050405020304" pitchFamily="18" charset="0"/>
                <a:cs typeface="Times New Roman" panose="02020603050405020304" pitchFamily="18" charset="0"/>
              </a:rPr>
              <a:t> </a:t>
            </a:r>
            <a:r>
              <a:rPr lang="ru-RU" sz="3800" dirty="0" smtClean="0">
                <a:latin typeface="Times New Roman" panose="02020603050405020304" pitchFamily="18" charset="0"/>
                <a:cs typeface="Times New Roman" panose="02020603050405020304" pitchFamily="18" charset="0"/>
              </a:rPr>
              <a:t>заставило </a:t>
            </a:r>
            <a:r>
              <a:rPr lang="ru-RU" sz="3800" dirty="0">
                <a:latin typeface="Times New Roman" panose="02020603050405020304" pitchFamily="18" charset="0"/>
                <a:cs typeface="Times New Roman" panose="02020603050405020304" pitchFamily="18" charset="0"/>
              </a:rPr>
              <a:t>меня задуматься над вопросом: </a:t>
            </a:r>
            <a:r>
              <a:rPr lang="ru-RU" sz="3800" b="1" dirty="0" smtClean="0">
                <a:solidFill>
                  <a:srgbClr val="FF0000"/>
                </a:solidFill>
                <a:latin typeface="Times New Roman" panose="02020603050405020304" pitchFamily="18" charset="0"/>
                <a:cs typeface="Times New Roman" panose="02020603050405020304" pitchFamily="18" charset="0"/>
              </a:rPr>
              <a:t>«</a:t>
            </a:r>
            <a:r>
              <a:rPr lang="ru-RU" sz="3800" b="1" dirty="0">
                <a:solidFill>
                  <a:srgbClr val="FF0000"/>
                </a:solidFill>
                <a:latin typeface="Times New Roman" panose="02020603050405020304" pitchFamily="18" charset="0"/>
                <a:cs typeface="Times New Roman" panose="02020603050405020304" pitchFamily="18" charset="0"/>
              </a:rPr>
              <a:t>Почему, по Вашему мнению, сегодня жива память о страшных событиях Великой Отечественной войны</a:t>
            </a:r>
            <a:r>
              <a:rPr lang="ru-RU" sz="3800" b="1" dirty="0" smtClean="0">
                <a:solidFill>
                  <a:srgbClr val="FF0000"/>
                </a:solidFill>
                <a:latin typeface="Times New Roman" panose="02020603050405020304" pitchFamily="18" charset="0"/>
                <a:cs typeface="Times New Roman" panose="02020603050405020304" pitchFamily="18" charset="0"/>
              </a:rPr>
              <a:t>?</a:t>
            </a:r>
            <a:r>
              <a:rPr lang="ru-RU" sz="3800" dirty="0" smtClean="0">
                <a:solidFill>
                  <a:srgbClr val="FF0000"/>
                </a:solidFill>
                <a:latin typeface="Times New Roman" panose="02020603050405020304" pitchFamily="18" charset="0"/>
                <a:cs typeface="Times New Roman" panose="02020603050405020304" pitchFamily="18" charset="0"/>
              </a:rPr>
              <a:t>» </a:t>
            </a:r>
          </a:p>
          <a:p>
            <a:pPr marL="0" indent="0" algn="just">
              <a:lnSpc>
                <a:spcPct val="120000"/>
              </a:lnSpc>
              <a:buNone/>
            </a:pPr>
            <a:r>
              <a:rPr lang="ru-RU" sz="3800" dirty="0" smtClean="0">
                <a:latin typeface="Times New Roman" panose="02020603050405020304" pitchFamily="18" charset="0"/>
                <a:cs typeface="Times New Roman" panose="02020603050405020304" pitchFamily="18" charset="0"/>
              </a:rPr>
              <a:t>2.  По </a:t>
            </a:r>
            <a:r>
              <a:rPr lang="ru-RU" sz="3800" dirty="0">
                <a:latin typeface="Times New Roman" panose="02020603050405020304" pitchFamily="18" charset="0"/>
                <a:cs typeface="Times New Roman" panose="02020603050405020304" pitchFamily="18" charset="0"/>
              </a:rPr>
              <a:t>моему мнению, </a:t>
            </a:r>
            <a:r>
              <a:rPr lang="ru-RU" sz="3800" b="1" dirty="0">
                <a:solidFill>
                  <a:srgbClr val="FF0000"/>
                </a:solidFill>
                <a:latin typeface="Times New Roman" panose="02020603050405020304" pitchFamily="18" charset="0"/>
                <a:cs typeface="Times New Roman" panose="02020603050405020304" pitchFamily="18" charset="0"/>
              </a:rPr>
              <a:t>память о страшных событиях Великой Отечественной </a:t>
            </a:r>
            <a:r>
              <a:rPr lang="ru-RU" sz="3800" b="1" dirty="0" smtClean="0">
                <a:solidFill>
                  <a:srgbClr val="FF0000"/>
                </a:solidFill>
                <a:latin typeface="Times New Roman" panose="02020603050405020304" pitchFamily="18" charset="0"/>
                <a:cs typeface="Times New Roman" panose="02020603050405020304" pitchFamily="18" charset="0"/>
              </a:rPr>
              <a:t>войны до сих пор жива, так как люди боролись за победу над врагом , защищали свою родину</a:t>
            </a:r>
            <a:r>
              <a:rPr lang="ru-RU" sz="3800" b="1" dirty="0" smtClean="0">
                <a:latin typeface="Times New Roman" panose="02020603050405020304" pitchFamily="18" charset="0"/>
                <a:cs typeface="Times New Roman" panose="02020603050405020304" pitchFamily="18" charset="0"/>
              </a:rPr>
              <a:t>. </a:t>
            </a:r>
            <a:r>
              <a:rPr lang="ru-RU" sz="3800" dirty="0" smtClean="0">
                <a:latin typeface="Times New Roman" panose="02020603050405020304" pitchFamily="18" charset="0"/>
                <a:cs typeface="Times New Roman" panose="02020603050405020304" pitchFamily="18" charset="0"/>
              </a:rPr>
              <a:t>. Я </a:t>
            </a:r>
            <a:r>
              <a:rPr lang="ru-RU" sz="3800" dirty="0">
                <a:latin typeface="Times New Roman" panose="02020603050405020304" pitchFamily="18" charset="0"/>
                <a:cs typeface="Times New Roman" panose="02020603050405020304" pitchFamily="18" charset="0"/>
              </a:rPr>
              <a:t>так считаю, потому </a:t>
            </a:r>
            <a:r>
              <a:rPr lang="ru-RU" sz="3800" b="1" dirty="0" smtClean="0">
                <a:solidFill>
                  <a:srgbClr val="FF0000"/>
                </a:solidFill>
                <a:latin typeface="Times New Roman" panose="02020603050405020304" pitchFamily="18" charset="0"/>
                <a:cs typeface="Times New Roman" panose="02020603050405020304" pitchFamily="18" charset="0"/>
              </a:rPr>
              <a:t>что Родина для каждого человека дороже всего на свете </a:t>
            </a:r>
            <a:r>
              <a:rPr lang="ru-RU" sz="3800" dirty="0" smtClean="0">
                <a:solidFill>
                  <a:srgbClr val="FF0000"/>
                </a:solidFill>
                <a:latin typeface="Times New Roman" panose="02020603050405020304" pitchFamily="18" charset="0"/>
                <a:cs typeface="Times New Roman" panose="02020603050405020304" pitchFamily="18" charset="0"/>
              </a:rPr>
              <a:t>.</a:t>
            </a:r>
          </a:p>
          <a:p>
            <a:pPr marL="0" indent="0" algn="just">
              <a:lnSpc>
                <a:spcPct val="120000"/>
              </a:lnSpc>
              <a:buNone/>
            </a:pPr>
            <a:r>
              <a:rPr lang="ru-RU" sz="3800" dirty="0" smtClean="0">
                <a:solidFill>
                  <a:srgbClr val="FF0000"/>
                </a:solidFill>
                <a:latin typeface="Times New Roman" panose="02020603050405020304" pitchFamily="18" charset="0"/>
                <a:cs typeface="Times New Roman" panose="02020603050405020304" pitchFamily="18" charset="0"/>
              </a:rPr>
              <a:t> </a:t>
            </a:r>
            <a:r>
              <a:rPr lang="ru-RU" sz="4000" dirty="0">
                <a:latin typeface="Times New Roman" panose="02020603050405020304" pitchFamily="18" charset="0"/>
                <a:cs typeface="Times New Roman" panose="02020603050405020304" pitchFamily="18" charset="0"/>
              </a:rPr>
              <a:t>3. Свой ответ я могу подкрепить примером из литературы. Я читал(а) книгу </a:t>
            </a:r>
            <a:r>
              <a:rPr lang="ru-RU" sz="4000" b="1" dirty="0" err="1" smtClean="0">
                <a:solidFill>
                  <a:srgbClr val="FF0000"/>
                </a:solidFill>
                <a:latin typeface="Times New Roman" panose="02020603050405020304" pitchFamily="18" charset="0"/>
                <a:cs typeface="Times New Roman" panose="02020603050405020304" pitchFamily="18" charset="0"/>
              </a:rPr>
              <a:t>М.А.Шолохова</a:t>
            </a:r>
            <a:r>
              <a:rPr lang="ru-RU" sz="4000" b="1" dirty="0" smtClean="0">
                <a:solidFill>
                  <a:srgbClr val="FF0000"/>
                </a:solidFill>
                <a:latin typeface="Times New Roman" panose="02020603050405020304" pitchFamily="18" charset="0"/>
                <a:cs typeface="Times New Roman" panose="02020603050405020304" pitchFamily="18" charset="0"/>
              </a:rPr>
              <a:t> «Судьба человека»</a:t>
            </a:r>
            <a:r>
              <a:rPr lang="ru-RU" sz="4000" dirty="0" smtClean="0">
                <a:solidFill>
                  <a:srgbClr val="FF0000"/>
                </a:solidFill>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Там </a:t>
            </a:r>
            <a:r>
              <a:rPr lang="ru-RU" sz="4000" dirty="0">
                <a:latin typeface="Times New Roman" panose="02020603050405020304" pitchFamily="18" charset="0"/>
                <a:cs typeface="Times New Roman" panose="02020603050405020304" pitchFamily="18" charset="0"/>
              </a:rPr>
              <a:t>с героем (героиней) по имени  </a:t>
            </a:r>
            <a:r>
              <a:rPr lang="ru-RU" sz="4000" b="1" dirty="0" smtClean="0">
                <a:solidFill>
                  <a:srgbClr val="FF0000"/>
                </a:solidFill>
                <a:latin typeface="Times New Roman" panose="02020603050405020304" pitchFamily="18" charset="0"/>
                <a:cs typeface="Times New Roman" panose="02020603050405020304" pitchFamily="18" charset="0"/>
              </a:rPr>
              <a:t>Андрей Соколов  </a:t>
            </a:r>
            <a:r>
              <a:rPr lang="ru-RU" sz="4000" dirty="0" smtClean="0">
                <a:latin typeface="Times New Roman" panose="02020603050405020304" pitchFamily="18" charset="0"/>
                <a:cs typeface="Times New Roman" panose="02020603050405020304" pitchFamily="18" charset="0"/>
              </a:rPr>
              <a:t>случилась такая история. </a:t>
            </a:r>
            <a:r>
              <a:rPr lang="ru-RU" sz="4000" dirty="0" smtClean="0">
                <a:solidFill>
                  <a:srgbClr val="FF0000"/>
                </a:solidFill>
                <a:latin typeface="Times New Roman" panose="02020603050405020304" pitchFamily="18" charset="0"/>
                <a:cs typeface="Times New Roman" panose="02020603050405020304" pitchFamily="18" charset="0"/>
              </a:rPr>
              <a:t>Он прошел всю войну, испытал фашистский плен, бежал из него. Дошел до Берлина. Потерял всю семью. Разве можно забыть такое?</a:t>
            </a:r>
          </a:p>
          <a:p>
            <a:pPr marL="0" indent="0" algn="just">
              <a:lnSpc>
                <a:spcPct val="120000"/>
              </a:lnSpc>
              <a:buNone/>
            </a:pPr>
            <a:r>
              <a:rPr lang="ru-RU" sz="4000" dirty="0" smtClean="0">
                <a:latin typeface="Times New Roman" panose="02020603050405020304" pitchFamily="18" charset="0"/>
                <a:cs typeface="Times New Roman" panose="02020603050405020304" pitchFamily="18" charset="0"/>
              </a:rPr>
              <a:t> </a:t>
            </a:r>
            <a:r>
              <a:rPr lang="ru-RU" sz="3800" dirty="0" smtClean="0">
                <a:latin typeface="Times New Roman" panose="02020603050405020304" pitchFamily="18" charset="0"/>
                <a:cs typeface="Times New Roman" panose="02020603050405020304" pitchFamily="18" charset="0"/>
              </a:rPr>
              <a:t>4.Получается</a:t>
            </a:r>
            <a:r>
              <a:rPr lang="ru-RU" sz="3800" dirty="0">
                <a:latin typeface="Times New Roman" panose="02020603050405020304" pitchFamily="18" charset="0"/>
                <a:cs typeface="Times New Roman" panose="02020603050405020304" pitchFamily="18" charset="0"/>
              </a:rPr>
              <a:t>, что я прав(а</a:t>
            </a:r>
            <a:r>
              <a:rPr lang="ru-RU" sz="3800" dirty="0" smtClean="0">
                <a:latin typeface="Times New Roman" panose="02020603050405020304" pitchFamily="18" charset="0"/>
                <a:cs typeface="Times New Roman" panose="02020603050405020304" pitchFamily="18" charset="0"/>
              </a:rPr>
              <a:t>). </a:t>
            </a:r>
            <a:r>
              <a:rPr lang="ru-RU" sz="3800" b="1" dirty="0" smtClean="0">
                <a:solidFill>
                  <a:srgbClr val="FF0000"/>
                </a:solidFill>
                <a:latin typeface="Times New Roman" panose="02020603050405020304" pitchFamily="18" charset="0"/>
                <a:cs typeface="Times New Roman" panose="02020603050405020304" pitchFamily="18" charset="0"/>
              </a:rPr>
              <a:t>Действительно, сегодня </a:t>
            </a:r>
            <a:r>
              <a:rPr lang="ru-RU" sz="3800" b="1" dirty="0">
                <a:solidFill>
                  <a:srgbClr val="FF0000"/>
                </a:solidFill>
                <a:latin typeface="Times New Roman" panose="02020603050405020304" pitchFamily="18" charset="0"/>
                <a:cs typeface="Times New Roman" panose="02020603050405020304" pitchFamily="18" charset="0"/>
              </a:rPr>
              <a:t>память о страшных событиях Великой Отечественной </a:t>
            </a:r>
            <a:r>
              <a:rPr lang="ru-RU" sz="3800" b="1" dirty="0" smtClean="0">
                <a:solidFill>
                  <a:srgbClr val="FF0000"/>
                </a:solidFill>
                <a:latin typeface="Times New Roman" panose="02020603050405020304" pitchFamily="18" charset="0"/>
                <a:cs typeface="Times New Roman" panose="02020603050405020304" pitchFamily="18" charset="0"/>
              </a:rPr>
              <a:t>войны до сих пор жива» </a:t>
            </a:r>
            <a:r>
              <a:rPr lang="ru-RU" sz="3800" dirty="0">
                <a:solidFill>
                  <a:srgbClr val="FF0000"/>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159822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Для аргументов в сочинении используйте эти произведения!</a:t>
            </a:r>
            <a:endParaRPr lang="ru-RU" dirty="0"/>
          </a:p>
        </p:txBody>
      </p:sp>
      <p:sp>
        <p:nvSpPr>
          <p:cNvPr id="3" name="Объект 2"/>
          <p:cNvSpPr>
            <a:spLocks noGrp="1"/>
          </p:cNvSpPr>
          <p:nvPr>
            <p:ph idx="1"/>
          </p:nvPr>
        </p:nvSpPr>
        <p:spPr/>
        <p:txBody>
          <a:bodyPr/>
          <a:lstStyle/>
          <a:p>
            <a:r>
              <a:rPr lang="ru-RU" dirty="0" smtClean="0"/>
              <a:t>1.Рассказ «Муму» </a:t>
            </a:r>
            <a:r>
              <a:rPr lang="ru-RU" dirty="0" err="1" smtClean="0"/>
              <a:t>И.С.Тургенева</a:t>
            </a:r>
            <a:endParaRPr lang="ru-RU" dirty="0" smtClean="0"/>
          </a:p>
          <a:p>
            <a:r>
              <a:rPr lang="ru-RU" dirty="0" smtClean="0"/>
              <a:t>2.Рассказ «Чудесный доктор» </a:t>
            </a:r>
            <a:r>
              <a:rPr lang="ru-RU" dirty="0" err="1" smtClean="0"/>
              <a:t>А.И.Куприна</a:t>
            </a:r>
            <a:endParaRPr lang="ru-RU" dirty="0"/>
          </a:p>
          <a:p>
            <a:r>
              <a:rPr lang="ru-RU" dirty="0" smtClean="0"/>
              <a:t>3.Рассказ «Тёплый </a:t>
            </a:r>
            <a:r>
              <a:rPr lang="ru-RU" dirty="0" err="1" smtClean="0"/>
              <a:t>хлеб»К.Г.Паустовского</a:t>
            </a:r>
            <a:endParaRPr lang="ru-RU" dirty="0" smtClean="0"/>
          </a:p>
          <a:p>
            <a:r>
              <a:rPr lang="ru-RU" dirty="0" smtClean="0"/>
              <a:t>4.Рассказ «Судьба человека» </a:t>
            </a:r>
            <a:r>
              <a:rPr lang="ru-RU" dirty="0" err="1" smtClean="0"/>
              <a:t>М.Шилохова</a:t>
            </a:r>
            <a:endParaRPr lang="ru-RU" dirty="0"/>
          </a:p>
        </p:txBody>
      </p:sp>
    </p:spTree>
    <p:extLst>
      <p:ext uri="{BB962C8B-B14F-4D97-AF65-F5344CB8AC3E}">
        <p14:creationId xmlns:p14="http://schemas.microsoft.com/office/powerpoint/2010/main" val="664542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586</Words>
  <Application>Microsoft Office PowerPoint</Application>
  <PresentationFormat>Экран (4:3)</PresentationFormat>
  <Paragraphs>45</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Times New Roman</vt:lpstr>
      <vt:lpstr>Тема Office</vt:lpstr>
      <vt:lpstr>Подготовка к написанию творческого задания на ГВЭ-9 по русскому языку </vt:lpstr>
      <vt:lpstr>Презентация PowerPoint</vt:lpstr>
      <vt:lpstr>Презентация PowerPoint</vt:lpstr>
      <vt:lpstr> Рассуждение с аргументом из литературы  </vt:lpstr>
      <vt:lpstr>ТЕКСТ   О ВОЙНЕ И ЕЁ РАЗРУШИТЕЛЬНОЙ СИЛЕ  </vt:lpstr>
      <vt:lpstr>Презентация PowerPoint</vt:lpstr>
      <vt:lpstr>Презентация PowerPoint</vt:lpstr>
      <vt:lpstr>1.Рассуждение с аргументом из литературы  </vt:lpstr>
      <vt:lpstr>Для аргументов в сочинении используйте эти произведения!</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написанию творческого задания на ГВЭ-9 по русскому языку </dc:title>
  <dc:creator>MyComputer</dc:creator>
  <cp:lastModifiedBy>Учитель</cp:lastModifiedBy>
  <cp:revision>18</cp:revision>
  <cp:lastPrinted>2022-11-07T20:42:48Z</cp:lastPrinted>
  <dcterms:created xsi:type="dcterms:W3CDTF">2020-04-12T15:18:46Z</dcterms:created>
  <dcterms:modified xsi:type="dcterms:W3CDTF">2023-11-13T09:04:17Z</dcterms:modified>
</cp:coreProperties>
</file>