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5" r:id="rId8"/>
    <p:sldId id="266" r:id="rId9"/>
    <p:sldId id="267" r:id="rId10"/>
    <p:sldId id="269" r:id="rId11"/>
    <p:sldId id="270" r:id="rId12"/>
    <p:sldId id="268" r:id="rId13"/>
    <p:sldId id="262" r:id="rId14"/>
    <p:sldId id="271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660"/>
  </p:normalViewPr>
  <p:slideViewPr>
    <p:cSldViewPr>
      <p:cViewPr varScale="1">
        <p:scale>
          <a:sx n="68" d="100"/>
          <a:sy n="68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1;&#1102;&#1076;&#1084;&#1080;&#1083;&#1072;%20&#1051;&#1077;&#1086;&#1085;&#1080;&#1076;&#1086;&#1074;&#1085;&#1072;\Desktop\&#1084;&#1086;&#1088;&#1092;&#1086;&#1084;&#1077;&#1090;&#1088;&#1080;&#1103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[морфометрия.xlsx]Лист1!$A$2</c:f>
              <c:strCache>
                <c:ptCount val="1"/>
                <c:pt idx="0">
                  <c:v>высота,см</c:v>
                </c:pt>
              </c:strCache>
            </c:strRef>
          </c:tx>
          <c:cat>
            <c:strRef>
              <c:f>[морфометрия.xlsx]Лист1!$B$1:$I$1</c:f>
              <c:strCache>
                <c:ptCount val="8"/>
                <c:pt idx="0">
                  <c:v>ЦП1</c:v>
                </c:pt>
                <c:pt idx="1">
                  <c:v>ЦП2</c:v>
                </c:pt>
                <c:pt idx="2">
                  <c:v>ЦП3</c:v>
                </c:pt>
                <c:pt idx="3">
                  <c:v>ЦП4</c:v>
                </c:pt>
                <c:pt idx="4">
                  <c:v>ЦП5</c:v>
                </c:pt>
                <c:pt idx="5">
                  <c:v>ЦП6</c:v>
                </c:pt>
                <c:pt idx="6">
                  <c:v>ЦП7</c:v>
                </c:pt>
                <c:pt idx="7">
                  <c:v>ЦП8</c:v>
                </c:pt>
              </c:strCache>
            </c:strRef>
          </c:cat>
          <c:val>
            <c:numRef>
              <c:f>[морфометрия.xlsx]Лист1!$B$2:$I$2</c:f>
              <c:numCache>
                <c:formatCode>General</c:formatCode>
                <c:ptCount val="8"/>
                <c:pt idx="0">
                  <c:v>27</c:v>
                </c:pt>
                <c:pt idx="1">
                  <c:v>19.2</c:v>
                </c:pt>
                <c:pt idx="2">
                  <c:v>20</c:v>
                </c:pt>
                <c:pt idx="3">
                  <c:v>23.2</c:v>
                </c:pt>
                <c:pt idx="4">
                  <c:v>27.2</c:v>
                </c:pt>
                <c:pt idx="5">
                  <c:v>17.5</c:v>
                </c:pt>
                <c:pt idx="6">
                  <c:v>31</c:v>
                </c:pt>
                <c:pt idx="7">
                  <c:v>23.2</c:v>
                </c:pt>
              </c:numCache>
            </c:numRef>
          </c:val>
        </c:ser>
        <c:ser>
          <c:idx val="1"/>
          <c:order val="1"/>
          <c:tx>
            <c:strRef>
              <c:f>[морфометрия.xlsx]Лист1!$A$3</c:f>
              <c:strCache>
                <c:ptCount val="1"/>
                <c:pt idx="0">
                  <c:v>число листьев</c:v>
                </c:pt>
              </c:strCache>
            </c:strRef>
          </c:tx>
          <c:cat>
            <c:strRef>
              <c:f>[морфометрия.xlsx]Лист1!$B$1:$I$1</c:f>
              <c:strCache>
                <c:ptCount val="8"/>
                <c:pt idx="0">
                  <c:v>ЦП1</c:v>
                </c:pt>
                <c:pt idx="1">
                  <c:v>ЦП2</c:v>
                </c:pt>
                <c:pt idx="2">
                  <c:v>ЦП3</c:v>
                </c:pt>
                <c:pt idx="3">
                  <c:v>ЦП4</c:v>
                </c:pt>
                <c:pt idx="4">
                  <c:v>ЦП5</c:v>
                </c:pt>
                <c:pt idx="5">
                  <c:v>ЦП6</c:v>
                </c:pt>
                <c:pt idx="6">
                  <c:v>ЦП7</c:v>
                </c:pt>
                <c:pt idx="7">
                  <c:v>ЦП8</c:v>
                </c:pt>
              </c:strCache>
            </c:strRef>
          </c:cat>
          <c:val>
            <c:numRef>
              <c:f>[морфометрия.xlsx]Лист1!$B$3:$I$3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</c:ser>
        <c:ser>
          <c:idx val="2"/>
          <c:order val="2"/>
          <c:tx>
            <c:strRef>
              <c:f>[морфометрия.xlsx]Лист1!$A$4</c:f>
              <c:strCache>
                <c:ptCount val="1"/>
                <c:pt idx="0">
                  <c:v>длина листа,см</c:v>
                </c:pt>
              </c:strCache>
            </c:strRef>
          </c:tx>
          <c:cat>
            <c:strRef>
              <c:f>[морфометрия.xlsx]Лист1!$B$1:$I$1</c:f>
              <c:strCache>
                <c:ptCount val="8"/>
                <c:pt idx="0">
                  <c:v>ЦП1</c:v>
                </c:pt>
                <c:pt idx="1">
                  <c:v>ЦП2</c:v>
                </c:pt>
                <c:pt idx="2">
                  <c:v>ЦП3</c:v>
                </c:pt>
                <c:pt idx="3">
                  <c:v>ЦП4</c:v>
                </c:pt>
                <c:pt idx="4">
                  <c:v>ЦП5</c:v>
                </c:pt>
                <c:pt idx="5">
                  <c:v>ЦП6</c:v>
                </c:pt>
                <c:pt idx="6">
                  <c:v>ЦП7</c:v>
                </c:pt>
                <c:pt idx="7">
                  <c:v>ЦП8</c:v>
                </c:pt>
              </c:strCache>
            </c:strRef>
          </c:cat>
          <c:val>
            <c:numRef>
              <c:f>[морфометрия.xlsx]Лист1!$B$4:$I$4</c:f>
              <c:numCache>
                <c:formatCode>General</c:formatCode>
                <c:ptCount val="8"/>
                <c:pt idx="0">
                  <c:v>11.1</c:v>
                </c:pt>
                <c:pt idx="1">
                  <c:v>9.7000000000000011</c:v>
                </c:pt>
                <c:pt idx="2">
                  <c:v>8.1</c:v>
                </c:pt>
                <c:pt idx="3">
                  <c:v>10.5</c:v>
                </c:pt>
                <c:pt idx="4">
                  <c:v>13.5</c:v>
                </c:pt>
                <c:pt idx="5">
                  <c:v>12</c:v>
                </c:pt>
                <c:pt idx="6">
                  <c:v>13.5</c:v>
                </c:pt>
                <c:pt idx="7">
                  <c:v>8.7000000000000011</c:v>
                </c:pt>
              </c:numCache>
            </c:numRef>
          </c:val>
        </c:ser>
        <c:ser>
          <c:idx val="3"/>
          <c:order val="3"/>
          <c:tx>
            <c:strRef>
              <c:f>[морфометрия.xlsx]Лист1!$A$5</c:f>
              <c:strCache>
                <c:ptCount val="1"/>
                <c:pt idx="0">
                  <c:v>ширина листа,см</c:v>
                </c:pt>
              </c:strCache>
            </c:strRef>
          </c:tx>
          <c:cat>
            <c:strRef>
              <c:f>[морфометрия.xlsx]Лист1!$B$1:$I$1</c:f>
              <c:strCache>
                <c:ptCount val="8"/>
                <c:pt idx="0">
                  <c:v>ЦП1</c:v>
                </c:pt>
                <c:pt idx="1">
                  <c:v>ЦП2</c:v>
                </c:pt>
                <c:pt idx="2">
                  <c:v>ЦП3</c:v>
                </c:pt>
                <c:pt idx="3">
                  <c:v>ЦП4</c:v>
                </c:pt>
                <c:pt idx="4">
                  <c:v>ЦП5</c:v>
                </c:pt>
                <c:pt idx="5">
                  <c:v>ЦП6</c:v>
                </c:pt>
                <c:pt idx="6">
                  <c:v>ЦП7</c:v>
                </c:pt>
                <c:pt idx="7">
                  <c:v>ЦП8</c:v>
                </c:pt>
              </c:strCache>
            </c:strRef>
          </c:cat>
          <c:val>
            <c:numRef>
              <c:f>[морфометрия.xlsx]Лист1!$B$5:$I$5</c:f>
              <c:numCache>
                <c:formatCode>General</c:formatCode>
                <c:ptCount val="8"/>
                <c:pt idx="0">
                  <c:v>5.8</c:v>
                </c:pt>
                <c:pt idx="1">
                  <c:v>3.2</c:v>
                </c:pt>
                <c:pt idx="2">
                  <c:v>3.5</c:v>
                </c:pt>
                <c:pt idx="3">
                  <c:v>4.8</c:v>
                </c:pt>
                <c:pt idx="4">
                  <c:v>11.2</c:v>
                </c:pt>
                <c:pt idx="5">
                  <c:v>5.5</c:v>
                </c:pt>
                <c:pt idx="6">
                  <c:v>6</c:v>
                </c:pt>
                <c:pt idx="7">
                  <c:v>5</c:v>
                </c:pt>
              </c:numCache>
            </c:numRef>
          </c:val>
        </c:ser>
        <c:axId val="115747840"/>
        <c:axId val="115774208"/>
      </c:barChart>
      <c:catAx>
        <c:axId val="115747840"/>
        <c:scaling>
          <c:orientation val="minMax"/>
        </c:scaling>
        <c:axPos val="b"/>
        <c:tickLblPos val="nextTo"/>
        <c:crossAx val="115774208"/>
        <c:crosses val="autoZero"/>
        <c:auto val="1"/>
        <c:lblAlgn val="ctr"/>
        <c:lblOffset val="100"/>
      </c:catAx>
      <c:valAx>
        <c:axId val="115774208"/>
        <c:scaling>
          <c:orientation val="minMax"/>
        </c:scaling>
        <c:axPos val="l"/>
        <c:majorGridlines/>
        <c:numFmt formatCode="General" sourceLinked="1"/>
        <c:tickLblPos val="nextTo"/>
        <c:crossAx val="115747840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7132730556981739E-2"/>
          <c:y val="2.9637607397718722E-2"/>
          <c:w val="0.89813075514458862"/>
          <c:h val="0.823844912188349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j</c:v>
                </c:pt>
              </c:strCache>
            </c:strRef>
          </c:tx>
          <c:spPr>
            <a:pattFill prst="narHorz">
              <a:fgClr>
                <a:schemeClr val="accent6"/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6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ЦП 1</c:v>
                </c:pt>
                <c:pt idx="1">
                  <c:v>ЦП 2</c:v>
                </c:pt>
                <c:pt idx="2">
                  <c:v>ЦП 3</c:v>
                </c:pt>
                <c:pt idx="3">
                  <c:v>ЦП 4</c:v>
                </c:pt>
                <c:pt idx="4">
                  <c:v>ЦП 5</c:v>
                </c:pt>
                <c:pt idx="5">
                  <c:v>ЦП 6</c:v>
                </c:pt>
                <c:pt idx="6">
                  <c:v>ЦП 7</c:v>
                </c:pt>
                <c:pt idx="7">
                  <c:v>ЦП 8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</c:v>
                </c:pt>
                <c:pt idx="1">
                  <c:v>4</c:v>
                </c:pt>
                <c:pt idx="2">
                  <c:v>17</c:v>
                </c:pt>
                <c:pt idx="3">
                  <c:v>4</c:v>
                </c:pt>
                <c:pt idx="4">
                  <c:v>3</c:v>
                </c:pt>
                <c:pt idx="5">
                  <c:v>0</c:v>
                </c:pt>
                <c:pt idx="6">
                  <c:v>8</c:v>
                </c:pt>
                <c:pt idx="7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F67-4EEF-805F-ADDB7CD6C56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im</c:v>
                </c:pt>
              </c:strCache>
            </c:strRef>
          </c:tx>
          <c:spPr>
            <a:pattFill prst="narHorz">
              <a:fgClr>
                <a:schemeClr val="accent5"/>
              </a:fgClr>
              <a:bgClr>
                <a:schemeClr val="accent5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5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ЦП 1</c:v>
                </c:pt>
                <c:pt idx="1">
                  <c:v>ЦП 2</c:v>
                </c:pt>
                <c:pt idx="2">
                  <c:v>ЦП 3</c:v>
                </c:pt>
                <c:pt idx="3">
                  <c:v>ЦП 4</c:v>
                </c:pt>
                <c:pt idx="4">
                  <c:v>ЦП 5</c:v>
                </c:pt>
                <c:pt idx="5">
                  <c:v>ЦП 6</c:v>
                </c:pt>
                <c:pt idx="6">
                  <c:v>ЦП 7</c:v>
                </c:pt>
                <c:pt idx="7">
                  <c:v>ЦП 8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30</c:v>
                </c:pt>
                <c:pt idx="1">
                  <c:v>32</c:v>
                </c:pt>
                <c:pt idx="2">
                  <c:v>21</c:v>
                </c:pt>
                <c:pt idx="3">
                  <c:v>38</c:v>
                </c:pt>
                <c:pt idx="4">
                  <c:v>25</c:v>
                </c:pt>
                <c:pt idx="5">
                  <c:v>63</c:v>
                </c:pt>
                <c:pt idx="6">
                  <c:v>34</c:v>
                </c:pt>
                <c:pt idx="7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F67-4EEF-805F-ADDB7CD6C56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v</c:v>
                </c:pt>
              </c:strCache>
            </c:strRef>
          </c:tx>
          <c:spPr>
            <a:pattFill prst="narHorz">
              <a:fgClr>
                <a:schemeClr val="accent4"/>
              </a:fgClr>
              <a:bgClr>
                <a:schemeClr val="accent4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4"/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ЦП 1</c:v>
                </c:pt>
                <c:pt idx="1">
                  <c:v>ЦП 2</c:v>
                </c:pt>
                <c:pt idx="2">
                  <c:v>ЦП 3</c:v>
                </c:pt>
                <c:pt idx="3">
                  <c:v>ЦП 4</c:v>
                </c:pt>
                <c:pt idx="4">
                  <c:v>ЦП 5</c:v>
                </c:pt>
                <c:pt idx="5">
                  <c:v>ЦП 6</c:v>
                </c:pt>
                <c:pt idx="6">
                  <c:v>ЦП 7</c:v>
                </c:pt>
                <c:pt idx="7">
                  <c:v>ЦП 8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15</c:v>
                </c:pt>
                <c:pt idx="1">
                  <c:v>10</c:v>
                </c:pt>
                <c:pt idx="2">
                  <c:v>12</c:v>
                </c:pt>
                <c:pt idx="3">
                  <c:v>20</c:v>
                </c:pt>
                <c:pt idx="4">
                  <c:v>15</c:v>
                </c:pt>
                <c:pt idx="5">
                  <c:v>7</c:v>
                </c:pt>
                <c:pt idx="6">
                  <c:v>16</c:v>
                </c:pt>
                <c:pt idx="7">
                  <c:v>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F67-4EEF-805F-ADDB7CD6C560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g</c:v>
                </c:pt>
              </c:strCache>
            </c:strRef>
          </c:tx>
          <c:spPr>
            <a:pattFill prst="narHorz">
              <a:fgClr>
                <a:schemeClr val="accent6">
                  <a:lumMod val="60000"/>
                </a:schemeClr>
              </a:fgClr>
              <a:bgClr>
                <a:schemeClr val="accent6">
                  <a:lumMod val="60000"/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6">
                  <a:lumMod val="60000"/>
                </a:schemeClr>
              </a:inn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ЦП 1</c:v>
                </c:pt>
                <c:pt idx="1">
                  <c:v>ЦП 2</c:v>
                </c:pt>
                <c:pt idx="2">
                  <c:v>ЦП 3</c:v>
                </c:pt>
                <c:pt idx="3">
                  <c:v>ЦП 4</c:v>
                </c:pt>
                <c:pt idx="4">
                  <c:v>ЦП 5</c:v>
                </c:pt>
                <c:pt idx="5">
                  <c:v>ЦП 6</c:v>
                </c:pt>
                <c:pt idx="6">
                  <c:v>ЦП 7</c:v>
                </c:pt>
                <c:pt idx="7">
                  <c:v>ЦП 8</c:v>
                </c:pt>
              </c:strCache>
            </c:strRef>
          </c:cat>
          <c:val>
            <c:numRef>
              <c:f>Лист1!$E$2:$E$9</c:f>
              <c:numCache>
                <c:formatCode>General</c:formatCode>
                <c:ptCount val="8"/>
                <c:pt idx="0">
                  <c:v>47</c:v>
                </c:pt>
                <c:pt idx="1">
                  <c:v>13</c:v>
                </c:pt>
                <c:pt idx="2">
                  <c:v>9</c:v>
                </c:pt>
                <c:pt idx="3">
                  <c:v>31</c:v>
                </c:pt>
                <c:pt idx="4">
                  <c:v>17</c:v>
                </c:pt>
                <c:pt idx="5">
                  <c:v>10</c:v>
                </c:pt>
                <c:pt idx="6">
                  <c:v>37</c:v>
                </c:pt>
                <c:pt idx="7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F67-4EEF-805F-ADDB7CD6C560}"/>
            </c:ext>
          </c:extLst>
        </c:ser>
        <c:dLbls>
          <c:showVal val="1"/>
        </c:dLbls>
        <c:gapWidth val="164"/>
        <c:overlap val="-22"/>
        <c:axId val="143939456"/>
        <c:axId val="143940992"/>
      </c:barChart>
      <c:catAx>
        <c:axId val="14393945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940992"/>
        <c:crosses val="autoZero"/>
        <c:auto val="1"/>
        <c:lblAlgn val="ctr"/>
        <c:lblOffset val="100"/>
      </c:catAx>
      <c:valAx>
        <c:axId val="143940992"/>
        <c:scaling>
          <c:orientation val="minMax"/>
          <c:max val="100"/>
        </c:scaling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Количество особей, шт.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939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39808003341666814"/>
          <c:y val="1.5742816100562319E-2"/>
          <c:w val="0.20541877126614128"/>
          <c:h val="0.1177434553167436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25.10.2023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3116"/>
            <a:ext cx="6629424" cy="314327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Оценка состояния </a:t>
            </a:r>
            <a:r>
              <a:rPr lang="ru-RU" sz="2000" b="1" dirty="0" err="1" smtClean="0">
                <a:solidFill>
                  <a:schemeClr val="tx1"/>
                </a:solidFill>
              </a:rPr>
              <a:t>ценопопуляции</a:t>
            </a:r>
            <a:r>
              <a:rPr lang="ru-RU" sz="2000" b="1" dirty="0" smtClean="0">
                <a:solidFill>
                  <a:schemeClr val="tx1"/>
                </a:solidFill>
              </a:rPr>
              <a:t> башмачка капельного (</a:t>
            </a:r>
            <a:r>
              <a:rPr lang="en-US" sz="2000" b="1" dirty="0" smtClean="0">
                <a:solidFill>
                  <a:schemeClr val="tx1"/>
                </a:solidFill>
              </a:rPr>
              <a:t>Cypripedium </a:t>
            </a:r>
            <a:r>
              <a:rPr lang="en-US" sz="2000" b="1" dirty="0" err="1" smtClean="0">
                <a:solidFill>
                  <a:schemeClr val="tx1"/>
                </a:solidFill>
              </a:rPr>
              <a:t>guttatum</a:t>
            </a:r>
            <a:r>
              <a:rPr lang="ru-RU" sz="2000" b="1" dirty="0" smtClean="0">
                <a:solidFill>
                  <a:schemeClr val="tx1"/>
                </a:solidFill>
              </a:rPr>
              <a:t>)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в окрестностях села </a:t>
            </a:r>
            <a:r>
              <a:rPr lang="ru-RU" sz="2000" b="1" dirty="0" err="1" smtClean="0">
                <a:solidFill>
                  <a:schemeClr val="tx1"/>
                </a:solidFill>
              </a:rPr>
              <a:t>Хатыстыр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</a:rPr>
              <a:t>Алданского</a:t>
            </a:r>
            <a:r>
              <a:rPr lang="ru-RU" sz="2000" b="1" dirty="0" smtClean="0">
                <a:solidFill>
                  <a:schemeClr val="tx1"/>
                </a:solidFill>
              </a:rPr>
              <a:t> района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Республика Саха (Якутия), </a:t>
            </a:r>
            <a:r>
              <a:rPr lang="ru-RU" sz="1600" dirty="0" err="1" smtClean="0">
                <a:solidFill>
                  <a:schemeClr val="tx1"/>
                </a:solidFill>
              </a:rPr>
              <a:t>Хангаласский</a:t>
            </a:r>
            <a:r>
              <a:rPr lang="ru-RU" sz="1600" dirty="0" smtClean="0">
                <a:solidFill>
                  <a:schemeClr val="tx1"/>
                </a:solidFill>
              </a:rPr>
              <a:t> улус, 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МБНОУ «</a:t>
            </a:r>
            <a:r>
              <a:rPr lang="ru-RU" sz="1600" dirty="0" err="1" smtClean="0">
                <a:solidFill>
                  <a:schemeClr val="tx1"/>
                </a:solidFill>
              </a:rPr>
              <a:t>Октемский</a:t>
            </a:r>
            <a:r>
              <a:rPr lang="ru-RU" sz="1600" dirty="0" smtClean="0">
                <a:solidFill>
                  <a:schemeClr val="tx1"/>
                </a:solidFill>
              </a:rPr>
              <a:t> НОЦ </a:t>
            </a:r>
            <a:r>
              <a:rPr lang="ru-RU" sz="1600" dirty="0" err="1" smtClean="0">
                <a:solidFill>
                  <a:schemeClr val="tx1"/>
                </a:solidFill>
              </a:rPr>
              <a:t>им.М.Е.Николаева</a:t>
            </a:r>
            <a:r>
              <a:rPr lang="ru-RU" sz="1600" dirty="0" smtClean="0">
                <a:solidFill>
                  <a:schemeClr val="tx1"/>
                </a:solidFill>
              </a:rPr>
              <a:t>»</a:t>
            </a:r>
          </a:p>
          <a:p>
            <a:r>
              <a:rPr lang="ru-RU" sz="1600" b="1" i="1" dirty="0" smtClean="0">
                <a:solidFill>
                  <a:schemeClr val="tx1"/>
                </a:solidFill>
              </a:rPr>
              <a:t>Попова Татьяна Денисовна, ученица 10 б класса</a:t>
            </a:r>
          </a:p>
          <a:p>
            <a:pPr algn="r"/>
            <a:r>
              <a:rPr lang="ru-RU" sz="1600" b="1" i="1" dirty="0" smtClean="0">
                <a:solidFill>
                  <a:schemeClr val="tx1"/>
                </a:solidFill>
              </a:rPr>
              <a:t>Руководитель: Гермогенова Л.Л.</a:t>
            </a:r>
          </a:p>
          <a:p>
            <a:pPr algn="r"/>
            <a:r>
              <a:rPr lang="ru-RU" sz="1600" b="1" i="1" dirty="0" smtClean="0">
                <a:solidFill>
                  <a:schemeClr val="tx1"/>
                </a:solidFill>
              </a:rPr>
              <a:t>Учитель географии</a:t>
            </a:r>
          </a:p>
          <a:p>
            <a:pPr algn="r"/>
            <a:r>
              <a:rPr lang="ru-RU" sz="1600" b="1" i="1" dirty="0" smtClean="0">
                <a:solidFill>
                  <a:schemeClr val="tx1"/>
                </a:solidFill>
              </a:rPr>
              <a:t>Научный консультант: Рожкова О.Ю.</a:t>
            </a:r>
          </a:p>
          <a:p>
            <a:pPr algn="r"/>
            <a:r>
              <a:rPr lang="ru-RU" sz="1600" b="1" i="1" dirty="0" err="1" smtClean="0">
                <a:solidFill>
                  <a:schemeClr val="tx1"/>
                </a:solidFill>
              </a:rPr>
              <a:t>к</a:t>
            </a:r>
            <a:r>
              <a:rPr lang="ru-RU" sz="1600" b="1" i="1" dirty="0" err="1" smtClean="0">
                <a:solidFill>
                  <a:schemeClr val="tx1"/>
                </a:solidFill>
              </a:rPr>
              <a:t>.б.н</a:t>
            </a:r>
            <a:r>
              <a:rPr lang="ru-RU" sz="1600" b="1" i="1" dirty="0" smtClean="0">
                <a:solidFill>
                  <a:schemeClr val="tx1"/>
                </a:solidFill>
              </a:rPr>
              <a:t>, Директор </a:t>
            </a:r>
            <a:r>
              <a:rPr lang="ru-RU" sz="1600" b="1" i="1" dirty="0" err="1" smtClean="0">
                <a:solidFill>
                  <a:schemeClr val="tx1"/>
                </a:solidFill>
              </a:rPr>
              <a:t>ЦТРиГОШ</a:t>
            </a:r>
            <a:r>
              <a:rPr lang="ru-RU" sz="1600" b="1" i="1" dirty="0" smtClean="0">
                <a:solidFill>
                  <a:schemeClr val="tx1"/>
                </a:solidFill>
              </a:rPr>
              <a:t> </a:t>
            </a:r>
            <a:r>
              <a:rPr lang="ru-RU" sz="1600" b="1" i="1" dirty="0" err="1" smtClean="0">
                <a:solidFill>
                  <a:schemeClr val="tx1"/>
                </a:solidFill>
              </a:rPr>
              <a:t>г.Олекминск</a:t>
            </a:r>
            <a:endParaRPr lang="ru-RU" sz="1600" b="1" i="1" dirty="0" smtClean="0">
              <a:solidFill>
                <a:schemeClr val="tx1"/>
              </a:solidFill>
            </a:endParaRPr>
          </a:p>
          <a:p>
            <a:endParaRPr lang="ru-RU" sz="2000" b="1" i="1" dirty="0" smtClean="0">
              <a:solidFill>
                <a:schemeClr val="tx1"/>
              </a:solidFill>
            </a:endParaRPr>
          </a:p>
          <a:p>
            <a:endParaRPr lang="ru-RU" sz="2000" dirty="0"/>
          </a:p>
        </p:txBody>
      </p:sp>
      <p:pic>
        <p:nvPicPr>
          <p:cNvPr id="4" name="Рисунок 3" descr="C:\Users\winseven\Downloads\Сетевой исследовательский проект, копия, копия, копия, копия, копия, копия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4882" y="157956"/>
            <a:ext cx="5857645" cy="86311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90;p13"/>
          <p:cNvSpPr txBox="1"/>
          <p:nvPr/>
        </p:nvSpPr>
        <p:spPr>
          <a:xfrm>
            <a:off x="1662980" y="927524"/>
            <a:ext cx="6624736" cy="863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Arial"/>
              <a:buNone/>
            </a:pPr>
            <a:r>
              <a:rPr lang="ru-RU" sz="1600" b="1" i="1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Республиканский сетевой исследовательский проект </a:t>
            </a:r>
          </a:p>
          <a:p>
            <a:pPr lvl="0" algn="ctr">
              <a:buClr>
                <a:srgbClr val="002060"/>
              </a:buClr>
              <a:buSzPts val="1600"/>
            </a:pPr>
            <a:r>
              <a:rPr lang="ru-RU" sz="1600" b="1" i="1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«Научное лето </a:t>
            </a:r>
            <a:r>
              <a:rPr lang="ru-RU" sz="1600" b="1" i="1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онлайн -2023 »</a:t>
            </a:r>
            <a:endParaRPr lang="ru-RU" sz="1600" b="1" i="1" u="none" strike="noStrike" cap="none" dirty="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Arial"/>
              <a:buNone/>
            </a:pPr>
            <a:r>
              <a:rPr lang="ru-RU" sz="1600" b="1" i="1" dirty="0">
                <a:solidFill>
                  <a:srgbClr val="002060"/>
                </a:solidFill>
                <a:latin typeface="Calibri"/>
                <a:cs typeface="Calibri"/>
                <a:sym typeface="Calibri"/>
              </a:rPr>
              <a:t>Отчетная конференция</a:t>
            </a:r>
            <a:endParaRPr dirty="0"/>
          </a:p>
        </p:txBody>
      </p:sp>
      <p:sp>
        <p:nvSpPr>
          <p:cNvPr id="6" name="Google Shape;91;p13"/>
          <p:cNvSpPr txBox="1"/>
          <p:nvPr/>
        </p:nvSpPr>
        <p:spPr>
          <a:xfrm>
            <a:off x="1339403" y="1714489"/>
            <a:ext cx="7108604" cy="428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None/>
            </a:pPr>
            <a:r>
              <a:rPr lang="ru-RU" sz="2000" b="1" i="0" u="none" strike="noStrike" cap="none" dirty="0">
                <a:latin typeface="Calibri"/>
                <a:ea typeface="Calibri"/>
                <a:cs typeface="Calibri"/>
                <a:sym typeface="Calibri"/>
              </a:rPr>
              <a:t>Направление:</a:t>
            </a:r>
            <a:r>
              <a:rPr lang="ru-RU" sz="20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2000" b="1" i="0" u="none" strike="noStrike" cap="none" dirty="0" smtClean="0">
                <a:latin typeface="Calibri"/>
                <a:ea typeface="Calibri"/>
                <a:cs typeface="Calibri"/>
                <a:sym typeface="Calibri"/>
              </a:rPr>
              <a:t>Фенология растений</a:t>
            </a:r>
            <a:endParaRPr sz="2000" b="1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err="1" smtClean="0"/>
              <a:t>Фенофазы</a:t>
            </a:r>
            <a:endParaRPr lang="ru-RU" sz="2400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endParaRPr lang="ru-RU" sz="24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0" y="1142985"/>
          <a:ext cx="7143800" cy="500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/>
                <a:gridCol w="3571900"/>
              </a:tblGrid>
              <a:tr h="5440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ФЕНОФАЗА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СРОКИ</a:t>
                      </a:r>
                      <a:endParaRPr lang="ru-RU" dirty="0"/>
                    </a:p>
                  </a:txBody>
                  <a:tcPr/>
                </a:tc>
              </a:tr>
              <a:tr h="544036">
                <a:tc>
                  <a:txBody>
                    <a:bodyPr/>
                    <a:lstStyle/>
                    <a:p>
                      <a:r>
                        <a:rPr lang="ru-RU" dirty="0" smtClean="0"/>
                        <a:t>Проростки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 июня</a:t>
                      </a:r>
                      <a:endParaRPr lang="ru-RU" dirty="0"/>
                    </a:p>
                  </a:txBody>
                  <a:tcPr/>
                </a:tc>
              </a:tr>
              <a:tr h="544036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Бутонизация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-15 </a:t>
                      </a:r>
                      <a:r>
                        <a:rPr lang="ru-RU" dirty="0" smtClean="0"/>
                        <a:t>июня</a:t>
                      </a:r>
                      <a:endParaRPr lang="ru-RU" dirty="0"/>
                    </a:p>
                  </a:txBody>
                  <a:tcPr/>
                </a:tc>
              </a:tr>
              <a:tr h="544036">
                <a:tc>
                  <a:txBody>
                    <a:bodyPr/>
                    <a:lstStyle/>
                    <a:p>
                      <a:r>
                        <a:rPr lang="ru-RU" dirty="0" smtClean="0"/>
                        <a:t>Цветение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-30 </a:t>
                      </a:r>
                      <a:r>
                        <a:rPr lang="ru-RU" dirty="0" smtClean="0"/>
                        <a:t>июня</a:t>
                      </a:r>
                      <a:endParaRPr lang="ru-RU" dirty="0"/>
                    </a:p>
                  </a:txBody>
                  <a:tcPr/>
                </a:tc>
              </a:tr>
              <a:tr h="939022">
                <a:tc>
                  <a:txBody>
                    <a:bodyPr/>
                    <a:lstStyle/>
                    <a:p>
                      <a:r>
                        <a:rPr lang="ru-RU" dirty="0" smtClean="0"/>
                        <a:t>Конец цветения,</a:t>
                      </a:r>
                      <a:r>
                        <a:rPr lang="ru-RU" baseline="0" dirty="0" smtClean="0"/>
                        <a:t> начало плодоношения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 июля</a:t>
                      </a:r>
                      <a:endParaRPr lang="ru-RU" dirty="0"/>
                    </a:p>
                  </a:txBody>
                  <a:tcPr/>
                </a:tc>
              </a:tr>
              <a:tr h="1341458">
                <a:tc>
                  <a:txBody>
                    <a:bodyPr/>
                    <a:lstStyle/>
                    <a:p>
                      <a:r>
                        <a:rPr lang="ru-RU" dirty="0" smtClean="0"/>
                        <a:t>Начало отмирания, созревание</a:t>
                      </a:r>
                      <a:r>
                        <a:rPr lang="ru-RU" baseline="0" dirty="0" smtClean="0"/>
                        <a:t> плодов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 июля</a:t>
                      </a:r>
                      <a:endParaRPr lang="ru-RU" dirty="0"/>
                    </a:p>
                  </a:txBody>
                  <a:tcPr/>
                </a:tc>
              </a:tr>
              <a:tr h="544036">
                <a:tc>
                  <a:txBody>
                    <a:bodyPr/>
                    <a:lstStyle/>
                    <a:p>
                      <a:r>
                        <a:rPr lang="ru-RU" dirty="0" smtClean="0"/>
                        <a:t>Полное отмирание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26 августа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Людмила Леонидовна\AppData\Local\Microsoft\Windows\INetCache\Content.Word\IMG_153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85728"/>
            <a:ext cx="2000264" cy="14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Людмила Леонидовна\AppData\Local\Microsoft\Windows\INetCache\Content.Word\IMG_15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85728"/>
            <a:ext cx="192882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Людмила Леонидовна\AppData\Local\Microsoft\Windows\INetCache\Content.Word\IMG_154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5" y="285728"/>
            <a:ext cx="1857387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Людмила Леонидовна\AppData\Local\Microsoft\Windows\INetCache\Content.Word\IMG_238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2143116"/>
            <a:ext cx="200026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Людмила Леонидовна\AppData\Local\Microsoft\Windows\INetCache\Content.Word\IMG_182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9058" y="2143116"/>
            <a:ext cx="178595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Людмила Леонидовна\AppData\Local\Microsoft\Windows\INetCache\Content.Word\IMG_285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4214818"/>
            <a:ext cx="17859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Людмила Леонидовна\AppData\Local\Microsoft\Windows\INetCache\Content.Word\IMG_4275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4214818"/>
            <a:ext cx="157163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Людмила Леонидовна\AppData\Local\Microsoft\Windows\INetCache\Content.Word\IMG_5090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2066" y="4143380"/>
            <a:ext cx="207170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571604" y="1714488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проростки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857620" y="171448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бутонизация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929322" y="171448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цветение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357290" y="378619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конец цветения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571868" y="3786190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Начало плодоношения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142976" y="6215083"/>
            <a:ext cx="3571900" cy="642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Начало отмирания, созревание плодов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5000628" y="621508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Полное отмирание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/>
              <a:t>Морфометрические признаки генеративных особей</a:t>
            </a:r>
          </a:p>
          <a:p>
            <a:pPr algn="ctr">
              <a:buNone/>
            </a:pPr>
            <a:r>
              <a:rPr lang="en-US" sz="2400" b="1" i="1" dirty="0" smtClean="0"/>
              <a:t>Cypripedium </a:t>
            </a:r>
            <a:r>
              <a:rPr lang="en-US" sz="2400" b="1" i="1" dirty="0" err="1" smtClean="0"/>
              <a:t>guttatum</a:t>
            </a:r>
            <a:endParaRPr lang="ru-RU" sz="2400" b="1" i="1" dirty="0" smtClean="0"/>
          </a:p>
          <a:p>
            <a:pPr algn="ctr">
              <a:buNone/>
            </a:pPr>
            <a:endParaRPr lang="ru-RU" sz="2000" i="1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71538" y="1357298"/>
          <a:ext cx="7143800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42910" y="1285860"/>
          <a:ext cx="8043890" cy="4840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Онтогенетическая структура</a:t>
            </a:r>
            <a:endParaRPr lang="ru-RU" sz="28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/>
              <a:t>Показатели оценки ЦП </a:t>
            </a:r>
            <a:r>
              <a:rPr lang="en-US" sz="2400" b="1" i="1" dirty="0" smtClean="0"/>
              <a:t>Cypripedium </a:t>
            </a:r>
            <a:r>
              <a:rPr lang="en-US" sz="2400" b="1" i="1" dirty="0" err="1" smtClean="0"/>
              <a:t>guttatum</a:t>
            </a:r>
            <a:endParaRPr lang="ru-RU" sz="2400" b="1" i="1" dirty="0" smtClean="0"/>
          </a:p>
          <a:p>
            <a:pPr algn="just">
              <a:buNone/>
            </a:pPr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28587" t="27539" r="24195" b="18750"/>
          <a:stretch>
            <a:fillRect/>
          </a:stretch>
        </p:blipFill>
        <p:spPr bwMode="auto">
          <a:xfrm>
            <a:off x="1003997" y="1103112"/>
            <a:ext cx="7211341" cy="461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600" b="1" dirty="0" smtClean="0"/>
              <a:t>Выводы</a:t>
            </a:r>
            <a:r>
              <a:rPr lang="ru-RU" sz="2600" b="1" dirty="0" smtClean="0"/>
              <a:t>: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условиях Южной Якутии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Алданского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guttatum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цветут в середине июня в течение двух недель. В зависимости от погодных условий во время цветения (жаркая и засушливая погода) сроки цветения сжимаются до 7 – 10 дней. Отсутствие дождей во время вегетации сокращают сроки вегетации.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Оценка жизненности ЦП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Cypripedium 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guttatum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размерному спектру показала, что в наиболее благоприятных условиях находятся растения ЦП 1, 5, 8, где ведущим фактором видимо является влажность и затененность. Самые неблагоприятные условия из всех изученных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ценопопуляций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были у ЦП 2, ЦП 3 и ЦП 6, где отмечаются открытые участки.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онтогенетическом спектре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ценопопуляций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guttatum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выделены следующие возрастные состояния: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j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ювенильная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имматурная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виргинильная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генеративная стадия. У изученных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ценопопуляций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максимум возрастного спектра приходится 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имматурное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возрастное состояние. Спектр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полночленный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левосторонний, кроме ЦП 1, где преобладала генеративная стадия.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результате комплексной оценки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ценопопуляция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i="1" dirty="0" err="1" smtClean="0">
                <a:latin typeface="Times New Roman" pitchFamily="18" charset="0"/>
                <a:cs typeface="Times New Roman" pitchFamily="18" charset="0"/>
              </a:rPr>
              <a:t>guttatum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умеренной антропогенной нагрузкой оценивается как среднеустойчивая и нормальная, в 16 баллов, длительное время может функционировать самостоятельно и поддерживать свою численность.</a:t>
            </a:r>
          </a:p>
          <a:p>
            <a:pPr algn="just">
              <a:buNone/>
            </a:pPr>
            <a:endParaRPr lang="ru-RU" sz="2000" dirty="0" smtClean="0"/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b="1" i="1" dirty="0" smtClean="0"/>
              <a:t>Актуальность:</a:t>
            </a:r>
            <a:r>
              <a:rPr lang="ru-RU" sz="2000" dirty="0" smtClean="0"/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Виды рода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Cypripedium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как и в целом семейства Орхидные, являются наиболее уязвимыми растениями нашей флоры. Уязвимость орхидных обусловлена особенностями их биологии: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микосимбиотрофизмом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длительным вегетативным периодом развития, высокой чувствительностью к антропогенным воздействиям. Из 28 видов орхидных, произрастающих на территории Якутии, 22 вида занесены в Красную книгу РС (Я) (2017) и 6 видов в КК РФ (2008). Поэтому актуальным является изучение фенологии, экологии, биологии видов, состояния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ценопопуляции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 естественных условиях.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Рисунок 3" descr="C:\Users\Людмила Леонидовна\AppData\Local\Microsoft\Windows\INetCache\Content.Word\20220626_112703.jpg"/>
          <p:cNvPicPr/>
          <p:nvPr/>
        </p:nvPicPr>
        <p:blipFill>
          <a:blip r:embed="rId2" cstate="print"/>
          <a:srcRect l="8693" r="23961"/>
          <a:stretch>
            <a:fillRect/>
          </a:stretch>
        </p:blipFill>
        <p:spPr bwMode="auto">
          <a:xfrm rot="5400000">
            <a:off x="1405461" y="3523705"/>
            <a:ext cx="3003354" cy="2242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Людмила Леонидовна\AppData\Local\Microsoft\Windows\INetCache\Content.Word\IMG_15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143248"/>
            <a:ext cx="2219324" cy="300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5911873"/>
          </a:xfrm>
        </p:spPr>
        <p:txBody>
          <a:bodyPr/>
          <a:lstStyle/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состояния естественной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ценопопуляции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Cypripedium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guttatum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условиях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Алданского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1.Заложить площадки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C.guttatum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.Изучить фенологию;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.Провести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морфометрические измерения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4.Определить онтогенетическую структуру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ценопопуляций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5.Дать оценку состояния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ценопопуляций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C.guttatum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разных местах произрастания;</a:t>
            </a:r>
          </a:p>
          <a:p>
            <a:pPr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400" dirty="0" smtClean="0"/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>
            <a:extLst>
              <a:ext uri="{FF2B5EF4-FFF2-40B4-BE49-F238E27FC236}">
                <a16:creationId xmlns:a16="http://schemas.microsoft.com/office/drawing/2014/main" xmlns="" id="{42B0C068-8961-4016-A88C-6E94F6B9E1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801" t="27951" r="14563" b="5901"/>
          <a:stretch/>
        </p:blipFill>
        <p:spPr>
          <a:xfrm>
            <a:off x="1214414" y="642918"/>
            <a:ext cx="3286148" cy="27445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7752" y="571480"/>
            <a:ext cx="350046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Объект исследования: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популяция </a:t>
            </a:r>
          </a:p>
          <a:p>
            <a:pPr algn="just"/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Cypripedium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guttatum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Sw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Предмет исследования: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состояние естественной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ценопопуляции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Cypripedium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guttatum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Sw.</a:t>
            </a: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Башмачок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капельный – небольшое растение с ползущим длинным корневищем. Стебель от 15 до 30 см высотой. Листья эллиптические, заостренные  до  12 см длиной. Околоцветник белый, с крупными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фиолетово-розовыми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сливающимися крапинками, нижний листочек околоцветника, сросшийся из двух, зеленоватый. Боковые листочки 1,5-2 см длиной, губа 2 см длиной.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Статус.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категория. (Красная Книга РС Якутия)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AF44BCB-6D95-4C1E-B01B-3C81B21C65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926" r="12905" b="32150"/>
          <a:stretch/>
        </p:blipFill>
        <p:spPr>
          <a:xfrm>
            <a:off x="1142976" y="3929066"/>
            <a:ext cx="3338217" cy="24208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 проведении исследований использованы методики, приведенные в работах Т.А.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Работнова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(1950), А.А.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Уранова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(1975), в монографии «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Ценопопуляции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растений…» (1976), с уточнениями для орхидных Т.М.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Быченко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(2009), «Программе и методике наблюдений за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ценопопуляциями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видов растений Красной книги СССР» (1986). Фенологические исследования проведены по И.Н.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Бейдеман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(1974).</a:t>
            </a:r>
          </a:p>
          <a:p>
            <a:pPr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Сравнительная оценка состояния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ценопопуляций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проведена по разработанной 3-балльной шкале по 7 показателям Е.А. Афанасьевой (2011). </a:t>
            </a:r>
          </a:p>
          <a:p>
            <a:pPr algn="just">
              <a:buNone/>
            </a:pPr>
            <a:endParaRPr lang="ru-RU" sz="2400" dirty="0"/>
          </a:p>
        </p:txBody>
      </p:sp>
      <p:pic>
        <p:nvPicPr>
          <p:cNvPr id="4" name="Содержимое 3" descr="C:\Users\Людмила Леонидовна\Downloads\IMG-20230316-WA0002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429000"/>
            <a:ext cx="2357454" cy="26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6257DD26-41AF-4EB8-9049-2EB32B20DE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" t="5900" r="5900" b="19550"/>
          <a:stretch/>
        </p:blipFill>
        <p:spPr>
          <a:xfrm>
            <a:off x="4357686" y="3571876"/>
            <a:ext cx="3984457" cy="25003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Характеристика района исследований</a:t>
            </a:r>
          </a:p>
          <a:p>
            <a:pPr algn="ctr">
              <a:buNone/>
            </a:pP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028342"/>
            <a:ext cx="75724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общему характеру растительного покрова исследуемая территория района входит в провинцию светлохвойной таежной зоны. Ведущим типом леса являются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лиственничники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территории исследования определен довольно разнообразный флористический состав. Преобладают виды семейств: вересковые, розоцветные, сложноцветные, злаковые, лютиковые.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Индикаторами явились растения, цветущие одновременно с башмачками: брусника обыкновенная, колокольчик круглолистный, чина весенняя, шиповник, мышиный горошек, клевер ползучий, лютик едкий, костяника, голубика.</a:t>
            </a:r>
          </a:p>
        </p:txBody>
      </p:sp>
      <p:pic>
        <p:nvPicPr>
          <p:cNvPr id="5" name="Рисунок 4" descr="C:\Users\D2E0~1\AppData\Local\Temp\Rar$DIa0.492\image0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857628"/>
            <a:ext cx="328614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Людмила Леонидовна\AppData\Local\Microsoft\Windows\INetCache\Content.Word\20210709_1139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857628"/>
            <a:ext cx="321471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Месторасположение ЦП 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ЦП 1 – высота 448 м над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у.м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сосняк с примесью лиственницы;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ЦП 2 – высота 446 м над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у.м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сосняк с участием лиственницы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голубично-брусничный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сухая освещенная часть леса;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ЦП 3 – высота 445 м над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у.м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сосняк с участием лиственницы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голубично-брусничный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сухая освещенная часть леса;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ЦП 4 – высота 386 м над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у.м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зеленомошно-ольховниковый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ельник с лиственницей;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ЦП 5 – высота 356 м над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у.м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голубично-зеленомошный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лиственничник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примесью ели 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ЦП 6 – высота 324 м над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у.м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ельник зеленомошный, открытая часть;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ЦП 7 – высота 305 м над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у.м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бруснично-зеленомошный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лиственничник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примесью ели;</a:t>
            </a:r>
          </a:p>
          <a:p>
            <a:pPr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ЦП 8 – высота 305 м над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у.м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багульниково-бруснично-зеленомошный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лиственничник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примесью ели ; на берегу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р.Хатыстырка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(правый приток р.Алдан);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/>
              <a:t>ФОТО площадок</a:t>
            </a:r>
            <a:endParaRPr lang="ru-RU" sz="2000" dirty="0"/>
          </a:p>
        </p:txBody>
      </p:sp>
      <p:pic>
        <p:nvPicPr>
          <p:cNvPr id="4" name="Рисунок 3" descr="C:\Users\Людмила Леонидовна\Desktop\фотки башм 2023\IMG_42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928670"/>
            <a:ext cx="285752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Людмила Леонидовна\Desktop\фотки башм 2023\IMG_18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928670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Людмила Леонидовна\Desktop\фотки башм 2023\IMG_183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3643314"/>
            <a:ext cx="2857520" cy="22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Людмила Леонидовна\Desktop\фотки башм 2023\IMG_186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571876"/>
            <a:ext cx="2786082" cy="235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000232" y="314324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ЦП 1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00760" y="3143248"/>
            <a:ext cx="646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ЦП 2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28795" y="607220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ЦП 3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715009" y="600076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ЦП 4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/>
              <a:t>ФОТО Площадок</a:t>
            </a:r>
          </a:p>
          <a:p>
            <a:pPr algn="just">
              <a:buNone/>
            </a:pPr>
            <a:endParaRPr lang="ru-RU" sz="2400" dirty="0" smtClean="0"/>
          </a:p>
          <a:p>
            <a:pPr algn="ctr">
              <a:buNone/>
            </a:pPr>
            <a:endParaRPr lang="ru-RU" sz="2400" dirty="0"/>
          </a:p>
        </p:txBody>
      </p:sp>
      <p:pic>
        <p:nvPicPr>
          <p:cNvPr id="4" name="Рисунок 3" descr="C:\Users\Людмила Леонидовна\Desktop\фотки башм 2023\IMG_187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142984"/>
            <a:ext cx="285752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Людмила Леонидовна\Desktop\фотки башм 2023\IMG_243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142984"/>
            <a:ext cx="292895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Людмила Леонидовна\Desktop\фотки башм 2023\IMG_239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714752"/>
            <a:ext cx="2857519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Людмила Леонидовна\AppData\Local\Microsoft\Windows\INetCache\Content.Word\IMG_2417.jpg"/>
          <p:cNvPicPr/>
          <p:nvPr/>
        </p:nvPicPr>
        <p:blipFill>
          <a:blip r:embed="rId5" cstate="print"/>
          <a:srcRect t="24457"/>
          <a:stretch>
            <a:fillRect/>
          </a:stretch>
        </p:blipFill>
        <p:spPr bwMode="auto">
          <a:xfrm>
            <a:off x="5000628" y="3714752"/>
            <a:ext cx="300039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28795" y="321468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ЦП 5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000760" y="321468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ЦП 6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857357" y="6000768"/>
            <a:ext cx="714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ЦП 7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000761" y="5929330"/>
            <a:ext cx="714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ЦП 8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513</TotalTime>
  <Words>875</Words>
  <PresentationFormat>Экран (4:3)</PresentationFormat>
  <Paragraphs>87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Онтогенетическая структура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 Леонидовна</dc:creator>
  <cp:lastModifiedBy>Людмила Леонидовна</cp:lastModifiedBy>
  <cp:revision>10</cp:revision>
  <dcterms:created xsi:type="dcterms:W3CDTF">2023-10-16T10:59:40Z</dcterms:created>
  <dcterms:modified xsi:type="dcterms:W3CDTF">2023-10-25T12:27:25Z</dcterms:modified>
</cp:coreProperties>
</file>