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23CF0-C892-4105-9B48-B23EE9FA553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8619B88-2DCC-4CD1-960B-D1B07557E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23CF0-C892-4105-9B48-B23EE9FA553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19B88-2DCC-4CD1-960B-D1B07557E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23CF0-C892-4105-9B48-B23EE9FA553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19B88-2DCC-4CD1-960B-D1B07557E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23CF0-C892-4105-9B48-B23EE9FA553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8619B88-2DCC-4CD1-960B-D1B07557E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23CF0-C892-4105-9B48-B23EE9FA553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19B88-2DCC-4CD1-960B-D1B07557E2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23CF0-C892-4105-9B48-B23EE9FA553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19B88-2DCC-4CD1-960B-D1B07557E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23CF0-C892-4105-9B48-B23EE9FA553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8619B88-2DCC-4CD1-960B-D1B07557E2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23CF0-C892-4105-9B48-B23EE9FA553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19B88-2DCC-4CD1-960B-D1B07557E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23CF0-C892-4105-9B48-B23EE9FA553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19B88-2DCC-4CD1-960B-D1B07557E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23CF0-C892-4105-9B48-B23EE9FA553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19B88-2DCC-4CD1-960B-D1B07557E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23CF0-C892-4105-9B48-B23EE9FA553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19B88-2DCC-4CD1-960B-D1B07557E2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2323CF0-C892-4105-9B48-B23EE9FA553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8619B88-2DCC-4CD1-960B-D1B07557E2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61176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Особенности общения с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гиперактивными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детьми.Консультация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для педагогов и родителей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4653136"/>
            <a:ext cx="4680520" cy="142698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Выполнила студентка группы </a:t>
            </a:r>
            <a:r>
              <a:rPr lang="ru-RU" dirty="0" smtClean="0"/>
              <a:t>308</a:t>
            </a:r>
          </a:p>
          <a:p>
            <a:pPr marL="0" indent="0">
              <a:buNone/>
            </a:pPr>
            <a:r>
              <a:rPr lang="ru-RU" dirty="0" err="1" smtClean="0"/>
              <a:t>Коробкина</a:t>
            </a:r>
            <a:r>
              <a:rPr lang="ru-RU" dirty="0" smtClean="0"/>
              <a:t> Анастасия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0777078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Правила поведения педагога с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гиперактивным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 ребенком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96752"/>
            <a:ext cx="8731696" cy="5661248"/>
          </a:xfrm>
        </p:spPr>
        <p:txBody>
          <a:bodyPr>
            <a:noAutofit/>
          </a:bodyPr>
          <a:lstStyle/>
          <a:p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«не замечать» мелкие шалости, сдерживать раздражение и не кричать на ребенка, так как от шума возбуждение усиливается; </a:t>
            </a:r>
          </a:p>
          <a:p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Система запретов должна сопровождаться альтернативными предложениями. </a:t>
            </a:r>
          </a:p>
          <a:p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Применять при необходимости позитивный физический контакт: взять за руку, погладить по голове, прижать к себе, </a:t>
            </a:r>
          </a:p>
          <a:p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Занятия с детьми должны способствовать снятию напряжения, излишней двигательной активности, агрессивности, развитию умения концентрировать внимание, следовать инструкциям педагога. </a:t>
            </a:r>
          </a:p>
          <a:p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Рекомендуется во время занятий сажать за первый стол, чтобы уменьшить отвлекающие моменты, </a:t>
            </a:r>
          </a:p>
          <a:p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Давать возможность в процессе занятия подвигаться(попросить что – </a:t>
            </a:r>
            <a:r>
              <a:rPr lang="ru-RU" sz="2100" b="1" dirty="0" err="1" smtClean="0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найти, принести, поднять, протереть доску и </a:t>
            </a:r>
            <a:r>
              <a:rPr lang="ru-RU" sz="2100" b="1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), </a:t>
            </a:r>
          </a:p>
          <a:p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Хвалить за каждое проявление сдержанности, самоконтроля, открыто проявлять свой восторг, если ребенок довел дело до конца. </a:t>
            </a:r>
            <a:endParaRPr lang="ru-RU" sz="21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5333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Правила поведения родителей с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гиперактивным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 ребенком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73325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Поддерживать дома четкий распорядок дня;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Выслушивать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то, что хочет сказать ребенок (в противном случае он не услышит вас);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Автоматически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одними и теми же словами повторять многократно свою просьбу(нейтральным тоном);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Отвлекать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ребенка в случае капризов: предложит на выбор другую возможную в данный момент деятельность: задать неожиданный вопрос, отреагировать неожиданным для ребенка образом (пошутить, повторить его действия);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Сфотографировать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ребенка или подвести его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зеркалу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тот момент, когда он капризничает;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Оставить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комнате одного(если это безопасно для его здоровья);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запрещать действие ребенка в категоричной форме; не читать нотаций (ребенок все равно их не слышит); не приказывать, а просить ( но не заискивать); не настаивать на том, чтобы ребенок во чтобы то ни стало принес извинения. </a:t>
            </a:r>
          </a:p>
        </p:txBody>
      </p:sp>
    </p:spTree>
    <p:extLst>
      <p:ext uri="{BB962C8B-B14F-4D97-AF65-F5344CB8AC3E}">
        <p14:creationId xmlns:p14="http://schemas.microsoft.com/office/powerpoint/2010/main" xmlns="" val="1632498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1940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620688"/>
            <a:ext cx="8458200" cy="4370784"/>
          </a:xfrm>
        </p:spPr>
        <p:txBody>
          <a:bodyPr>
            <a:normAutofit lnSpcReduction="10000"/>
          </a:bodyPr>
          <a:lstStyle/>
          <a:p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Гиперактивность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у ребенка становится заметной уже в дошкольном возрасте. Он стремится успеть как можно больше, однако эта торопливость не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ности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продуктивного характера. Подобное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повекдение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чревато возникновением трудностей в обучении, восприятии окружающего мира, общении со сверстниками и взрослыми. Поэтому к таким детям нужен особый индивидуальный подход. Если ребенок живой, подвижный и непоседливый – это не всегда свидетельствует о его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гиперактивности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052618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Активный ребенок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не может усидеть долго за столом, </a:t>
            </a:r>
            <a:endParaRPr lang="ru-RU" dirty="0" smtClean="0"/>
          </a:p>
          <a:p>
            <a:r>
              <a:rPr lang="ru-RU" dirty="0"/>
              <a:t>неугомонен перед сном, </a:t>
            </a:r>
            <a:endParaRPr lang="ru-RU" dirty="0" smtClean="0"/>
          </a:p>
          <a:p>
            <a:r>
              <a:rPr lang="ru-RU" dirty="0"/>
              <a:t>непослушен в магазине игрушек бегает, </a:t>
            </a:r>
            <a:endParaRPr lang="ru-RU" dirty="0" smtClean="0"/>
          </a:p>
          <a:p>
            <a:r>
              <a:rPr lang="ru-RU" dirty="0"/>
              <a:t> не останавливаясь после длительного переезда. </a:t>
            </a:r>
          </a:p>
        </p:txBody>
      </p:sp>
    </p:spTree>
    <p:extLst>
      <p:ext uri="{BB962C8B-B14F-4D97-AF65-F5344CB8AC3E}">
        <p14:creationId xmlns:p14="http://schemas.microsoft.com/office/powerpoint/2010/main" xmlns="" val="1091092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Гиперактивный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 ребенок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Бегает, бесцельно двигается, </a:t>
            </a:r>
            <a:r>
              <a:rPr lang="ru-RU" dirty="0" smtClean="0"/>
              <a:t>не </a:t>
            </a:r>
            <a:r>
              <a:rPr lang="ru-RU" dirty="0"/>
              <a:t>задерживаясь надолго на любом, самом интересном предмете, независимо от ситуации, будь то дома, в гостях или кабинете врача.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него не подействуют просьбы, уговоры, подкуп. </a:t>
            </a:r>
            <a:endParaRPr lang="ru-RU" dirty="0" smtClean="0"/>
          </a:p>
          <a:p>
            <a:r>
              <a:rPr lang="ru-RU" dirty="0" smtClean="0"/>
              <a:t>У </a:t>
            </a:r>
            <a:r>
              <a:rPr lang="ru-RU" dirty="0"/>
              <a:t>него не работает механизм самоконтроля. </a:t>
            </a:r>
          </a:p>
        </p:txBody>
      </p:sp>
    </p:spTree>
    <p:extLst>
      <p:ext uri="{BB962C8B-B14F-4D97-AF65-F5344CB8AC3E}">
        <p14:creationId xmlns:p14="http://schemas.microsoft.com/office/powerpoint/2010/main" xmlns="" val="2626368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308" y="18864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Симтомокомплексны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 синдрома дефицита внимания: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Невнимательность </a:t>
            </a:r>
            <a:endParaRPr lang="ru-RU" dirty="0" smtClean="0"/>
          </a:p>
          <a:p>
            <a:r>
              <a:rPr lang="ru-RU" dirty="0" err="1" smtClean="0"/>
              <a:t>Гиперактивность</a:t>
            </a:r>
            <a:r>
              <a:rPr lang="ru-RU" dirty="0" smtClean="0"/>
              <a:t> </a:t>
            </a:r>
          </a:p>
          <a:p>
            <a:r>
              <a:rPr lang="ru-RU" dirty="0" smtClean="0"/>
              <a:t>Импульсивность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58113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Признаки невнимательности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Ребенок не способен удерживать внимание на деталях, из-за чего допускает ошибки при выполнении любых заданий. </a:t>
            </a:r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/>
              <a:t>в состоянии вслушиваться в обращенную к нему речь, поэтому создается впечатление, что он игнорирует слова и замечания окружающих.(дело в том, что он не в состоянии усвоить и придерживаться правил, предлагаемых инструкцией). </a:t>
            </a:r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/>
              <a:t>умеет доводить начатую работу до конца, воспринимается как протест. </a:t>
            </a:r>
            <a:endParaRPr lang="ru-RU" dirty="0" smtClean="0"/>
          </a:p>
          <a:p>
            <a:r>
              <a:rPr lang="ru-RU" dirty="0" smtClean="0"/>
              <a:t>Большие </a:t>
            </a:r>
            <a:r>
              <a:rPr lang="ru-RU" dirty="0"/>
              <a:t>трудности в процессе организации собственной деятельности. </a:t>
            </a:r>
            <a:endParaRPr lang="ru-RU" dirty="0" smtClean="0"/>
          </a:p>
          <a:p>
            <a:r>
              <a:rPr lang="ru-RU" dirty="0" smtClean="0"/>
              <a:t>Стараются </a:t>
            </a:r>
            <a:r>
              <a:rPr lang="ru-RU" dirty="0"/>
              <a:t>избегать заданий, требующих длительного умственного напряжения. </a:t>
            </a:r>
            <a:endParaRPr lang="ru-RU" dirty="0" smtClean="0"/>
          </a:p>
          <a:p>
            <a:r>
              <a:rPr lang="ru-RU" dirty="0" smtClean="0"/>
              <a:t>Часто </a:t>
            </a:r>
            <a:r>
              <a:rPr lang="ru-RU" dirty="0"/>
              <a:t>отвлекаются на посторонние стимулы и постоянно и постоянно все забывают. </a:t>
            </a:r>
          </a:p>
        </p:txBody>
      </p:sp>
    </p:spTree>
    <p:extLst>
      <p:ext uri="{BB962C8B-B14F-4D97-AF65-F5344CB8AC3E}">
        <p14:creationId xmlns:p14="http://schemas.microsoft.com/office/powerpoint/2010/main" xmlns="" val="3479862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Для того чтобы поставить ребенку диагноз «невнимательность», ему должно быть свойственно как минимум шесть перечисленных признаков, которые сохраняются по меньшей мере в течении полугода и выражены постоянно. </a:t>
            </a:r>
          </a:p>
        </p:txBody>
      </p:sp>
    </p:spTree>
    <p:extLst>
      <p:ext uri="{BB962C8B-B14F-4D97-AF65-F5344CB8AC3E}">
        <p14:creationId xmlns:p14="http://schemas.microsoft.com/office/powerpoint/2010/main" xmlns="" val="1977774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Признаки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гиперактивности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Дети суетливы, никогда не сидят спокойно. </a:t>
            </a:r>
            <a:endParaRPr lang="ru-RU" dirty="0" smtClean="0"/>
          </a:p>
          <a:p>
            <a:r>
              <a:rPr lang="ru-RU" dirty="0" smtClean="0"/>
              <a:t>Нередко </a:t>
            </a:r>
            <a:r>
              <a:rPr lang="ru-RU" dirty="0"/>
              <a:t>бывают болтливы </a:t>
            </a:r>
            <a:endParaRPr lang="ru-RU" dirty="0" smtClean="0"/>
          </a:p>
          <a:p>
            <a:r>
              <a:rPr lang="ru-RU" dirty="0" smtClean="0"/>
              <a:t>Часто </a:t>
            </a:r>
            <a:r>
              <a:rPr lang="ru-RU" dirty="0" err="1"/>
              <a:t>безпричинно</a:t>
            </a:r>
            <a:r>
              <a:rPr lang="ru-RU" dirty="0"/>
              <a:t> двигают кистями рук </a:t>
            </a:r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/>
              <a:t>в состоянии долго усидеть на месте, вскакивают без разрешения, ходят по группе. </a:t>
            </a:r>
            <a:endParaRPr lang="ru-RU" dirty="0" smtClean="0"/>
          </a:p>
          <a:p>
            <a:r>
              <a:rPr lang="ru-RU" dirty="0" smtClean="0"/>
              <a:t>Двигательная </a:t>
            </a:r>
            <a:r>
              <a:rPr lang="ru-RU" dirty="0"/>
              <a:t>активность не имеет определенной цели. </a:t>
            </a:r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/>
              <a:t>могут играть в тихие игры, отдыхать, сидеть тихо и спокойно, заниматься чем –то определенным. </a:t>
            </a:r>
            <a:endParaRPr lang="ru-RU" dirty="0" smtClean="0"/>
          </a:p>
          <a:p>
            <a:r>
              <a:rPr lang="ru-RU" dirty="0" smtClean="0"/>
              <a:t>Всегда </a:t>
            </a:r>
            <a:r>
              <a:rPr lang="ru-RU" dirty="0"/>
              <a:t>нацелены на движение. </a:t>
            </a:r>
          </a:p>
        </p:txBody>
      </p:sp>
    </p:spTree>
    <p:extLst>
      <p:ext uri="{BB962C8B-B14F-4D97-AF65-F5344CB8AC3E}">
        <p14:creationId xmlns:p14="http://schemas.microsoft.com/office/powerpoint/2010/main" xmlns="" val="1885767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Признаки импульсивности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Часто отвечает на вопросы не задумываясь и не дослушав их до конца, порой выкрикивает ответы. </a:t>
            </a:r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/>
              <a:t>зависимо от ситуаций и обстановки с трудом дожидается своей очереди: вмешивается в разговоры, игры, пристает к окружающим. </a:t>
            </a:r>
          </a:p>
        </p:txBody>
      </p:sp>
    </p:spTree>
    <p:extLst>
      <p:ext uri="{BB962C8B-B14F-4D97-AF65-F5344CB8AC3E}">
        <p14:creationId xmlns:p14="http://schemas.microsoft.com/office/powerpoint/2010/main" xmlns="" val="24110559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</TotalTime>
  <Words>678</Words>
  <Application>Microsoft Office PowerPoint</Application>
  <PresentationFormat>Экран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Особенности общения с гиперактивными детьми.Консультация для педагогов и родителей </vt:lpstr>
      <vt:lpstr>Слайд 2</vt:lpstr>
      <vt:lpstr>Активный ребенок </vt:lpstr>
      <vt:lpstr>Гиперактивный ребенок </vt:lpstr>
      <vt:lpstr>Симтомокомплексны синдрома дефицита внимания:</vt:lpstr>
      <vt:lpstr>Признаки невнимательности </vt:lpstr>
      <vt:lpstr>Слайд 7</vt:lpstr>
      <vt:lpstr>Признаки гиперактивности </vt:lpstr>
      <vt:lpstr>Признаки импульсивности </vt:lpstr>
      <vt:lpstr>Правила поведения педагога с гиперактивным ребенком </vt:lpstr>
      <vt:lpstr>Правила поведения родителей с гиперактивным ребенком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общения с гиперактивными детьми Консультация для педагогов и родителей</dc:title>
  <dc:creator>777</dc:creator>
  <cp:lastModifiedBy>varaksina.n2112@gmail.com</cp:lastModifiedBy>
  <cp:revision>4</cp:revision>
  <dcterms:created xsi:type="dcterms:W3CDTF">2019-10-14T13:14:58Z</dcterms:created>
  <dcterms:modified xsi:type="dcterms:W3CDTF">2023-11-14T02:54:35Z</dcterms:modified>
</cp:coreProperties>
</file>