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7"/>
  </p:notesMasterIdLst>
  <p:sldIdLst>
    <p:sldId id="290" r:id="rId2"/>
    <p:sldId id="278" r:id="rId3"/>
    <p:sldId id="291" r:id="rId4"/>
    <p:sldId id="341" r:id="rId5"/>
    <p:sldId id="279" r:id="rId6"/>
    <p:sldId id="280" r:id="rId7"/>
    <p:sldId id="281" r:id="rId8"/>
    <p:sldId id="292" r:id="rId9"/>
    <p:sldId id="282" r:id="rId10"/>
    <p:sldId id="293" r:id="rId11"/>
    <p:sldId id="283" r:id="rId12"/>
    <p:sldId id="294" r:id="rId13"/>
    <p:sldId id="284" r:id="rId14"/>
    <p:sldId id="295" r:id="rId15"/>
    <p:sldId id="285" r:id="rId16"/>
    <p:sldId id="304" r:id="rId17"/>
    <p:sldId id="305" r:id="rId18"/>
    <p:sldId id="306" r:id="rId19"/>
    <p:sldId id="309" r:id="rId20"/>
    <p:sldId id="310" r:id="rId21"/>
    <p:sldId id="332" r:id="rId22"/>
    <p:sldId id="333" r:id="rId23"/>
    <p:sldId id="307" r:id="rId24"/>
    <p:sldId id="308" r:id="rId25"/>
    <p:sldId id="311" r:id="rId26"/>
    <p:sldId id="312" r:id="rId27"/>
    <p:sldId id="313" r:id="rId28"/>
    <p:sldId id="314" r:id="rId29"/>
    <p:sldId id="334" r:id="rId30"/>
    <p:sldId id="339" r:id="rId31"/>
    <p:sldId id="335" r:id="rId32"/>
    <p:sldId id="336" r:id="rId33"/>
    <p:sldId id="337" r:id="rId34"/>
    <p:sldId id="338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17" r:id="rId43"/>
    <p:sldId id="318" r:id="rId44"/>
    <p:sldId id="319" r:id="rId45"/>
    <p:sldId id="340" r:id="rId46"/>
    <p:sldId id="321" r:id="rId47"/>
    <p:sldId id="322" r:id="rId48"/>
    <p:sldId id="323" r:id="rId49"/>
    <p:sldId id="324" r:id="rId50"/>
    <p:sldId id="326" r:id="rId51"/>
    <p:sldId id="327" r:id="rId52"/>
    <p:sldId id="328" r:id="rId53"/>
    <p:sldId id="329" r:id="rId54"/>
    <p:sldId id="330" r:id="rId55"/>
    <p:sldId id="331" r:id="rId56"/>
  </p:sldIdLst>
  <p:sldSz cx="9144000" cy="6858000" type="screen4x3"/>
  <p:notesSz cx="6761163" cy="9942513"/>
  <p:defaultTextStyle>
    <a:defPPr>
      <a:defRPr lang="be-BY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96" autoAdjust="0"/>
    <p:restoredTop sz="94624" autoAdjust="0"/>
  </p:normalViewPr>
  <p:slideViewPr>
    <p:cSldViewPr>
      <p:cViewPr varScale="1">
        <p:scale>
          <a:sx n="111" d="100"/>
          <a:sy n="111" d="100"/>
        </p:scale>
        <p:origin x="2059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BDF05AA-0821-44B1-8FE2-80BB851DB10E}" type="datetimeFigureOut">
              <a:rPr lang="ru-RU"/>
              <a:pPr>
                <a:defRPr/>
              </a:pPr>
              <a:t>13.11.2023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BC0FA21-DD77-4FDA-B9BF-9F74CC54E8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674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09142-7C63-4ECE-8A07-83234F22A780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124D9-FDB3-4104-A1AF-D03189641080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373FD-5E4D-4BE0-87AD-A3FDB8F025B0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6403A-691D-410B-8C3A-72A274B595D4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8B8B9-6359-41AD-B189-DC60B6541E2E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83B41-48BC-49B8-A562-BA3E768BB1E3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7E40A-E279-4F07-8DBA-28CDF643514A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16C9E-1BDE-43A9-B302-B26F6F846A19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AF04B-9935-4303-8727-F1E819F86DD1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249FA-CD92-43E5-96FD-46B124352728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F4144-11F9-470D-B14A-CBAC7F05F331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F73A9-FE18-4294-9435-32B1AFE98846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CA8E8-5F2F-470B-B9B3-1D9686F6CC89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A82E6-47CC-4CB7-8812-D1FEAE30AF1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66522-A2CB-467D-841F-42183268C5F4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45359-235E-4B0F-BFBC-7DB3EC2231EB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E1B7-57C2-4CE5-BFCC-0CD567B3783C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6EA62-2EF7-47FD-892A-90C2825C413B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641DB-0EC5-4D9A-8EAB-08D8D4AF3F0A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2D71B-AEA5-4627-99A6-E94EA83862B0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2B676-2407-4C3F-9CF4-6505730EB0C3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F89A3-AAA1-4A86-A0A0-3B6B2889DB66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be-BY"/>
              <a:t>Образец текста</a:t>
            </a:r>
          </a:p>
          <a:p>
            <a:pPr lvl="1"/>
            <a:r>
              <a:rPr lang="ru-RU" altLang="be-BY"/>
              <a:t>Второй уровень</a:t>
            </a:r>
          </a:p>
          <a:p>
            <a:pPr lvl="2"/>
            <a:r>
              <a:rPr lang="ru-RU" altLang="be-BY"/>
              <a:t>Третий уровень</a:t>
            </a:r>
          </a:p>
          <a:p>
            <a:pPr lvl="3"/>
            <a:r>
              <a:rPr lang="ru-RU" altLang="be-BY"/>
              <a:t>Четвертый уровень</a:t>
            </a:r>
          </a:p>
          <a:p>
            <a:pPr lvl="4"/>
            <a:r>
              <a:rPr lang="ru-RU" altLang="be-BY"/>
              <a:t>Пятый уровень</a:t>
            </a:r>
            <a:endParaRPr lang="en-US" altLang="be-B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D6147D-829E-41CC-9A04-007EAA045E76}" type="datetimeFigureOut">
              <a:rPr lang="be-BY"/>
              <a:pPr>
                <a:defRPr/>
              </a:pPr>
              <a:t>13.11.23</a:t>
            </a:fld>
            <a:endParaRPr lang="be-B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3EA522-CA56-4D79-AB5C-B2DA2EAA2A29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59" r:id="rId2"/>
    <p:sldLayoutId id="2147483768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9" r:id="rId9"/>
    <p:sldLayoutId id="2147483765" r:id="rId10"/>
    <p:sldLayoutId id="2147483766" r:id="rId11"/>
  </p:sldLayoutIdLst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69;&#1083;&#1077;&#1082;&#1090;&#1088;&#1086;&#1096;&#1083;&#1072;&#1082;&#1086;&#1074;&#1072;&#1103;%20&#1089;&#1074;&#1072;&#1088;&#1082;&#1072;%20&#1040;&#1044;-381&#1064;.mp4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sz="quarter" idx="13"/>
          </p:nvPr>
        </p:nvSpPr>
        <p:spPr>
          <a:xfrm>
            <a:off x="755576" y="980728"/>
            <a:ext cx="7715250" cy="5643563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Электрошлаковая</a:t>
            </a:r>
            <a:r>
              <a:rPr lang="en-US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сварка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(ЭШС) — один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видов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сварки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плавлением.</a:t>
            </a:r>
            <a:r>
              <a:rPr lang="en-US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Источником нагрева при ЭШС является шлаковая ванна, в которой выделяется теплота при протекании по ней сварочного тока от электрода к металлической ванне. Ванна расплавленного шлака создается в пространстве, образованном кромками свариваемых деталей и формирующими приспособлениями (ползунами ). Сварочный ток, проходя через расплавленный шлак, нагревает его до температуры, превышающей температуру плавления основного и электродного металлов. Шлак расплавляет подаваемый в него электрод и оплавляет кромки свариваемых деталей. Расплавленный металл стекает на дно шлаковой ванны, образуя металлическую ванну. По мере подъема уровня металлической ванны расплавленный металл в нижней части ванны охлаждается и кристаллизуется, образуя шов, соединяющий кромки свариваемых деталей. </a:t>
            </a: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857250" y="260350"/>
            <a:ext cx="77690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be-BY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УСТАНОВКИ ДЛЯ ЭЛЕКТРОШЛАКОВОЙ СВАРКИ</a:t>
            </a:r>
            <a:endParaRPr lang="be-BY" altLang="be-BY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3"/>
          </p:nvPr>
        </p:nvSpPr>
        <p:spPr>
          <a:xfrm>
            <a:off x="142875" y="71438"/>
            <a:ext cx="8858250" cy="6786562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	        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Механизмы рельсового типа осуществляют перемещение аппарата по жесткой или гибкой направляющей, установленной параллельно свариваемым кромкам. Как  правило, он и имеют жесткую связь между приводом ходовой тележки и рельсом, или необходимое сцепление обеспечивается с помощью сил трения. В первом случае (рис. а) связь между рельсом 1 и ходовым механизмом 3осуществляется за счет сцепления приводной шестерни 4 с рейкой 2, расположенной на рельсе. Во втором случае механизмы, в которых связь тележки с рельсом осуществляется за счет трения между ведущими роликами и направляющей, позволяют использовать простой и дешевый рельс, например угловой прокат.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Из безрельсовых получили распространение ходовые механизмы, состоящие из двух тележек, перемещающихся непосредственно по свариваемым деталям (рис . б). При этом связь тележек с изделием 1 обеспечивается пружиной 3, прижимающей  к свариваемым кромкам ведущую 4 и холостую 2 тележки, расположенные по обе стороны заготовок.       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Приводы аппаратов обоих типов (рис. а и б) по конструкции сходны с приводом аппаратов для автоматической дуговой сварки, т.е. имеют электрический двигатель, понижающий редуктор и ходовые колеса или зубчатые шестерни для сцепления с рейкой.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600" dirty="0">
                <a:solidFill>
                  <a:schemeClr val="tx1"/>
                </a:solidFill>
              </a:rPr>
              <a:t>        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Магнитошагающие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аппараты (рис. в) удерживаются и перемещаются по вертикальной поверхности свариваемых деталей 1 с помощью электромагнитов 2 и 3, связанных между собой коленчатым валом 5. При вращении коленчатого вала от приводного устройства 4 электромагниты поочередно отрываются от деталей, «переступая » по ним в направлении сварки. Магнитный поток в системе создается электрической катушкой 6. Существуют другие типы магнитных ходовых механизмов, использующих электрические или постоянные магниты: тележки с магнитными колесами, гусеничные устройства, траки которых содержат магниты, и др. </a:t>
            </a:r>
          </a:p>
          <a:p>
            <a:pPr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Ручные ходовые механизмы используют при изготовлении конструкций относительно небольшой толщины (до50мм) преимущественно в условиях монтажа и в труднодоступных местах, где большое значение имеют малые масса и габаритные размеры , а также простота конструкции аппарата.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1000125"/>
            <a:ext cx="82581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642938" y="214313"/>
            <a:ext cx="757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Схемы систем подачи электродов</a:t>
            </a:r>
          </a:p>
        </p:txBody>
      </p:sp>
      <p:sp>
        <p:nvSpPr>
          <p:cNvPr id="14340" name="TextBox 4"/>
          <p:cNvSpPr txBox="1">
            <a:spLocks noChangeArrowheads="1"/>
          </p:cNvSpPr>
          <p:nvPr/>
        </p:nvSpPr>
        <p:spPr bwMode="auto">
          <a:xfrm>
            <a:off x="571500" y="4714875"/>
            <a:ext cx="8072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а) сварка одиночным электродом;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б) сварка несколькими электродами;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в) сварка пластинчатыми электродами;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г) сварка плавящимся мундштуком.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quarter" idx="13"/>
          </p:nvPr>
        </p:nvSpPr>
        <p:spPr>
          <a:xfrm>
            <a:off x="500063" y="214313"/>
            <a:ext cx="8358187" cy="6357937"/>
          </a:xfrm>
        </p:spPr>
        <p:txBody>
          <a:bodyPr/>
          <a:lstStyle/>
          <a:p>
            <a:pPr marL="71438" indent="-179388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Механизм подачи одиночного электрода (рис. а), имеет пару роликов — подающий и прижимной, доставляет проволоку в шлаковую ванну со  скоростью подачи.</a:t>
            </a:r>
          </a:p>
          <a:p>
            <a:pPr marL="71438" indent="-179388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В многоэлектродном аппарате (рис. б), как правило, на каждый из электродов назначается отдельная пара роликов .При сварке тремя электродами в качестве источника питания обычно применяют трехфазный трансформатор.</a:t>
            </a:r>
          </a:p>
          <a:p>
            <a:pPr marL="71438" indent="-179388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        В аппарате для сварки пластинчатыми электродами (рис.в) они опускаются в шлаковую ванну с помощью механизма подачи, либо для этой цели используется механизм вертикального перемещения всего аппарата.</a:t>
            </a:r>
          </a:p>
          <a:p>
            <a:pPr marL="71438" indent="-179388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Сварка плавящимся мундштуком (рис. г) — наиболее универсальный способ, которым можно соединять детали, имеющие переменную толщину и криволинейную форму. Плавящийся мундштук состоит из пластин 2, снабженных каналами 3 для подачи электродной проволоки 1. Плавящийся мундштук повторяет конфигурацию свариваемого стыка и надежно изолируется от свариваемых кромок. В процессе сварки мундштук плавится, оставаясь неподвижным, а недостаток металла для заполнения зазора компенсируется непрерывной подачей электродных проволок.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14375"/>
            <a:ext cx="7072313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428625" y="285750"/>
            <a:ext cx="771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Схемы механизмов колебания электрода</a:t>
            </a:r>
          </a:p>
        </p:txBody>
      </p:sp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7215188" y="714375"/>
            <a:ext cx="171450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а) с отдельным          приводом;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б) с общим приводом</a:t>
            </a: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285875" y="4857750"/>
            <a:ext cx="2214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 – двигатель;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 – редуктор;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3 – ходовой винт;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4 – мундштук;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5 – упор;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6 – переключатель;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7 – упор.   </a:t>
            </a: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4857750" y="4857750"/>
            <a:ext cx="22145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 – проволока;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2,3 – ролики;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4 – пружина;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5 – мундштук;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6 – шатун;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7 – палец;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8 – винт.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quarter" idx="13"/>
          </p:nvPr>
        </p:nvSpPr>
        <p:spPr>
          <a:xfrm>
            <a:off x="285750" y="285750"/>
            <a:ext cx="8501063" cy="6286500"/>
          </a:xfrm>
        </p:spPr>
        <p:txBody>
          <a:bodyPr/>
          <a:lstStyle/>
          <a:p>
            <a:pPr marL="0" indent="-250825" algn="just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Механизм колебания с отдельным приводом (рис. а) имеет двигатель 1 с редуктором 2 и ходовым винтом 3, который перемещает сварочную головку с мундштуком 4 вдоль зазора между деталями, обеспечивая более равномерный разогрев шлаковой ванны и равномерное оплавление кромок свариваемых деталей . Изменение направления движения мундштука осуществляется упорами 5 и 7 конечных выключателей при достижении ими переключателя 6. При переключении сначала происходит остановка, а затем реверс привода. Настройка момента остановки привода и амплитуды колебаний выполняется перестановкой упоров. Выдержка мундштука в течение нескольких секунд в крайних положениях выполняется с помощью реле времени. </a:t>
            </a:r>
          </a:p>
          <a:p>
            <a:pPr marL="0" indent="-250825" algn="just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В схеме с общим приводом (</a:t>
            </a:r>
            <a:r>
              <a:rPr lang="ru-RU" sz="1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рис.б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объединены механизмы колебания и подачи. Колебания электрода осуществляются периодическим перегибом электродной проволок и 1 в токоподводящем мундштуке 5. Для этого поступательное движение проволоки преобразуется во вращательное движение роликов 2 и 3, на одном из которых расположен палец 7 кривошипно-шатунного механизма, шарнирно связанный с шатуном 6. Во избежание деформации проволоки ролики прижимаются друг к другу пружиной 4 с постоянным усилием. При сварке без колебаний прижимной ролик 3 отводится винтом8 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928688"/>
            <a:ext cx="5813425" cy="521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0" y="214313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Упрощенная принципиальная схема трансформатора ТШС-1000- 3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5"/>
          <p:cNvSpPr txBox="1">
            <a:spLocks noChangeArrowheads="1"/>
          </p:cNvSpPr>
          <p:nvPr/>
        </p:nvSpPr>
        <p:spPr bwMode="auto">
          <a:xfrm>
            <a:off x="428625" y="285750"/>
            <a:ext cx="840089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be-BY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Установки для электрошлаковой сварки и наплавки.</a:t>
            </a:r>
          </a:p>
          <a:p>
            <a:endParaRPr lang="ru-RU" altLang="be-BY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Производители оборудования:</a:t>
            </a:r>
          </a:p>
          <a:p>
            <a:endParaRPr lang="ru-RU" altLang="be-BY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ПАО </a:t>
            </a:r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Каховский завод электросварочного оборудования</a:t>
            </a:r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”</a:t>
            </a:r>
            <a:endParaRPr lang="ru-RU" altLang="be-BY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Институт электросварки им. Е.О.Патона НАН Украины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ESAB</a:t>
            </a: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  </a:t>
            </a:r>
            <a:endParaRPr lang="be-BY" altLang="be-BY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Содержимое 2"/>
          <p:cNvSpPr>
            <a:spLocks noGrp="1"/>
          </p:cNvSpPr>
          <p:nvPr>
            <p:ph sz="quarter" idx="13"/>
          </p:nvPr>
        </p:nvSpPr>
        <p:spPr>
          <a:xfrm>
            <a:off x="428625" y="357188"/>
            <a:ext cx="8501063" cy="585787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ПАО </a:t>
            </a:r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Каховский завод электросварочного оборудования</a:t>
            </a:r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altLang="be-BY" sz="24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Arial" charset="0"/>
              <a:buChar char="•"/>
            </a:pPr>
            <a:r>
              <a:rPr lang="ru-RU" altLang="be-BY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Автомат электрошлаковый А-550</a:t>
            </a:r>
          </a:p>
          <a:p>
            <a:pPr>
              <a:buFont typeface="Arial" charset="0"/>
              <a:buChar char="•"/>
            </a:pPr>
            <a:r>
              <a:rPr lang="ru-RU" altLang="be-BY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820 К</a:t>
            </a:r>
          </a:p>
          <a:p>
            <a:pPr>
              <a:buFont typeface="Arial" charset="0"/>
              <a:buChar char="•"/>
            </a:pPr>
            <a:r>
              <a:rPr lang="ru-RU" altLang="be-BY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1304</a:t>
            </a:r>
          </a:p>
          <a:p>
            <a:pPr>
              <a:buFont typeface="Arial" charset="0"/>
              <a:buChar char="•"/>
            </a:pPr>
            <a:r>
              <a:rPr lang="ru-RU" altLang="be-BY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535</a:t>
            </a:r>
          </a:p>
          <a:p>
            <a:pPr>
              <a:buFont typeface="Georgia" pitchFamily="18" charset="0"/>
              <a:buNone/>
            </a:pPr>
            <a:endParaRPr lang="ru-RU" altLang="be-BY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500063" y="0"/>
            <a:ext cx="8143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Автомат электрошлаковый А-550</a:t>
            </a:r>
          </a:p>
        </p:txBody>
      </p:sp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4214813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6"/>
          <p:cNvSpPr txBox="1">
            <a:spLocks noChangeArrowheads="1"/>
          </p:cNvSpPr>
          <p:nvPr/>
        </p:nvSpPr>
        <p:spPr bwMode="auto">
          <a:xfrm>
            <a:off x="4357688" y="571500"/>
            <a:ext cx="4643437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Предназначен для однопроходной ЭШС металла толщиной от 30мм до 450мм. Сварка производится  на постоянном токе одним, двумя или тремя электродами одновременно с двухсторонним принудительным формированием шва.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Предназначен для следующих видов соединений: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 продольных стыковых швов толщиной от 30мм до 450мм;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кольцевых швов с наружным диаметром до 3000 мм при толщине стенок от 30мм до 450 мм.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>
            <a:spLocks noChangeArrowheads="1"/>
          </p:cNvSpPr>
          <p:nvPr/>
        </p:nvSpPr>
        <p:spPr bwMode="auto">
          <a:xfrm>
            <a:off x="928688" y="0"/>
            <a:ext cx="771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Технические характеристики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25450"/>
            <a:ext cx="5715000" cy="643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85813"/>
            <a:ext cx="6072187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6572250" y="785813"/>
            <a:ext cx="2357438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1 – шов;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2 – ползуны;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3 – металлическая ванна;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4 – шлак;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5 – электрод;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6, 7 – свариваемые детали.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143000"/>
            <a:ext cx="8143875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57813" cy="676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5572125" y="0"/>
            <a:ext cx="321468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 – механизм подачи;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 – колонна;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 – токоподводящий зажим;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– ползун;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 – электродная пластина;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 – пульт управления;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 – кронштейн с шунтирующим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токоподводом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 – станина;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 – суппорт;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10 – суппорт;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11 – привод подачи электрода.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Содержимое 2"/>
          <p:cNvSpPr>
            <a:spLocks noGrp="1"/>
          </p:cNvSpPr>
          <p:nvPr>
            <p:ph sz="quarter" idx="13"/>
          </p:nvPr>
        </p:nvSpPr>
        <p:spPr>
          <a:xfrm>
            <a:off x="214313" y="214313"/>
            <a:ext cx="8715375" cy="6429375"/>
          </a:xfrm>
        </p:spPr>
        <p:txBody>
          <a:bodyPr/>
          <a:lstStyle/>
          <a:p>
            <a:pPr marL="0" indent="-250825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Электродная пластина 5 закрепляется в токоподводящем зажиме 3, жестко связанном с ползуном 4 винтового механизма подачи 1. Подача электрода по мере его плавления осуществляется приводом 11, снабженным электродвигателем постоянного тока с регулируемой частотой вращения. </a:t>
            </a:r>
          </a:p>
          <a:p>
            <a:pPr marL="0" indent="-250825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Винтовой механизм с приводом смонтирован в колонне 2, собранной на станине 8, внутри которой установлена вся пускорегулирующая аппаратура. Пульт управления 6 расположен на колонне. Система управления позволяет автоматически поддерживать заданный режим сварки путем изменения скорости подачи электрода. </a:t>
            </a:r>
          </a:p>
          <a:p>
            <a:pPr marL="0" indent="-250825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Для установочных и корректировочных перемещений электрода относительно кромок свариваемых деталей колонна с винтовым приводом установлена на системе горизонтальных суппортов, один из которых 9 обеспечивает перемещение вдоль зазора между кромками, второй 10 – поперек зазора. Для точного направления электрода в зазор и снижения влияния падения напряжения в электроде, особенно при использовании электродов из материалов с высоким активным сопротивлением, например титана и коррозионно-стойкой стали , автомат снабжен дополнительным кронштейном 7 с шунтирующим токоподводом.</a:t>
            </a:r>
          </a:p>
          <a:p>
            <a:pPr marL="0" indent="-250825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endParaRPr lang="ru-RU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2"/>
          <p:cNvSpPr txBox="1">
            <a:spLocks noChangeArrowheads="1"/>
          </p:cNvSpPr>
          <p:nvPr/>
        </p:nvSpPr>
        <p:spPr bwMode="auto">
          <a:xfrm>
            <a:off x="285750" y="0"/>
            <a:ext cx="8715375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Особенности А-550: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управлением сварочным процессом осуществляется контроллером;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плавное регулирование скорости сварки и маршевой скорости;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аппарат оснащён системами аварийного контроля сварочным процессом (подача сварочной проволоки, охлаждающей жидкости, давление воздуха, короткого замыкания, сбой в работе колебания) со звуковым и визуальным оповещением;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независимое, раздельное управления сварочными выпрямителями;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аппарат имеет плавное регулирование и цифровое отображение сварочных режимов (тока, напряжения, скорости подачи, скорости перемещения);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ввод данных с панелей оператора расположенных на сварочной головке и на пульте управления;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аппарат оснащён видеокамерой следящей за процессом происходящим в сварочной ванне с отображением на ЖК панели;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все кабеля в аппарате защищены в коробах, а в гибких местах уложены в кабелеукладчик;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оператор может следить и управлять сварочным процессом находясь на подвижной платформе и подыматься вместе со сварочной головкой;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оператор может следить и частично управлять сварочным процессом находясь за пределами аппарата, с дистанционного пульта управления;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шкаф управления с принудительной вентиляцией и внутренним освещением, со звуковой системой контроля безопасности;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тормозные механизмы с катушками позволяющие наматывать сварочную проволоку до 100кг.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2"/>
          <p:cNvSpPr txBox="1">
            <a:spLocks noChangeArrowheads="1"/>
          </p:cNvSpPr>
          <p:nvPr/>
        </p:nvSpPr>
        <p:spPr bwMode="auto">
          <a:xfrm>
            <a:off x="426920" y="404664"/>
            <a:ext cx="8072437" cy="51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Особенности сварочной головки: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плавное  регулирование  скорости  подачи  сварочной  проволоки;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ступенчатое  регулирования  механизма  колебания  электродов;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пневматический   зажим  заднего  ползуна  с  возможностью  и  ручного  зажима;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- 4-х  роликовые  правильно-прижимные  механизмы;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ручная   вертикальная  корректировка  механизмов  подачи  проволоки;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раздельная  подача  сварочной  проволоки  в  зону  сварки;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ручная осевая и горизонтальная корректировка сварочных электродов для подачи сварочной  проволоки;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возможность задержка по времени сварочных электродов в зоне сварки при колебательном   процессе;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установка 3-х стандартных катушек с проволокой на тормозные механизмы до 30кг каждой  на  подвижную  платформу;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охлаждаемые медные ползуны обеспечивают принудительное формирование шва с усилением, а также хорошее формирование шва при смещении кромок изделия до ± 8мм.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642938" y="214313"/>
            <a:ext cx="757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 820 К</a:t>
            </a:r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4714875" y="714375"/>
            <a:ext cx="4429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 Автомат сварочный предназначен для электрошлаковой сварки плавящимся мундштуком изделий из стали вертикальных швов на постоянном токе обратной полярности металла толщиной от 18 до 70 мм., а также для электродуговой сварки порошковой проволокой металла толщиной от 14 до 35 мм. с двухсторонним формированием шва медными ползунами. Электродуговая сварка сплошной проволокой производится при толщинах металла от 14 до 20 мм.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4643438" cy="613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2"/>
          <p:cNvSpPr>
            <a:spLocks noGrp="1"/>
          </p:cNvSpPr>
          <p:nvPr>
            <p:ph sz="quarter" idx="13"/>
          </p:nvPr>
        </p:nvSpPr>
        <p:spPr>
          <a:xfrm>
            <a:off x="500063" y="142875"/>
            <a:ext cx="8358187" cy="357188"/>
          </a:xfrm>
        </p:spPr>
        <p:txBody>
          <a:bodyPr/>
          <a:lstStyle/>
          <a:p>
            <a:pPr marL="71438" indent="-179388" algn="ctr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Технические характеристики: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714375"/>
            <a:ext cx="824865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428625" y="142875"/>
            <a:ext cx="771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 1304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4857750" y="714375"/>
            <a:ext cx="4071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 Аппарат предназначены для электрошлаковой сварки плавящимся мундштуком изделий из сталей или алюминия и его сплавов.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Аппарат может применяться при изготовлении толстостенных деталей, деталей сложной конфигурации, а также при ремонтных работах.</a:t>
            </a: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4786313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quarter" idx="13"/>
          </p:nvPr>
        </p:nvSpPr>
        <p:spPr>
          <a:xfrm>
            <a:off x="285750" y="142875"/>
            <a:ext cx="8501063" cy="428625"/>
          </a:xfrm>
        </p:spPr>
        <p:txBody>
          <a:bodyPr/>
          <a:lstStyle/>
          <a:p>
            <a:pPr marL="0" indent="-250825" algn="ctr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Технические характеристики: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85813"/>
            <a:ext cx="8643938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5643563" cy="584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357188" y="142875"/>
            <a:ext cx="87868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Автомат A -535 для ЭШС проволочными электродами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5786438" y="642938"/>
            <a:ext cx="321468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Аппарат предназначен для однопроходной электрошлаковой сварки с двусторонним формированием шва сталей толщиной до 450 мм. Аппарат позволяет осуществлять сварку продольных и кольцевых стыковых швов, угловых и тавровых соединений.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Может поставляться в исполнении, предназначенном для сварки вертикально-стыковых швов сталей толщиной до 250 мм., а также различных других швов и толщин по спецзаказу.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sz="quarter" idx="13"/>
          </p:nvPr>
        </p:nvSpPr>
        <p:spPr>
          <a:xfrm>
            <a:off x="785813" y="571500"/>
            <a:ext cx="7715250" cy="5786438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сравнении другими способами, в частности с дуговой сваркой под флюсом,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ЭШС обладает рядом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•возможность получения за один проход сварного соединения практически любой толщины без разделки кромок свариваемых деталей;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•высокая устойчивость процесса, мало зависящая от рода тока, и нечувствительность к кратковременным изменениям тока;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•высокая производительность плавления электрода, в 1,5— 2 раза превышающая этот показатель сварки под флюсом;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•высокая экономичность в сравнении со сваркой под флюсом, заключающаяся в снижении расхода флюса в 10-20 раз и электроэнергии до20%.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75" y="857250"/>
            <a:ext cx="8337550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00063" y="214313"/>
            <a:ext cx="77866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Технические характеристики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57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5857875" y="357188"/>
            <a:ext cx="3143250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1 – пульт управления;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 – корпус;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3 – ходовая тележка;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4 – зубчатая рейка;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5 – кронштейн;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6 – прижим;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7 – корректоры;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8 – тяга;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9 – мундштук;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10 – подпружиненный стакан;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11 – рычаг;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12 – формирующие ползуны;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13 – подвеска;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14 – подающий механизм;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15 – рукоятка;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16 – катушки с проволокой;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17 – корректоры;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18 – поперечный корректор;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19 – суппорт;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20 – радиальный корректор;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21 – корректор.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sz="quarter" idx="13"/>
          </p:nvPr>
        </p:nvSpPr>
        <p:spPr>
          <a:xfrm>
            <a:off x="214313" y="214313"/>
            <a:ext cx="8643937" cy="6429375"/>
          </a:xfrm>
        </p:spPr>
        <p:txBody>
          <a:bodyPr/>
          <a:lstStyle/>
          <a:p>
            <a:pPr marL="0" indent="-215900">
              <a:spcBef>
                <a:spcPct val="0"/>
              </a:spcBef>
              <a:spcAft>
                <a:spcPct val="0"/>
              </a:spcAft>
              <a:buFont typeface="Georgia" pitchFamily="18" charset="0"/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Основой автомата является корпус 2, который связан с ходовой тележкой 3. Тележка снабжена электрическим приводом и коробкой скоростей, перемещается по вертикальному рельсу 4 с зубчатой рейкой. Рельс жестко связан с изделием при помощи кронштейна 5 и прижима 6. Для переключения скорости перемещения с рабочей на маршевую служит рукоятка 15. В корпусе 2 находятся пульт управления 1, механизм возвратно-поступательного перемещения с суппортом 19, поперечный 18 и радиальный 20 корректоры. На суппорте установлен подающий механизм 14 для трех электродных проволок. Три катушки 16 с электродной проволокой установлены рядом с автоматом. К месту сварки проволоки направляются с помощью мундштуков 9. В автомате предусмотрены корректоры 7 для регулировки положения электродов в зазоре и корректоры 17 для настройки расстояния между электродами. Формирующие ползуны 12 удерживают от вытекания шлаковую и металлическую ванны. Передний ползун связан с подвеской 13, его прижим к свариваемым деталям настраивается корректором 21. Задний ползун подвешен на тяге 8, пропущенной через зазор между свариваемыми кромками, и прижимается к кромкам при помощи рычага 11 и подпружиненного стакана 10.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85813"/>
            <a:ext cx="87868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785813" y="142875"/>
            <a:ext cx="7572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Принципиальная схема автомата А-535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313" y="0"/>
            <a:ext cx="8715375" cy="6715125"/>
          </a:xfrm>
        </p:spPr>
        <p:txBody>
          <a:bodyPr/>
          <a:lstStyle/>
          <a:p>
            <a:pPr marL="0" indent="-25200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В состав системы управления входят следующие исполнительные устройства: сварочный трансформатор П марки  ТШС-1000-3, двигатель M </a:t>
            </a:r>
            <a:r>
              <a:rPr lang="ru-RU" sz="15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для подачи электродной проволоки, двигатель М2 для возвратно-поступательного перемещения мундштуков, а также двигатель М4 для вертикального перемещения автомата с питанием якоря от электромашинного усилителя (ЭМУ), состоящего из двигателя МЗ и генератора G. </a:t>
            </a:r>
          </a:p>
          <a:p>
            <a:pPr marL="0" indent="-252000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Подготовка к работе начинается с замыкания автоматических выключателей: QF1—для питания сварочного трансформатора и QF2—для питания цепей управления. Начинает работать трансформатор ТЗ цепей управления, о чем сигнализирует лампа </a:t>
            </a:r>
            <a:r>
              <a:rPr lang="en-US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HL1</a:t>
            </a: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Также от трансформатора ТЗ через блок VD2 получают питание обмотки возбуждения LM1 и LM4 двигателей M1 иМ4. При включении тумблером SA3 магнитного пускателя КМ8 начинает работать двигатель МЗ и в целом ЭМУ. С помощью переключателя SA9 устанавливают сварочное напряжение у трансформатора Т1. Затем с помощью привода вертикального перемещения подгоняют автомат к месту сварки. Для этого устанавливают переключатель SA6 в положение «Ручная » и , переставляя переключатель SA8 в положения «Вверх» или «Вниз», пускают двигатель М4, обеспечивая подъем или спуск автомата. Частоту вращения двигателя М4 и, следовательно, скорость вертикального перемещения настраивают с помощью потенциометра R2 в цепи обмотки возбуждения LG генератора G. Вслед за этим готовят привод возвратно-поступательного перемещения мундштуков. Для этого настраивают концевые переключатели SQ1 и SO2 для срабатывания в крайних точках движения мундштуков. Затем перегоняют мундштук и к середине зазора, переставляя переключатель SA5 в положения «Вправо» или «Влево». Например, в первом случае срабатывает пускатель КМ4, который своими контактами КМ4.1 и КМ4.2 пускает двигатель М2 на движение мундштуков в сторону заднего ползуна, во втором случае пускатель КМ5 обеспечит движение к переднему ползуну. Далее готовят привод подачи проволоки. Сначала устанавливают скорость подачи с помощью переключателя SA2. Затем </a:t>
            </a:r>
            <a:r>
              <a:rPr lang="ru-RU" sz="15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закорачивают</a:t>
            </a: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электродную проволоку в технологическом кармане свариваемых деталей. Для этого нажимают кнопку SB3 «Вниз», </a:t>
            </a:r>
            <a:r>
              <a:rPr lang="ru-RU" sz="15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запитывая</a:t>
            </a: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пускатель КМ2, который своими контактами КМ2.1 и КМ2.2 включает двигатель </a:t>
            </a:r>
            <a:r>
              <a:rPr lang="ru-RU" sz="155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Мl</a:t>
            </a:r>
            <a:r>
              <a:rPr lang="ru-RU" sz="15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подачу проволоки. Возможен и реверс  подачи, для чего используются кнопка SB4 «Вверх » и пускатель КМЗ. Система управления готова к сварке.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0392" y="1196752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Расчет режимов электрошлаковой сварки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  <a:p>
            <a:r>
              <a:rPr lang="ru-RU" dirty="0"/>
              <a:t>При электрошлаковой сварке электродом может служить не только проволока, но и электроды в виде пластин, стержней.</a:t>
            </a:r>
          </a:p>
          <a:p>
            <a:r>
              <a:rPr lang="ru-RU" dirty="0"/>
              <a:t>Пластинчатые электроды применяются главным образом при большой толщине свариваемых деталей и небольшой высоте швов жидкого металла и перегретого шлака. </a:t>
            </a:r>
          </a:p>
          <a:p>
            <a:r>
              <a:rPr lang="ru-RU" dirty="0"/>
              <a:t>Электрошлаковая сварка может быть осуществлена одним проволочным электродом диаметром 2 или 3 мм без поперечных колебаний и с постоянной скоростью подачи проволоки в шлаковую ванну при сварке металла толщиной до 50 мм. </a:t>
            </a:r>
          </a:p>
          <a:p>
            <a:r>
              <a:rPr lang="ru-RU" dirty="0"/>
              <a:t>При сварке больших толщин применяют двух-, трех- и многоэлектродную сварку проволочными электродами без поперечных или с поперечными колебаниями.</a:t>
            </a:r>
          </a:p>
          <a:p>
            <a:r>
              <a:rPr lang="ru-RU" dirty="0"/>
              <a:t>Электрошлаковой сваркой можно выполнить любой тип соединений, регламентированных ГОСТ 15164-79.</a:t>
            </a:r>
          </a:p>
        </p:txBody>
      </p:sp>
    </p:spTree>
    <p:extLst>
      <p:ext uri="{BB962C8B-B14F-4D97-AF65-F5344CB8AC3E}">
        <p14:creationId xmlns:p14="http://schemas.microsoft.com/office/powerpoint/2010/main" val="18344700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335846"/>
            <a:ext cx="756084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Основными параметрами режима</a:t>
            </a:r>
            <a:r>
              <a:rPr lang="ru-RU" dirty="0"/>
              <a:t> электрошлаковой сварки являются:</a:t>
            </a:r>
          </a:p>
          <a:p>
            <a:endParaRPr lang="ru-RU" dirty="0"/>
          </a:p>
          <a:p>
            <a:r>
              <a:rPr lang="ru-RU" dirty="0"/>
              <a:t>Диаметр электродной проволоки, </a:t>
            </a:r>
            <a:r>
              <a:rPr lang="ru-RU" dirty="0" err="1"/>
              <a:t>d</a:t>
            </a:r>
            <a:r>
              <a:rPr lang="ru-RU" baseline="-25000" dirty="0" err="1"/>
              <a:t>эл</a:t>
            </a:r>
            <a:r>
              <a:rPr lang="ru-RU" baseline="-25000" dirty="0"/>
              <a:t>.</a:t>
            </a:r>
            <a:endParaRPr lang="ru-RU" dirty="0"/>
          </a:p>
          <a:p>
            <a:r>
              <a:rPr lang="ru-RU" dirty="0"/>
              <a:t>Сила сварочного тока, </a:t>
            </a:r>
            <a:r>
              <a:rPr lang="ru-RU" dirty="0" err="1"/>
              <a:t>I</a:t>
            </a:r>
            <a:r>
              <a:rPr lang="ru-RU" baseline="-25000" dirty="0" err="1"/>
              <a:t>св</a:t>
            </a:r>
            <a:r>
              <a:rPr lang="ru-RU" dirty="0"/>
              <a:t>, А.</a:t>
            </a:r>
          </a:p>
          <a:p>
            <a:r>
              <a:rPr lang="ru-RU" dirty="0"/>
              <a:t>Напряжение на шлаковой ванне, </a:t>
            </a:r>
            <a:r>
              <a:rPr lang="ru-RU" dirty="0" err="1"/>
              <a:t>U</a:t>
            </a:r>
            <a:r>
              <a:rPr lang="ru-RU" baseline="-25000" dirty="0" err="1"/>
              <a:t>ш.в</a:t>
            </a:r>
            <a:r>
              <a:rPr lang="ru-RU" baseline="-25000" dirty="0"/>
              <a:t>.</a:t>
            </a:r>
            <a:r>
              <a:rPr lang="ru-RU" dirty="0"/>
              <a:t>, B.</a:t>
            </a:r>
          </a:p>
          <a:p>
            <a:r>
              <a:rPr lang="ru-RU" dirty="0"/>
              <a:t>Скорость сварки, </a:t>
            </a:r>
            <a:r>
              <a:rPr lang="ru-RU" dirty="0" err="1"/>
              <a:t>V</a:t>
            </a:r>
            <a:r>
              <a:rPr lang="ru-RU" baseline="-25000" dirty="0" err="1"/>
              <a:t>св</a:t>
            </a:r>
            <a:r>
              <a:rPr lang="ru-RU" dirty="0"/>
              <a:t>, м/ч.</a:t>
            </a:r>
          </a:p>
          <a:p>
            <a:r>
              <a:rPr lang="ru-RU" dirty="0"/>
              <a:t>Скорость подачи электрода, </a:t>
            </a:r>
            <a:r>
              <a:rPr lang="ru-RU" dirty="0" err="1"/>
              <a:t>V</a:t>
            </a:r>
            <a:r>
              <a:rPr lang="ru-RU" baseline="-25000" dirty="0" err="1"/>
              <a:t>п.э</a:t>
            </a:r>
            <a:r>
              <a:rPr lang="ru-RU" baseline="-25000" dirty="0"/>
              <a:t>.</a:t>
            </a:r>
            <a:r>
              <a:rPr lang="ru-RU" dirty="0"/>
              <a:t>, м/ч.</a:t>
            </a:r>
          </a:p>
          <a:p>
            <a:r>
              <a:rPr lang="ru-RU" dirty="0"/>
              <a:t>Скорость поперечных перемещений электрода, </a:t>
            </a:r>
            <a:r>
              <a:rPr lang="ru-RU" dirty="0" err="1"/>
              <a:t>V</a:t>
            </a:r>
            <a:r>
              <a:rPr lang="ru-RU" baseline="-25000" dirty="0" err="1"/>
              <a:t>п.п</a:t>
            </a:r>
            <a:r>
              <a:rPr lang="ru-RU" baseline="-25000" dirty="0"/>
              <a:t>.</a:t>
            </a:r>
            <a:r>
              <a:rPr lang="ru-RU" dirty="0"/>
              <a:t>, м/ч.</a:t>
            </a:r>
          </a:p>
          <a:p>
            <a:r>
              <a:rPr lang="ru-RU" dirty="0"/>
              <a:t>Дополнительными параметрами режима являются:</a:t>
            </a:r>
          </a:p>
          <a:p>
            <a:r>
              <a:rPr lang="ru-RU" dirty="0"/>
              <a:t>Сухой вылет электрода, </a:t>
            </a:r>
            <a:r>
              <a:rPr lang="ru-RU" dirty="0" err="1"/>
              <a:t>l</a:t>
            </a:r>
            <a:r>
              <a:rPr lang="ru-RU" baseline="-25000" dirty="0" err="1"/>
              <a:t>с</a:t>
            </a:r>
            <a:r>
              <a:rPr lang="ru-RU" dirty="0"/>
              <a:t>, сек.</a:t>
            </a:r>
          </a:p>
          <a:p>
            <a:r>
              <a:rPr lang="ru-RU" dirty="0"/>
              <a:t>Время выдержки у ползуна при сварке с поперечными колебаниями,</a:t>
            </a:r>
          </a:p>
          <a:p>
            <a:r>
              <a:rPr lang="ru-RU" dirty="0" err="1"/>
              <a:t>b</a:t>
            </a:r>
            <a:r>
              <a:rPr lang="ru-RU" baseline="-25000" dirty="0" err="1"/>
              <a:t>в</a:t>
            </a:r>
            <a:r>
              <a:rPr lang="ru-RU" dirty="0"/>
              <a:t>, сек.</a:t>
            </a:r>
          </a:p>
          <a:p>
            <a:r>
              <a:rPr lang="ru-RU" dirty="0"/>
              <a:t>Число сварочных проволок-электродов, </a:t>
            </a:r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.</a:t>
            </a:r>
          </a:p>
          <a:p>
            <a:r>
              <a:rPr lang="ru-RU" dirty="0"/>
              <a:t>Величина зазора в стыке, B, мм.</a:t>
            </a:r>
          </a:p>
          <a:p>
            <a:r>
              <a:rPr lang="ru-RU" dirty="0"/>
              <a:t>Глубина шлаковой ванны, </a:t>
            </a:r>
            <a:r>
              <a:rPr lang="ru-RU" dirty="0" err="1"/>
              <a:t>h</a:t>
            </a:r>
            <a:r>
              <a:rPr lang="ru-RU" baseline="-25000" dirty="0" err="1"/>
              <a:t>шл</a:t>
            </a:r>
            <a:r>
              <a:rPr lang="ru-RU" dirty="0"/>
              <a:t>, мм.</a:t>
            </a:r>
          </a:p>
          <a:p>
            <a:r>
              <a:rPr lang="ru-RU" dirty="0" err="1"/>
              <a:t>Недоход</a:t>
            </a:r>
            <a:r>
              <a:rPr lang="ru-RU" dirty="0"/>
              <a:t> электрода до ползуна.</a:t>
            </a:r>
          </a:p>
          <a:p>
            <a:r>
              <a:rPr lang="ru-RU" dirty="0"/>
              <a:t>Марка флюса.</a:t>
            </a:r>
          </a:p>
          <a:p>
            <a:r>
              <a:rPr lang="ru-RU" dirty="0"/>
              <a:t>Расстояние между электродами, </a:t>
            </a:r>
            <a:r>
              <a:rPr lang="ru-RU" dirty="0" err="1"/>
              <a:t>l</a:t>
            </a:r>
            <a:r>
              <a:rPr lang="ru-RU" baseline="-25000" dirty="0" err="1"/>
              <a:t>э</a:t>
            </a:r>
            <a:r>
              <a:rPr lang="ru-RU" dirty="0"/>
              <a:t>, мм.</a:t>
            </a:r>
          </a:p>
        </p:txBody>
      </p:sp>
    </p:spTree>
    <p:extLst>
      <p:ext uri="{BB962C8B-B14F-4D97-AF65-F5344CB8AC3E}">
        <p14:creationId xmlns:p14="http://schemas.microsoft.com/office/powerpoint/2010/main" val="97876026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60648"/>
            <a:ext cx="82089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Расчет режима электрошлаковой сварки проволочными электродами</a:t>
            </a:r>
            <a:endParaRPr lang="ru-RU" dirty="0"/>
          </a:p>
          <a:p>
            <a:endParaRPr lang="ru-RU" dirty="0"/>
          </a:p>
          <a:p>
            <a:r>
              <a:rPr lang="ru-RU" dirty="0"/>
              <a:t>По толщине металла устанавливаются </a:t>
            </a:r>
            <a:r>
              <a:rPr lang="ru-RU" b="1" dirty="0"/>
              <a:t>зазор в стыке</a:t>
            </a:r>
            <a:r>
              <a:rPr lang="ru-RU" dirty="0"/>
              <a:t>, пользуясь рекомендациями таблицы 1, а затем выбирают </a:t>
            </a:r>
            <a:r>
              <a:rPr lang="ru-RU" b="1" dirty="0"/>
              <a:t>диаметр проволочного электрода</a:t>
            </a:r>
            <a:r>
              <a:rPr lang="ru-RU" dirty="0"/>
              <a:t>. Наиболее рациональное применение проволоки диаметрами 2 и 3 мм, так как увеличение диаметра проволоки приводит к росту ширины провара и уменьшению глубины шлаковой ванны.</a:t>
            </a:r>
          </a:p>
          <a:p>
            <a:r>
              <a:rPr lang="ru-RU" b="1" dirty="0"/>
              <a:t>Число проволочных электродов</a:t>
            </a:r>
            <a:r>
              <a:rPr lang="ru-RU" dirty="0"/>
              <a:t> (</a:t>
            </a:r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)</a:t>
            </a:r>
            <a:r>
              <a:rPr lang="ru-RU" baseline="-25000" dirty="0"/>
              <a:t> </a:t>
            </a:r>
            <a:r>
              <a:rPr lang="ru-RU" dirty="0"/>
              <a:t>выбирают по таблице.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59648"/>
              </p:ext>
            </p:extLst>
          </p:nvPr>
        </p:nvGraphicFramePr>
        <p:xfrm>
          <a:off x="1187624" y="3429000"/>
          <a:ext cx="6086475" cy="2103120"/>
        </p:xfrm>
        <a:graphic>
          <a:graphicData uri="http://schemas.openxmlformats.org/drawingml/2006/table">
            <a:tbl>
              <a:tblPr/>
              <a:tblGrid>
                <a:gridCol w="2028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8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8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Число проволочных электродов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Толщина свариваемых листов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без поперечных колебаний, мм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с поперечными колебаниями, мм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40-60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60-150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2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60-100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100-300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3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effectLst/>
                        </a:rPr>
                        <a:t>100-150</a:t>
                      </a: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150-500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49153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548680"/>
            <a:ext cx="8208912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Расстояние между электродами </a:t>
            </a:r>
            <a:r>
              <a:rPr lang="ru-RU" dirty="0" err="1"/>
              <a:t>l</a:t>
            </a:r>
            <a:r>
              <a:rPr lang="ru-RU" baseline="-25000" dirty="0" err="1"/>
              <a:t>э</a:t>
            </a:r>
            <a:r>
              <a:rPr lang="ru-RU" dirty="0"/>
              <a:t> при сварке без поперечных колебаний принимают равным 30-50 мм, при сварке с поперечными колебаниями – 50-180 мм. Выбрать конкретную величину. При числе электродов более трех, </a:t>
            </a:r>
            <a:r>
              <a:rPr lang="ru-RU" b="1" dirty="0"/>
              <a:t>количество электродов </a:t>
            </a:r>
            <a:r>
              <a:rPr lang="ru-RU" b="1" dirty="0" err="1"/>
              <a:t>n</a:t>
            </a:r>
            <a:r>
              <a:rPr lang="ru-RU" b="1" baseline="-25000" dirty="0" err="1"/>
              <a:t>эл</a:t>
            </a:r>
            <a:r>
              <a:rPr lang="ru-RU" baseline="-25000" dirty="0"/>
              <a:t> </a:t>
            </a:r>
            <a:r>
              <a:rPr lang="ru-RU" dirty="0"/>
              <a:t>определяют по формуле:</a:t>
            </a:r>
          </a:p>
          <a:p>
            <a:pPr algn="ctr"/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err="1">
                <a:solidFill>
                  <a:srgbClr val="002060"/>
                </a:solidFill>
              </a:rPr>
              <a:t>n</a:t>
            </a:r>
            <a:r>
              <a:rPr lang="ru-RU" sz="2000" b="1" baseline="-25000" dirty="0" err="1">
                <a:solidFill>
                  <a:srgbClr val="002060"/>
                </a:solidFill>
              </a:rPr>
              <a:t>эл</a:t>
            </a:r>
            <a:r>
              <a:rPr lang="ru-RU" sz="2000" b="1" dirty="0">
                <a:solidFill>
                  <a:srgbClr val="002060"/>
                </a:solidFill>
              </a:rPr>
              <a:t> = S / </a:t>
            </a:r>
            <a:r>
              <a:rPr lang="ru-RU" sz="2000" b="1" dirty="0" err="1">
                <a:solidFill>
                  <a:srgbClr val="002060"/>
                </a:solidFill>
              </a:rPr>
              <a:t>l</a:t>
            </a:r>
            <a:r>
              <a:rPr lang="ru-RU" sz="2000" b="1" baseline="-25000" dirty="0" err="1">
                <a:solidFill>
                  <a:srgbClr val="002060"/>
                </a:solidFill>
              </a:rPr>
              <a:t>э</a:t>
            </a:r>
            <a:r>
              <a:rPr lang="ru-RU" sz="2000" b="1" dirty="0">
                <a:solidFill>
                  <a:srgbClr val="002060"/>
                </a:solidFill>
              </a:rPr>
              <a:t> </a:t>
            </a:r>
            <a:r>
              <a:rPr lang="ru-RU" dirty="0"/>
              <a:t>,</a:t>
            </a:r>
          </a:p>
          <a:p>
            <a:pPr algn="ctr"/>
            <a:endParaRPr lang="ru-RU" dirty="0"/>
          </a:p>
          <a:p>
            <a:r>
              <a:rPr lang="ru-RU" dirty="0"/>
              <a:t>где S – толщина свариваемого металла, мм;</a:t>
            </a:r>
          </a:p>
          <a:p>
            <a:r>
              <a:rPr lang="ru-RU" dirty="0" err="1"/>
              <a:t>l</a:t>
            </a:r>
            <a:r>
              <a:rPr lang="ru-RU" baseline="-25000" dirty="0" err="1"/>
              <a:t>э</a:t>
            </a:r>
            <a:r>
              <a:rPr lang="ru-RU" dirty="0"/>
              <a:t> – расстояние между электродами, мм.</a:t>
            </a:r>
          </a:p>
          <a:p>
            <a:endParaRPr lang="ru-RU" b="1" dirty="0"/>
          </a:p>
          <a:p>
            <a:r>
              <a:rPr lang="ru-RU" b="1" dirty="0"/>
              <a:t>Силу сварочного тока</a:t>
            </a:r>
            <a:r>
              <a:rPr lang="ru-RU" dirty="0"/>
              <a:t> (</a:t>
            </a:r>
            <a:r>
              <a:rPr lang="ru-RU" dirty="0" err="1"/>
              <a:t>I</a:t>
            </a:r>
            <a:r>
              <a:rPr lang="ru-RU" baseline="-25000" dirty="0" err="1"/>
              <a:t>св</a:t>
            </a:r>
            <a:r>
              <a:rPr lang="ru-RU" dirty="0"/>
              <a:t>) на одну сварочную проволоку выбирают в зависимости от отношения толщины свариваемого металла к числу электродных проволок по формуле:</a:t>
            </a:r>
          </a:p>
          <a:p>
            <a:endParaRPr lang="ru-RU" dirty="0"/>
          </a:p>
          <a:p>
            <a:pPr algn="ctr"/>
            <a:r>
              <a:rPr lang="ru-RU" sz="2000" dirty="0" err="1">
                <a:solidFill>
                  <a:srgbClr val="002060"/>
                </a:solidFill>
              </a:rPr>
              <a:t>I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dirty="0">
                <a:solidFill>
                  <a:srgbClr val="002060"/>
                </a:solidFill>
              </a:rPr>
              <a:t>= A+B · S/n </a:t>
            </a:r>
            <a:r>
              <a:rPr lang="ru-RU" sz="2000" baseline="-25000" dirty="0">
                <a:solidFill>
                  <a:srgbClr val="002060"/>
                </a:solidFill>
              </a:rPr>
              <a:t>эл</a:t>
            </a:r>
            <a:r>
              <a:rPr lang="ru-RU" sz="2000" dirty="0">
                <a:solidFill>
                  <a:srgbClr val="002060"/>
                </a:solidFill>
              </a:rPr>
              <a:t> ,</a:t>
            </a:r>
          </a:p>
          <a:p>
            <a:endParaRPr lang="ru-RU" dirty="0"/>
          </a:p>
          <a:p>
            <a:r>
              <a:rPr lang="ru-RU" dirty="0"/>
              <a:t>где S – толщина металла, мм;</a:t>
            </a:r>
          </a:p>
          <a:p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 – число проволочных электродов;</a:t>
            </a:r>
          </a:p>
          <a:p>
            <a:r>
              <a:rPr lang="ru-RU" dirty="0"/>
              <a:t>A – коэффициент, равный 220-280;</a:t>
            </a:r>
          </a:p>
          <a:p>
            <a:r>
              <a:rPr lang="ru-RU" dirty="0"/>
              <a:t>B – коэффициент, равный 3,2-4,0.</a:t>
            </a:r>
          </a:p>
        </p:txBody>
      </p:sp>
    </p:spTree>
    <p:extLst>
      <p:ext uri="{BB962C8B-B14F-4D97-AF65-F5344CB8AC3E}">
        <p14:creationId xmlns:p14="http://schemas.microsoft.com/office/powerpoint/2010/main" val="16996266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332656"/>
            <a:ext cx="756084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Сварочный ток с учетом количества проволок определяется по формуле:</a:t>
            </a:r>
          </a:p>
          <a:p>
            <a:endParaRPr lang="ru-RU" dirty="0"/>
          </a:p>
          <a:p>
            <a:pPr algn="ctr"/>
            <a:r>
              <a:rPr lang="ru-RU" sz="2000" dirty="0" err="1">
                <a:solidFill>
                  <a:srgbClr val="002060"/>
                </a:solidFill>
              </a:rPr>
              <a:t>I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baseline="30000" dirty="0" err="1">
                <a:solidFill>
                  <a:srgbClr val="002060"/>
                </a:solidFill>
              </a:rPr>
              <a:t>п</a:t>
            </a:r>
            <a:r>
              <a:rPr lang="ru-RU" sz="2000" dirty="0">
                <a:solidFill>
                  <a:srgbClr val="002060"/>
                </a:solidFill>
              </a:rPr>
              <a:t> = </a:t>
            </a:r>
            <a:r>
              <a:rPr lang="ru-RU" sz="2000" dirty="0" err="1">
                <a:solidFill>
                  <a:srgbClr val="002060"/>
                </a:solidFill>
              </a:rPr>
              <a:t>I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dirty="0">
                <a:solidFill>
                  <a:srgbClr val="002060"/>
                </a:solidFill>
              </a:rPr>
              <a:t> · </a:t>
            </a:r>
            <a:r>
              <a:rPr lang="ru-RU" sz="2000" dirty="0" err="1">
                <a:solidFill>
                  <a:srgbClr val="002060"/>
                </a:solidFill>
              </a:rPr>
              <a:t>n</a:t>
            </a:r>
            <a:r>
              <a:rPr lang="ru-RU" sz="2000" baseline="-25000" dirty="0" err="1">
                <a:solidFill>
                  <a:srgbClr val="002060"/>
                </a:solidFill>
              </a:rPr>
              <a:t>эл</a:t>
            </a:r>
            <a:r>
              <a:rPr lang="ru-RU" sz="2000" b="1" dirty="0">
                <a:solidFill>
                  <a:srgbClr val="002060"/>
                </a:solidFill>
              </a:rPr>
              <a:t>.</a:t>
            </a:r>
            <a:endParaRPr lang="ru-RU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14880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U</a:t>
            </a:r>
            <a:r>
              <a:rPr kumimoji="0" lang="ru-RU" sz="800" b="0" i="0" u="none" strike="noStrike" cap="none" normalizeH="0" baseline="-3000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ш.в.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 = 12 + </a:t>
            </a:r>
            <a:r>
              <a:rPr kumimoji="0" 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125+S/(0,075·n</a:t>
            </a:r>
            <a:r>
              <a:rPr kumimoji="0" lang="ru-RU" sz="800" b="0" i="0" u="none" strike="noStrike" cap="none" normalizeH="0" baseline="-3000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эл.</a:t>
            </a: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cs typeface="Arial" pitchFamily="34" charset="0"/>
              </a:rPr>
              <a:t>) (34)</a:t>
            </a:r>
            <a:r>
              <a:rPr kumimoji="0" lang="ru-RU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6"/>
              <p:cNvSpPr/>
              <p:nvPr/>
            </p:nvSpPr>
            <p:spPr>
              <a:xfrm>
                <a:off x="2051720" y="3068960"/>
                <a:ext cx="3828036" cy="465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GB" sz="2000" dirty="0">
                    <a:solidFill>
                      <a:srgbClr val="002060"/>
                    </a:solidFill>
                  </a:rPr>
                  <a:t>U</a:t>
                </a:r>
                <a:r>
                  <a:rPr lang="ru-RU" sz="2000" baseline="-25000" dirty="0" err="1">
                    <a:solidFill>
                      <a:srgbClr val="002060"/>
                    </a:solidFill>
                  </a:rPr>
                  <a:t>ш.в</a:t>
                </a:r>
                <a:r>
                  <a:rPr lang="ru-RU" sz="2000" baseline="-25000" dirty="0">
                    <a:solidFill>
                      <a:srgbClr val="002060"/>
                    </a:solidFill>
                  </a:rPr>
                  <a:t>.</a:t>
                </a:r>
                <a:r>
                  <a:rPr lang="ru-RU" sz="2000" dirty="0">
                    <a:solidFill>
                      <a:srgbClr val="002060"/>
                    </a:solidFill>
                  </a:rPr>
                  <a:t> = 12 +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0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GB" sz="2000">
                            <a:solidFill>
                              <a:srgbClr val="002060"/>
                            </a:solidFill>
                          </a:rPr>
                          <m:t>125+</m:t>
                        </m:r>
                        <m:r>
                          <m:rPr>
                            <m:nor/>
                          </m:rPr>
                          <a:rPr lang="en-GB" sz="2000">
                            <a:solidFill>
                              <a:srgbClr val="002060"/>
                            </a:solidFill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n-GB" sz="2000">
                            <a:solidFill>
                              <a:srgbClr val="002060"/>
                            </a:solidFill>
                          </a:rPr>
                          <m:t>/(0,075·</m:t>
                        </m:r>
                        <m:r>
                          <m:rPr>
                            <m:nor/>
                          </m:rPr>
                          <a:rPr lang="en-GB" sz="2000">
                            <a:solidFill>
                              <a:srgbClr val="002060"/>
                            </a:solidFill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ru-RU" sz="2000" baseline="-25000">
                            <a:solidFill>
                              <a:srgbClr val="002060"/>
                            </a:solidFill>
                          </a:rPr>
                          <m:t>эл.</m:t>
                        </m:r>
                        <m:r>
                          <m:rPr>
                            <m:nor/>
                          </m:rPr>
                          <a:rPr lang="ru-RU" sz="2000">
                            <a:solidFill>
                              <a:srgbClr val="002060"/>
                            </a:solidFill>
                          </a:rPr>
                          <m:t>)</m:t>
                        </m:r>
                      </m:e>
                    </m:rad>
                  </m:oMath>
                </a14:m>
                <a:endParaRPr lang="ru-RU" sz="20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068960"/>
                <a:ext cx="3828036" cy="465064"/>
              </a:xfrm>
              <a:prstGeom prst="rect">
                <a:avLst/>
              </a:prstGeom>
              <a:blipFill rotWithShape="1">
                <a:blip r:embed="rId2"/>
                <a:stretch>
                  <a:fillRect l="-1752" b="-168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Прямоугольник 7"/>
          <p:cNvSpPr/>
          <p:nvPr/>
        </p:nvSpPr>
        <p:spPr>
          <a:xfrm>
            <a:off x="827584" y="1916832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Напряжение шлаковой ванны</a:t>
            </a:r>
            <a:r>
              <a:rPr lang="ru-RU" dirty="0"/>
              <a:t> (</a:t>
            </a:r>
            <a:r>
              <a:rPr lang="ru-RU" dirty="0" err="1"/>
              <a:t>U</a:t>
            </a:r>
            <a:r>
              <a:rPr lang="ru-RU" baseline="-25000" dirty="0" err="1"/>
              <a:t>ш</a:t>
            </a:r>
            <a:r>
              <a:rPr lang="ru-RU" dirty="0" err="1"/>
              <a:t>.</a:t>
            </a:r>
            <a:r>
              <a:rPr lang="ru-RU" baseline="-25000" dirty="0" err="1"/>
              <a:t>в</a:t>
            </a:r>
            <a:r>
              <a:rPr lang="ru-RU" dirty="0"/>
              <a:t>.) </a:t>
            </a:r>
            <a:r>
              <a:rPr lang="ru-RU" b="1" dirty="0"/>
              <a:t>определяется по формуле: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27584" y="3717032"/>
            <a:ext cx="7632848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где S – толщина свариваемого металла, мм;</a:t>
            </a:r>
          </a:p>
          <a:p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 – количество проволочных электродов.</a:t>
            </a:r>
          </a:p>
          <a:p>
            <a:endParaRPr lang="ru-RU" b="1" dirty="0"/>
          </a:p>
          <a:p>
            <a:r>
              <a:rPr lang="ru-RU" b="1" dirty="0"/>
              <a:t>Скорость подачи проволочных электродов</a:t>
            </a:r>
            <a:r>
              <a:rPr lang="ru-RU" dirty="0"/>
              <a:t> (</a:t>
            </a:r>
            <a:r>
              <a:rPr lang="ru-RU" dirty="0" err="1"/>
              <a:t>V</a:t>
            </a:r>
            <a:r>
              <a:rPr lang="ru-RU" baseline="-25000" dirty="0" err="1"/>
              <a:t>п.э</a:t>
            </a:r>
            <a:r>
              <a:rPr lang="ru-RU" baseline="-25000" dirty="0"/>
              <a:t>.</a:t>
            </a:r>
            <a:r>
              <a:rPr lang="ru-RU" dirty="0"/>
              <a:t>) определяют по формуле:</a:t>
            </a:r>
          </a:p>
          <a:p>
            <a:pPr algn="ctr"/>
            <a:r>
              <a:rPr lang="ru-RU" sz="2000" dirty="0" err="1">
                <a:solidFill>
                  <a:srgbClr val="002060"/>
                </a:solidFill>
              </a:rPr>
              <a:t>V</a:t>
            </a:r>
            <a:r>
              <a:rPr lang="ru-RU" sz="2000" baseline="-25000" dirty="0" err="1">
                <a:solidFill>
                  <a:srgbClr val="002060"/>
                </a:solidFill>
              </a:rPr>
              <a:t>н.э</a:t>
            </a:r>
            <a:r>
              <a:rPr lang="ru-RU" sz="2000" baseline="-25000" dirty="0">
                <a:solidFill>
                  <a:srgbClr val="002060"/>
                </a:solidFill>
              </a:rPr>
              <a:t>. </a:t>
            </a:r>
            <a:r>
              <a:rPr lang="ru-RU" sz="2000" dirty="0">
                <a:solidFill>
                  <a:srgbClr val="002060"/>
                </a:solidFill>
              </a:rPr>
              <a:t>= </a:t>
            </a:r>
            <a:r>
              <a:rPr lang="ru-RU" sz="2000" dirty="0" err="1">
                <a:solidFill>
                  <a:srgbClr val="002060"/>
                </a:solidFill>
              </a:rPr>
              <a:t>I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dirty="0">
                <a:solidFill>
                  <a:srgbClr val="002060"/>
                </a:solidFill>
              </a:rPr>
              <a:t>/ (1,6-2,2), (м/ч)</a:t>
            </a:r>
          </a:p>
          <a:p>
            <a:endParaRPr lang="ru-RU" dirty="0"/>
          </a:p>
          <a:p>
            <a:r>
              <a:rPr lang="ru-RU" dirty="0"/>
              <a:t>где </a:t>
            </a:r>
            <a:r>
              <a:rPr lang="ru-RU" dirty="0" err="1"/>
              <a:t>I</a:t>
            </a:r>
            <a:r>
              <a:rPr lang="ru-RU" baseline="-25000" dirty="0" err="1"/>
              <a:t>св</a:t>
            </a:r>
            <a:r>
              <a:rPr lang="ru-RU" dirty="0"/>
              <a:t> – сила сварочного тока, А.</a:t>
            </a:r>
          </a:p>
        </p:txBody>
      </p:sp>
    </p:spTree>
    <p:extLst>
      <p:ext uri="{BB962C8B-B14F-4D97-AF65-F5344CB8AC3E}">
        <p14:creationId xmlns:p14="http://schemas.microsoft.com/office/powerpoint/2010/main" val="1865539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43608" y="332656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Georgia" pitchFamily="18" charset="0"/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Электрошлаковая сварка имеет и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вынуждающие к усложнению оборудования: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•возможность сварки только в вертикальном или близком к вертикальному положении свариваемых деталей;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•необходимость установки перед сваркой технологических деталей (стартовые карманы, формирующие устройства, выводные планки); </a:t>
            </a:r>
          </a:p>
          <a:p>
            <a:pPr>
              <a:buFont typeface="Georgia" pitchFamily="18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   •необходимость  водяного охлаждения формирующих устройств. </a:t>
            </a:r>
          </a:p>
        </p:txBody>
      </p:sp>
    </p:spTree>
    <p:extLst>
      <p:ext uri="{BB962C8B-B14F-4D97-AF65-F5344CB8AC3E}">
        <p14:creationId xmlns:p14="http://schemas.microsoft.com/office/powerpoint/2010/main" val="15137608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60435" y="548680"/>
            <a:ext cx="79208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Скорость сварки</a:t>
            </a:r>
            <a:r>
              <a:rPr lang="ru-RU" dirty="0"/>
              <a:t> (</a:t>
            </a:r>
            <a:r>
              <a:rPr lang="ru-RU" dirty="0" err="1"/>
              <a:t>V</a:t>
            </a:r>
            <a:r>
              <a:rPr lang="ru-RU" baseline="-25000" dirty="0" err="1"/>
              <a:t>св</a:t>
            </a:r>
            <a:r>
              <a:rPr lang="ru-RU" dirty="0"/>
              <a:t>) определяют по формуле:</a:t>
            </a:r>
          </a:p>
          <a:p>
            <a:endParaRPr lang="ru-RU" dirty="0"/>
          </a:p>
          <a:p>
            <a:pPr algn="ctr"/>
            <a:r>
              <a:rPr lang="ru-RU" sz="2000" dirty="0" err="1">
                <a:solidFill>
                  <a:srgbClr val="002060"/>
                </a:solidFill>
              </a:rPr>
              <a:t>V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dirty="0">
                <a:solidFill>
                  <a:srgbClr val="002060"/>
                </a:solidFill>
              </a:rPr>
              <a:t> = </a:t>
            </a:r>
            <a:r>
              <a:rPr lang="ru-RU" sz="2000" dirty="0" err="1">
                <a:solidFill>
                  <a:srgbClr val="002060"/>
                </a:solidFill>
              </a:rPr>
              <a:t>n</a:t>
            </a:r>
            <a:r>
              <a:rPr lang="ru-RU" sz="2000" baseline="-25000" dirty="0" err="1">
                <a:solidFill>
                  <a:srgbClr val="002060"/>
                </a:solidFill>
              </a:rPr>
              <a:t>эл</a:t>
            </a:r>
            <a:r>
              <a:rPr lang="ru-RU" sz="2000" dirty="0" err="1">
                <a:solidFill>
                  <a:srgbClr val="002060"/>
                </a:solidFill>
              </a:rPr>
              <a:t>·L</a:t>
            </a:r>
            <a:r>
              <a:rPr lang="ru-RU" sz="2000" baseline="-25000" dirty="0" err="1">
                <a:solidFill>
                  <a:srgbClr val="002060"/>
                </a:solidFill>
              </a:rPr>
              <a:t>H</a:t>
            </a:r>
            <a:r>
              <a:rPr lang="ru-RU" sz="2000" dirty="0" err="1">
                <a:solidFill>
                  <a:srgbClr val="002060"/>
                </a:solidFill>
              </a:rPr>
              <a:t>·I</a:t>
            </a:r>
            <a:r>
              <a:rPr lang="ru-RU" sz="2000" baseline="-25000" dirty="0" err="1">
                <a:solidFill>
                  <a:srgbClr val="002060"/>
                </a:solidFill>
              </a:rPr>
              <a:t>св</a:t>
            </a:r>
            <a:r>
              <a:rPr lang="ru-RU" sz="2000" baseline="30000" dirty="0" err="1">
                <a:solidFill>
                  <a:srgbClr val="002060"/>
                </a:solidFill>
              </a:rPr>
              <a:t>n</a:t>
            </a:r>
            <a:r>
              <a:rPr lang="ru-RU" sz="2000" dirty="0">
                <a:solidFill>
                  <a:srgbClr val="002060"/>
                </a:solidFill>
              </a:rPr>
              <a:t> / </a:t>
            </a:r>
            <a:r>
              <a:rPr lang="ru-RU" sz="2000" dirty="0" err="1">
                <a:solidFill>
                  <a:srgbClr val="002060"/>
                </a:solidFill>
              </a:rPr>
              <a:t>γ·B·S·K</a:t>
            </a:r>
            <a:r>
              <a:rPr lang="ru-RU" sz="2000" baseline="-25000" dirty="0" err="1">
                <a:solidFill>
                  <a:srgbClr val="002060"/>
                </a:solidFill>
              </a:rPr>
              <a:t>у</a:t>
            </a:r>
            <a:r>
              <a:rPr lang="ru-RU" sz="2000" dirty="0">
                <a:solidFill>
                  <a:srgbClr val="002060"/>
                </a:solidFill>
              </a:rPr>
              <a:t>,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  <a:p>
            <a:r>
              <a:rPr lang="ru-RU" dirty="0"/>
              <a:t>где </a:t>
            </a:r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 – количество проволочных электродов;</a:t>
            </a:r>
          </a:p>
          <a:p>
            <a:r>
              <a:rPr lang="ru-RU" dirty="0" err="1"/>
              <a:t>L</a:t>
            </a:r>
            <a:r>
              <a:rPr lang="ru-RU" baseline="-25000" dirty="0" err="1"/>
              <a:t>н</a:t>
            </a:r>
            <a:r>
              <a:rPr lang="ru-RU" dirty="0"/>
              <a:t> – коэффициент наплавки, г/А ч (</a:t>
            </a:r>
            <a:r>
              <a:rPr lang="ru-RU" dirty="0" err="1"/>
              <a:t>L</a:t>
            </a:r>
            <a:r>
              <a:rPr lang="ru-RU" baseline="-25000" dirty="0" err="1"/>
              <a:t>н</a:t>
            </a:r>
            <a:r>
              <a:rPr lang="ru-RU" dirty="0"/>
              <a:t> = 30 ÷ 35 г/А ч);</a:t>
            </a:r>
          </a:p>
          <a:p>
            <a:r>
              <a:rPr lang="ru-RU" dirty="0" err="1"/>
              <a:t>I</a:t>
            </a:r>
            <a:r>
              <a:rPr lang="ru-RU" baseline="-25000" dirty="0" err="1"/>
              <a:t>св</a:t>
            </a:r>
            <a:r>
              <a:rPr lang="ru-RU" dirty="0"/>
              <a:t> – сила сварочного тока, А;</a:t>
            </a:r>
          </a:p>
          <a:p>
            <a:r>
              <a:rPr lang="ru-RU" dirty="0"/>
              <a:t>γ – плотность наплавленного металла, г/см (7,8 см</a:t>
            </a:r>
            <a:r>
              <a:rPr lang="ru-RU" baseline="30000" dirty="0"/>
              <a:t>3</a:t>
            </a:r>
            <a:r>
              <a:rPr lang="ru-RU" dirty="0"/>
              <a:t> – для стали);</a:t>
            </a:r>
          </a:p>
          <a:p>
            <a:r>
              <a:rPr lang="ru-RU" dirty="0"/>
              <a:t>в – величина зазора в стыке, мм;</a:t>
            </a:r>
          </a:p>
          <a:p>
            <a:r>
              <a:rPr lang="ru-RU" dirty="0"/>
              <a:t>S – толщина свариваемого металла, мм;</a:t>
            </a:r>
          </a:p>
          <a:p>
            <a:r>
              <a:rPr lang="ru-RU" dirty="0"/>
              <a:t>К</a:t>
            </a:r>
            <a:r>
              <a:rPr lang="ru-RU" baseline="-25000" dirty="0"/>
              <a:t>у</a:t>
            </a:r>
            <a:r>
              <a:rPr lang="ru-RU" dirty="0"/>
              <a:t> – коэффициент увеличения, учитывающий выпуклость шва;</a:t>
            </a:r>
          </a:p>
          <a:p>
            <a:r>
              <a:rPr lang="ru-RU" dirty="0"/>
              <a:t>(К</a:t>
            </a:r>
            <a:r>
              <a:rPr lang="ru-RU" baseline="-25000" dirty="0"/>
              <a:t>у</a:t>
            </a:r>
            <a:r>
              <a:rPr lang="ru-RU" dirty="0"/>
              <a:t> = 1,05 – 1,10)</a:t>
            </a:r>
          </a:p>
        </p:txBody>
      </p:sp>
    </p:spTree>
    <p:extLst>
      <p:ext uri="{BB962C8B-B14F-4D97-AF65-F5344CB8AC3E}">
        <p14:creationId xmlns:p14="http://schemas.microsoft.com/office/powerpoint/2010/main" val="16767237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335846"/>
            <a:ext cx="813690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Глубина шлаковой ванны (</a:t>
            </a:r>
            <a:r>
              <a:rPr lang="ru-RU" b="1" dirty="0" err="1"/>
              <a:t>h</a:t>
            </a:r>
            <a:r>
              <a:rPr lang="ru-RU" b="1" baseline="-25000" dirty="0" err="1"/>
              <a:t>шл</a:t>
            </a:r>
            <a:r>
              <a:rPr lang="ru-RU" b="1" dirty="0"/>
              <a:t>), </a:t>
            </a:r>
            <a:r>
              <a:rPr lang="ru-RU" dirty="0"/>
              <a:t>от которой зависит устойчивость процесса и ширина провара, определяется по формуле:</a:t>
            </a:r>
          </a:p>
          <a:p>
            <a:endParaRPr lang="ru-RU" dirty="0"/>
          </a:p>
          <a:p>
            <a:pPr algn="ctr"/>
            <a:r>
              <a:rPr lang="ru-RU" dirty="0" err="1"/>
              <a:t>h</a:t>
            </a:r>
            <a:r>
              <a:rPr lang="ru-RU" baseline="-25000" dirty="0" err="1"/>
              <a:t>шл</a:t>
            </a:r>
            <a:r>
              <a:rPr lang="ru-RU" dirty="0"/>
              <a:t> = </a:t>
            </a:r>
            <a:r>
              <a:rPr lang="ru-RU" dirty="0" err="1"/>
              <a:t>I</a:t>
            </a:r>
            <a:r>
              <a:rPr lang="ru-RU" baseline="30000" dirty="0" err="1"/>
              <a:t>n</a:t>
            </a:r>
            <a:r>
              <a:rPr lang="ru-RU" baseline="-25000" dirty="0" err="1"/>
              <a:t>св</a:t>
            </a:r>
            <a:r>
              <a:rPr lang="ru-RU" dirty="0"/>
              <a:t>·(0,0000375·I</a:t>
            </a:r>
            <a:r>
              <a:rPr lang="ru-RU" baseline="-25000" dirty="0"/>
              <a:t>св</a:t>
            </a:r>
            <a:r>
              <a:rPr lang="ru-RU" dirty="0"/>
              <a:t> – 0,0025)+ 30 (мм),</a:t>
            </a:r>
          </a:p>
          <a:p>
            <a:pPr algn="ctr"/>
            <a:endParaRPr lang="ru-RU" dirty="0"/>
          </a:p>
          <a:p>
            <a:r>
              <a:rPr lang="ru-RU" dirty="0"/>
              <a:t>где </a:t>
            </a:r>
            <a:r>
              <a:rPr lang="ru-RU" dirty="0" err="1"/>
              <a:t>I</a:t>
            </a:r>
            <a:r>
              <a:rPr lang="ru-RU" baseline="-25000" dirty="0" err="1"/>
              <a:t>св</a:t>
            </a:r>
            <a:r>
              <a:rPr lang="ru-RU" dirty="0"/>
              <a:t> – сила сварочного тока, А;</a:t>
            </a:r>
          </a:p>
          <a:p>
            <a:r>
              <a:rPr lang="ru-RU" dirty="0" err="1"/>
              <a:t>I</a:t>
            </a:r>
            <a:r>
              <a:rPr lang="ru-RU" baseline="30000" dirty="0" err="1"/>
              <a:t>n</a:t>
            </a:r>
            <a:r>
              <a:rPr lang="ru-RU" baseline="-25000" dirty="0" err="1"/>
              <a:t>св</a:t>
            </a:r>
            <a:r>
              <a:rPr lang="ru-RU" dirty="0"/>
              <a:t> – сила сварочного тока с учетом количества проволок, А.</a:t>
            </a:r>
          </a:p>
          <a:p>
            <a:r>
              <a:rPr lang="ru-RU" b="1" dirty="0"/>
              <a:t>Скорость поперечных перемещений электрода, </a:t>
            </a:r>
            <a:r>
              <a:rPr lang="ru-RU" dirty="0" err="1"/>
              <a:t>U</a:t>
            </a:r>
            <a:r>
              <a:rPr lang="ru-RU" baseline="-25000" dirty="0" err="1"/>
              <a:t>п.п</a:t>
            </a:r>
            <a:r>
              <a:rPr lang="ru-RU" baseline="-25000" dirty="0"/>
              <a:t>.</a:t>
            </a:r>
            <a:r>
              <a:rPr lang="ru-RU" dirty="0"/>
              <a:t> определяют по формуле:</a:t>
            </a:r>
          </a:p>
          <a:p>
            <a:endParaRPr lang="ru-RU" dirty="0"/>
          </a:p>
          <a:p>
            <a:pPr algn="ctr"/>
            <a:r>
              <a:rPr lang="ru-RU" dirty="0" err="1"/>
              <a:t>U</a:t>
            </a:r>
            <a:r>
              <a:rPr lang="ru-RU" baseline="-25000" dirty="0" err="1"/>
              <a:t>n.n</a:t>
            </a:r>
            <a:r>
              <a:rPr lang="ru-RU" baseline="-25000" dirty="0"/>
              <a:t>. </a:t>
            </a:r>
            <a:r>
              <a:rPr lang="ru-RU" dirty="0"/>
              <a:t>= 66-0,22 ·S/</a:t>
            </a:r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dirty="0"/>
              <a:t>, (м/ч)</a:t>
            </a:r>
          </a:p>
          <a:p>
            <a:pPr algn="ctr"/>
            <a:endParaRPr lang="ru-RU" dirty="0"/>
          </a:p>
          <a:p>
            <a:r>
              <a:rPr lang="ru-RU" dirty="0"/>
              <a:t>где S – толщина свариваемого металла, мм;</a:t>
            </a:r>
          </a:p>
          <a:p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baseline="-25000" dirty="0"/>
              <a:t> </a:t>
            </a:r>
            <a:r>
              <a:rPr lang="ru-RU" dirty="0"/>
              <a:t>– количество проволочных электродов.</a:t>
            </a:r>
          </a:p>
          <a:p>
            <a:r>
              <a:rPr lang="ru-RU" b="1" dirty="0"/>
              <a:t>Время выдержки у ползуна (</a:t>
            </a:r>
            <a:r>
              <a:rPr lang="ru-RU" b="1" dirty="0" err="1"/>
              <a:t>t</a:t>
            </a:r>
            <a:r>
              <a:rPr lang="ru-RU" b="1" baseline="-25000" dirty="0" err="1"/>
              <a:t>в</a:t>
            </a:r>
            <a:r>
              <a:rPr lang="ru-RU" b="1" dirty="0"/>
              <a:t>) </a:t>
            </a:r>
            <a:r>
              <a:rPr lang="ru-RU" dirty="0"/>
              <a:t>определяют по формуле:</a:t>
            </a:r>
          </a:p>
          <a:p>
            <a:endParaRPr lang="ru-RU" dirty="0"/>
          </a:p>
          <a:p>
            <a:pPr algn="ctr"/>
            <a:r>
              <a:rPr lang="ru-RU" dirty="0" err="1"/>
              <a:t>t</a:t>
            </a:r>
            <a:r>
              <a:rPr lang="ru-RU" baseline="-25000" dirty="0" err="1"/>
              <a:t>в</a:t>
            </a:r>
            <a:r>
              <a:rPr lang="ru-RU" baseline="-25000" dirty="0"/>
              <a:t> </a:t>
            </a:r>
            <a:r>
              <a:rPr lang="ru-RU" dirty="0"/>
              <a:t>= 0,0375 · S/</a:t>
            </a:r>
            <a:r>
              <a:rPr lang="ru-RU" dirty="0" err="1"/>
              <a:t>n</a:t>
            </a:r>
            <a:r>
              <a:rPr lang="ru-RU" baseline="-25000" dirty="0" err="1"/>
              <a:t>эл</a:t>
            </a:r>
            <a:r>
              <a:rPr lang="ru-RU" baseline="-25000" dirty="0"/>
              <a:t>. </a:t>
            </a:r>
            <a:r>
              <a:rPr lang="ru-RU" dirty="0"/>
              <a:t>+0,75 (сек)</a:t>
            </a:r>
          </a:p>
          <a:p>
            <a:pPr algn="ctr"/>
            <a:endParaRPr lang="ru-RU" dirty="0"/>
          </a:p>
          <a:p>
            <a:r>
              <a:rPr lang="ru-RU" b="1" dirty="0" err="1"/>
              <a:t>Недоход</a:t>
            </a:r>
            <a:r>
              <a:rPr lang="ru-RU" b="1" dirty="0"/>
              <a:t> электрода до ползунов </a:t>
            </a:r>
            <a:r>
              <a:rPr lang="ru-RU" dirty="0"/>
              <a:t>принимают равным 5-7 мм.</a:t>
            </a:r>
          </a:p>
        </p:txBody>
      </p:sp>
    </p:spTree>
    <p:extLst>
      <p:ext uri="{BB962C8B-B14F-4D97-AF65-F5344CB8AC3E}">
        <p14:creationId xmlns:p14="http://schemas.microsoft.com/office/powerpoint/2010/main" val="27966502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428625" y="0"/>
            <a:ext cx="828675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be-BY" sz="2400" b="1" dirty="0">
                <a:latin typeface="Times New Roman" pitchFamily="18" charset="0"/>
                <a:cs typeface="Times New Roman" pitchFamily="18" charset="0"/>
              </a:rPr>
              <a:t>Институт электросварки им. Е.О.Патона НАН Украины:</a:t>
            </a:r>
          </a:p>
          <a:p>
            <a:pPr algn="ctr"/>
            <a:endParaRPr lang="be-BY" sz="2400" b="1" dirty="0">
              <a:latin typeface="Times New Roman" pitchFamily="18" charset="0"/>
              <a:cs typeface="Times New Roman" pitchFamily="18" charset="0"/>
            </a:endParaRPr>
          </a:p>
          <a:p>
            <a:pPr indent="-250825">
              <a:buFont typeface="Arial" charset="0"/>
              <a:buChar char="•"/>
            </a:pPr>
            <a:r>
              <a:rPr lang="ru-RU" altLang="be-BY" b="1" dirty="0">
                <a:latin typeface="Times New Roman" pitchFamily="18" charset="0"/>
                <a:cs typeface="Times New Roman" pitchFamily="18" charset="0"/>
              </a:rPr>
              <a:t>Автомат АШ-115</a:t>
            </a:r>
          </a:p>
          <a:p>
            <a:pPr indent="-250825">
              <a:buFont typeface="Arial" charset="0"/>
              <a:buChar char="•"/>
            </a:pPr>
            <a:r>
              <a:rPr lang="ru-RU" altLang="be-BY" b="1" dirty="0">
                <a:latin typeface="Times New Roman" pitchFamily="18" charset="0"/>
                <a:cs typeface="Times New Roman" pitchFamily="18" charset="0"/>
              </a:rPr>
              <a:t>Автомат для вертикальной сварки АД 381М (Ш)</a:t>
            </a:r>
          </a:p>
          <a:p>
            <a:pPr>
              <a:buFont typeface="Arial" charset="0"/>
              <a:buChar char="•"/>
            </a:pPr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14313" y="142875"/>
            <a:ext cx="8715375" cy="428625"/>
          </a:xfrm>
        </p:spPr>
        <p:txBody>
          <a:bodyPr/>
          <a:lstStyle/>
          <a:p>
            <a:pPr marL="0" indent="-252000" algn="ctr">
              <a:spcBef>
                <a:spcPts val="0"/>
              </a:spcBef>
              <a:spcAft>
                <a:spcPts val="0"/>
              </a:spcAft>
              <a:buFont typeface="Georgia" pitchFamily="18" charset="0"/>
              <a:buNone/>
              <a:defRPr/>
            </a:pPr>
            <a:r>
              <a:rPr lang="ru-RU" sz="1600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АД-381Ш</a:t>
            </a:r>
            <a:endParaRPr lang="ru-RU" sz="2400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Рисунок 3" descr="аппарат электрошлаковой свар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4214813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4357688" y="642938"/>
            <a:ext cx="4786312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dirty="0">
                <a:latin typeface="Times New Roman" pitchFamily="18" charset="0"/>
                <a:cs typeface="Times New Roman" pitchFamily="18" charset="0"/>
              </a:rPr>
              <a:t>    Аппарат автоматической электрошлаковой сварки – АД-381Ш сделан для сварки прямолинейных и криволинейных швов металла толщиной от 30 мм до 100 мм в монтажных и стационарных условиях работы.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Автоматический аппарат электрошлаковой сварки АД-381Ш состоит из 4 модулей, двух подающих механизмов, в которых можно по отдельности регулировать скорость подачи проволок. Все процессы контролируются и регулируются с помощью блока управления.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Автоматический аппарат электрошлаковой сварки АД-381Ш имеет два электрода диаметром 3 мм, на каждый с которых подходит ток не более 100 А, при скорости подачи электрода от 0 до 450 м/ч. Скорость перемещения автомата весом 60 кг – от 2 м/ч до 6 м/ч. Для работы аппарата нужна подача трехфазного напряжения 380 В и 50 Гц.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42875" y="0"/>
            <a:ext cx="9001125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be-BY" sz="2400" dirty="0">
                <a:latin typeface="Times New Roman" pitchFamily="18" charset="0"/>
                <a:cs typeface="Times New Roman" pitchFamily="18" charset="0"/>
              </a:rPr>
              <a:t>                             Технические характеристики:</a:t>
            </a:r>
          </a:p>
          <a:p>
            <a:endParaRPr lang="be-BY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Толщина свариваемого металла, мм………………………………………..…30-100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Количество электродов, шт…………………………………………………….. …...2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Диаметр электродов, мм …………………………………………………………......3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Сила сварочною тока на каждый электрод при ПВ=100%, А, не более ...........1000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Скорость подачи электрода, м/ч ……………………………………………......0-450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Скорость перемещения автомата, м/ч ....................................................................2-6 </a:t>
            </a:r>
            <a:br>
              <a:rPr lang="be-BY" sz="2000" dirty="0">
                <a:latin typeface="Times New Roman" pitchFamily="18" charset="0"/>
                <a:cs typeface="Times New Roman" pitchFamily="18" charset="0"/>
              </a:rPr>
            </a:br>
            <a:endParaRPr lang="be-BY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be-BY" sz="2000" dirty="0">
                <a:latin typeface="Times New Roman" pitchFamily="18" charset="0"/>
                <a:cs typeface="Times New Roman" pitchFamily="18" charset="0"/>
              </a:rPr>
              <a:t>Масса аппарата, кг, не более …………………………………………………….....60</a:t>
            </a:r>
            <a:br>
              <a:rPr lang="be-BY" dirty="0"/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143512"/>
            <a:ext cx="6511925" cy="1143000"/>
          </a:xfrm>
        </p:spPr>
        <p:txBody>
          <a:bodyPr/>
          <a:lstStyle/>
          <a:p>
            <a:pPr algn="ctr">
              <a:buNone/>
            </a:pPr>
            <a:r>
              <a:rPr lang="ru-RU" dirty="0"/>
              <a:t>Сварка корпусов электродвигателей</a:t>
            </a:r>
          </a:p>
        </p:txBody>
      </p:sp>
      <p:pic>
        <p:nvPicPr>
          <p:cNvPr id="6" name="Электрошлаковая сварка АД-381Ш.mp4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428604"/>
            <a:ext cx="8072494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3"/>
          <p:cNvSpPr txBox="1">
            <a:spLocks noChangeArrowheads="1"/>
          </p:cNvSpPr>
          <p:nvPr/>
        </p:nvSpPr>
        <p:spPr bwMode="auto">
          <a:xfrm>
            <a:off x="714375" y="0"/>
            <a:ext cx="7715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-250825" algn="ctr"/>
            <a:r>
              <a:rPr lang="ru-RU" altLang="be-BY" sz="2400">
                <a:latin typeface="Times New Roman" pitchFamily="18" charset="0"/>
                <a:cs typeface="Times New Roman" pitchFamily="18" charset="0"/>
              </a:rPr>
              <a:t>Автомат АШ-115</a:t>
            </a:r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63"/>
            <a:ext cx="5072063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5214938" y="428625"/>
            <a:ext cx="37861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   Автомат АШ-115 предназначен для ЭШС прямолинейных и неповоротных криволинейных стыков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3"/>
          <p:cNvSpPr txBox="1">
            <a:spLocks noChangeArrowheads="1"/>
          </p:cNvSpPr>
          <p:nvPr/>
        </p:nvSpPr>
        <p:spPr bwMode="auto">
          <a:xfrm>
            <a:off x="357188" y="0"/>
            <a:ext cx="85010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Технические характеристики</a:t>
            </a: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501650"/>
            <a:ext cx="8429625" cy="59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428625" y="0"/>
            <a:ext cx="8215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be-BY" sz="2400">
                <a:latin typeface="Times New Roman" pitchFamily="18" charset="0"/>
                <a:cs typeface="Times New Roman" pitchFamily="18" charset="0"/>
              </a:rPr>
              <a:t>Автомат для вертикальной сварки АД 381М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28625"/>
            <a:ext cx="4103688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4143375" y="428625"/>
            <a:ext cx="4857750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Специализированный монтажный аппарат нового поколения АД 381М предназначен для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электрошлаковой сварки металла толщиной 30 - 100 мм.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Снабжен двумя подающими механизмами для проволок диаметром 2 - 4 мм с раздельным,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независимым регулированием скорости подачи каждой из них.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Аппарат состоит из четырех модулей, быстро монтируемых с помощью ключа-трещетки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без дополнительных инструментов, что значительно сокращает подготовительно-заключительное время при выполнении электрошлакового шва.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Аппарат успешно опробован в производственных условиях металлургических предприятий Украины при ремонте и сооружении корпусов доменных печей и корпусов конвертеров.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3"/>
          <p:cNvSpPr txBox="1">
            <a:spLocks noChangeArrowheads="1"/>
          </p:cNvSpPr>
          <p:nvPr/>
        </p:nvSpPr>
        <p:spPr bwMode="auto">
          <a:xfrm>
            <a:off x="642938" y="0"/>
            <a:ext cx="8001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Технические характеристики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784225"/>
            <a:ext cx="8572500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0138" y="1071563"/>
            <a:ext cx="73040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5616" y="980728"/>
            <a:ext cx="6912768" cy="565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55576" y="116632"/>
            <a:ext cx="80648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be-BY" sz="2400" b="1" dirty="0">
                <a:latin typeface="Times New Roman" pitchFamily="18" charset="0"/>
                <a:cs typeface="Times New Roman" pitchFamily="18" charset="0"/>
              </a:rPr>
              <a:t>ESAB</a:t>
            </a:r>
            <a:endParaRPr lang="ru-RU" altLang="be-BY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ESW - электрошлаковая  наплавка  под флюсом ленточным электродом.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441113" y="908720"/>
            <a:ext cx="8143875" cy="517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Преимущества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ESW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Повышение  производительности наплавки от 60 до 80%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В  два  раза  меньшая  доля  участия основного  металла (10-15%)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объясняется  меньшей  глубиной проплавления.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Более низкое напряжение (24-26 В)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Большая  величина  и  плотность  тока (около1000-1200 А  при  ширине ленты 60  мм,  соответственно 33-42 А/мм2). Специальные  флюсы  для высокоскоростной  наплавки позволяют  вести  процесс  на  токах более 2000  А,  обеспечивая  при  этом плотность тока доходит до70 А/мм2.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Повышение  скорости  наплавки (50-200%),  и  как  результат– большая площадь  наплавленной  поверхности м2/час.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Меньший  расход  флюса (около 0,5 кг/кг ленты)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•  Время  нахождения  металла  в расплавленном  состоянии  при ESW меньше,  и, как  следствие, уменьшенное 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газонасыщение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и повышение  стойкости  к образованию пор. Оксиды всплывают на поверхность,  легко  переходя  из расплавленной ванны на поверхность, в  результате,  с  точки  зрения металлографии,  получаем  более чистый  металл,  менее  склонный  к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горячим трещинам и коррозии.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357188" y="142875"/>
            <a:ext cx="82867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Производительность электрошлаковой ленточной наплавки 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88" y="642938"/>
            <a:ext cx="9104312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675" y="357188"/>
            <a:ext cx="86296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3"/>
          <p:cNvSpPr txBox="1">
            <a:spLocks noChangeArrowheads="1"/>
          </p:cNvSpPr>
          <p:nvPr/>
        </p:nvSpPr>
        <p:spPr bwMode="auto">
          <a:xfrm>
            <a:off x="285750" y="142875"/>
            <a:ext cx="8715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Головки для ленточной направки</a:t>
            </a:r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500"/>
            <a:ext cx="4357688" cy="548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TextBox 5"/>
          <p:cNvSpPr txBox="1">
            <a:spLocks noChangeArrowheads="1"/>
          </p:cNvSpPr>
          <p:nvPr/>
        </p:nvSpPr>
        <p:spPr bwMode="auto">
          <a:xfrm>
            <a:off x="4357688" y="571500"/>
            <a:ext cx="464343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ESAB  обычно  рекомендует следующие  головки  для ленточной  наплавки – A6S  для дуговой  наплавки  под  флюсом  и ESW-S60  и ESW-S90  для электрошлаковой.  Специальные наплавочные  головки SAW/ESW-S60 и SAW/ESW-S90 используются как для дуговой, 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так  и  электрошлаковой наплавки.  Головки  стыкуются  с мотором A6 ESAB  и контроллером PEH.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28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571500"/>
            <a:ext cx="59658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75" y="3857625"/>
            <a:ext cx="5929313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404813"/>
            <a:ext cx="5616575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000125"/>
            <a:ext cx="4929188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143000" y="500063"/>
            <a:ext cx="7715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Конструктивная схема рельсового аппарата для ЭШС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5643563" y="1285875"/>
            <a:ext cx="3286125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 – механизм горизонтального перемещения;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 – тележка;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 – приводная шестерня;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– зубчатая рейка;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 – направляющая рельса;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6 – подвески;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7 – ползуны;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8 – мундштук;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9 – кассета;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10 – подающий механизм;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11 – суппорт поперечного перемещения.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 питания;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Шкаф управления.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2"/>
          <p:cNvSpPr>
            <a:spLocks noGrp="1"/>
          </p:cNvSpPr>
          <p:nvPr>
            <p:ph sz="quarter" idx="13"/>
          </p:nvPr>
        </p:nvSpPr>
        <p:spPr>
          <a:xfrm>
            <a:off x="714375" y="642938"/>
            <a:ext cx="7786688" cy="5572125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рисунке приведена конструктивная схема рельсового аппарата для ЭШС. Аппарат установлен на вертикальной направляющей - рельсе 5 с зубчатой рейкой 4. В зацеплении с рейкой находится приводная шестерня 3 ходового механизма перемещения тележки 2, при вращении шестерни 3 осуществляется вертикальное перемещение аппарата с маршевой или сварочной скоростью. На тележке расположен механизм 1 горизонтального перемещения, с помощью которого электрод движется вдоль зазора между свариваемыми деталями при настройке или колебаниях при сварке. Ниже установлен суппорт поперечного перемещения 11 для настройки положения электрода в зазоре свариваемых деталей. На суппорте закреплен подающий механизм 10. Механизмом 10 электродная проволока из кассеты 9, расположенной отдельно от тележки, с помощью изогнутого мундштука 8 подается в зазор между свариваемыми деталями. Каждый механизм имеет собственный двигатель М. Для удержания металлической и шлаковой ванн используются формирующие устройства в виде ползунов 7, закрепленных на подвесках 6 и плотно прижатых к свариваемым деталям. В состав аппарата входят также непоказанные на рисунке источник питания и шкаф управления.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785813"/>
            <a:ext cx="6215063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571500" y="214313"/>
            <a:ext cx="7858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Times New Roman" pitchFamily="18" charset="0"/>
                <a:cs typeface="Times New Roman" pitchFamily="18" charset="0"/>
              </a:rPr>
              <a:t>Схемы ходовых механизмов вертикального перемещения</a:t>
            </a:r>
          </a:p>
        </p:txBody>
      </p:sp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214313" y="5286375"/>
            <a:ext cx="8501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  <a:cs typeface="Times New Roman" pitchFamily="18" charset="0"/>
              </a:rPr>
              <a:t>а) рельсовый тип;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б) безрельсовый тип (связь тележек с изделием обеспечивается пружиной);</a:t>
            </a:r>
          </a:p>
          <a:p>
            <a:r>
              <a:rPr lang="ru-RU">
                <a:latin typeface="Times New Roman" pitchFamily="18" charset="0"/>
                <a:cs typeface="Times New Roman" pitchFamily="18" charset="0"/>
              </a:rPr>
              <a:t>в) безрельсовый тип (магнитное сцепление рабочего органа с деталями).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6429375" y="785813"/>
            <a:ext cx="2571750" cy="427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Рисунок  (а):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 – рельс;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 – рейка;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3 – ходовой механизм;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4 – приводная шестерня.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Рисунок  (б):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 – изделие;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 – холостая тележка;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3 – пружина;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4 – ведущая тележка.</a:t>
            </a:r>
          </a:p>
          <a:p>
            <a:pPr algn="ctr"/>
            <a:r>
              <a:rPr lang="ru-RU" sz="1600">
                <a:latin typeface="Times New Roman" pitchFamily="18" charset="0"/>
                <a:cs typeface="Times New Roman" pitchFamily="18" charset="0"/>
              </a:rPr>
              <a:t>Рисунок  (б):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1 – изделие;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2 – электромагнит;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3 – электромагнит;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4 – приводное устройство;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5 – коленчатый вал;</a:t>
            </a:r>
          </a:p>
          <a:p>
            <a:r>
              <a:rPr lang="ru-RU" sz="1600">
                <a:latin typeface="Times New Roman" pitchFamily="18" charset="0"/>
                <a:cs typeface="Times New Roman" pitchFamily="18" charset="0"/>
              </a:rPr>
              <a:t>6 – электрическая катушка.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1277</TotalTime>
  <Words>4305</Words>
  <Application>Microsoft Office PowerPoint</Application>
  <PresentationFormat>Экран (4:3)</PresentationFormat>
  <Paragraphs>330</Paragraphs>
  <Slides>55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2" baseType="lpstr">
      <vt:lpstr>Arial</vt:lpstr>
      <vt:lpstr>Calibri</vt:lpstr>
      <vt:lpstr>Cambria Math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Сварка корпусов электродвигателей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Закутний</dc:creator>
  <cp:lastModifiedBy>DANTE</cp:lastModifiedBy>
  <cp:revision>108</cp:revision>
  <cp:lastPrinted>2015-03-31T06:12:48Z</cp:lastPrinted>
  <dcterms:created xsi:type="dcterms:W3CDTF">2013-10-13T07:40:38Z</dcterms:created>
  <dcterms:modified xsi:type="dcterms:W3CDTF">2023-11-13T20:51:27Z</dcterms:modified>
</cp:coreProperties>
</file>