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5"/>
  </p:notesMasterIdLst>
  <p:sldIdLst>
    <p:sldId id="256" r:id="rId6"/>
    <p:sldId id="272" r:id="rId7"/>
    <p:sldId id="274" r:id="rId8"/>
    <p:sldId id="275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76" r:id="rId17"/>
    <p:sldId id="265" r:id="rId18"/>
    <p:sldId id="277" r:id="rId19"/>
    <p:sldId id="278" r:id="rId20"/>
    <p:sldId id="279" r:id="rId21"/>
    <p:sldId id="269" r:id="rId22"/>
    <p:sldId id="27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18D8E-4D54-4781-AF1A-CC8688D7F97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782EA-D829-4727-B049-24F0A3393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30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6CE3D-9F6B-44B7-B7FB-DD1B1C80BC83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0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1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4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5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3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04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55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2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37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8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4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7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6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3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9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0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8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65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9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8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5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4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0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93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6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9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2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5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9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8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5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08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59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4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1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5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0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5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3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типовой процесс 3"/>
          <p:cNvSpPr/>
          <p:nvPr/>
        </p:nvSpPr>
        <p:spPr>
          <a:xfrm>
            <a:off x="1403648" y="116632"/>
            <a:ext cx="6192688" cy="1728192"/>
          </a:xfrm>
          <a:prstGeom prst="flowChartPredefinedProcess">
            <a:avLst/>
          </a:prstGeom>
          <a:solidFill>
            <a:schemeClr val="tx1"/>
          </a:solidFill>
          <a:ln w="7620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Above" fov="6600000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atin typeface="MS PMincho" panose="02020600040205080304" pitchFamily="18" charset="-128"/>
                <a:ea typeface="MS PMincho" panose="02020600040205080304" pitchFamily="18" charset="-128"/>
              </a:rPr>
              <a:t>ТЕМА УРОКА: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107504" y="2348880"/>
            <a:ext cx="8856984" cy="4248472"/>
          </a:xfrm>
          <a:prstGeom prst="hexagon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92D050"/>
                </a:solidFill>
              </a:rPr>
              <a:t>Виды переноса электродного металла на изделие</a:t>
            </a:r>
          </a:p>
        </p:txBody>
      </p:sp>
    </p:spTree>
    <p:extLst>
      <p:ext uri="{BB962C8B-B14F-4D97-AF65-F5344CB8AC3E}">
        <p14:creationId xmlns:p14="http://schemas.microsoft.com/office/powerpoint/2010/main" val="166155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Уменьшение тока при сохранении длины дуги приводит к увеличению объема капли. При этом уменьшается частота переноса, что снижает количество переносимого металла в единицу времени. И наоборот, чем больше ток, тем меньше капля и больше частота переноса. </a:t>
            </a:r>
          </a:p>
        </p:txBody>
      </p:sp>
    </p:spTree>
    <p:extLst>
      <p:ext uri="{BB962C8B-B14F-4D97-AF65-F5344CB8AC3E}">
        <p14:creationId xmlns:p14="http://schemas.microsoft.com/office/powerpoint/2010/main" val="248971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Horz">
          <a:fgClr>
            <a:srgbClr val="00B050"/>
          </a:fgClr>
          <a:bgClr>
            <a:srgbClr val="00206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65527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900" b="1" i="1" dirty="0"/>
              <a:t>Таким образом, </a:t>
            </a:r>
            <a:r>
              <a:rPr lang="ru-RU" sz="6000" b="1" dirty="0"/>
              <a:t>для увеличения производительности труда и улучшения процесса формирования шва необходимо при уменьшении тока уменьшать длину дуги.</a:t>
            </a:r>
          </a:p>
        </p:txBody>
      </p:sp>
    </p:spTree>
    <p:extLst>
      <p:ext uri="{BB962C8B-B14F-4D97-AF65-F5344CB8AC3E}">
        <p14:creationId xmlns:p14="http://schemas.microsoft.com/office/powerpoint/2010/main" val="420521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61919"/>
            <a:ext cx="5544616" cy="6507441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/>
              <a:t>Во время переноса на каплю металла действуют различные силы. Под действием силы тяжести </a:t>
            </a:r>
            <a:r>
              <a:rPr lang="ru-RU" sz="4800" b="1" dirty="0" err="1"/>
              <a:t>Fт</a:t>
            </a:r>
            <a:r>
              <a:rPr lang="ru-RU" sz="4800" b="1" dirty="0"/>
              <a:t> капля перемещается вниз.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16" t="7266" r="32212" b="8538"/>
          <a:stretch/>
        </p:blipFill>
        <p:spPr bwMode="auto">
          <a:xfrm>
            <a:off x="6300192" y="161919"/>
            <a:ext cx="2448272" cy="650211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45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rgbClr val="FFC000"/>
          </a:fgClr>
          <a:bgClr>
            <a:schemeClr val="accent3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500" b="1" i="1" dirty="0"/>
              <a:t>Во время сварки в нижнем положении сила тяжести играет положительную роль при переносе капли электродного металла в сварочную ванну, а при сварке в вертикальном и особенно в потолочном положениях она препятствует процессу переноса капли на металл.</a:t>
            </a:r>
          </a:p>
        </p:txBody>
      </p:sp>
    </p:spTree>
    <p:extLst>
      <p:ext uri="{BB962C8B-B14F-4D97-AF65-F5344CB8AC3E}">
        <p14:creationId xmlns:p14="http://schemas.microsoft.com/office/powerpoint/2010/main" val="9491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5472608" cy="6545327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Внутри крупной капли находятся газы. Под действием внутреннего давления газов </a:t>
            </a:r>
            <a:r>
              <a:rPr lang="en-US" b="1" dirty="0"/>
              <a:t>F</a:t>
            </a:r>
            <a:r>
              <a:rPr lang="ru-RU" b="1" dirty="0" err="1"/>
              <a:t>д.г</a:t>
            </a:r>
            <a:r>
              <a:rPr lang="ru-RU" b="1" dirty="0"/>
              <a:t>. капля разрывается и образуются мелкие капли и брызги. </a:t>
            </a:r>
            <a:r>
              <a:rPr lang="ru-RU" b="1" i="1" dirty="0"/>
              <a:t>10% электродного металла теряется на брызги и пары.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5" t="9062" r="5824" b="7316"/>
          <a:stretch/>
        </p:blipFill>
        <p:spPr bwMode="auto">
          <a:xfrm>
            <a:off x="179511" y="116632"/>
            <a:ext cx="3090191" cy="65453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55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FF00"/>
          </a:fgClr>
          <a:bgClr>
            <a:srgbClr val="7030A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112568" cy="6538738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/>
              <a:t>Действие силы электромагнитного поля </a:t>
            </a:r>
            <a:r>
              <a:rPr lang="ru-RU" b="1" dirty="0" err="1"/>
              <a:t>Fэ.п</a:t>
            </a:r>
            <a:r>
              <a:rPr lang="ru-RU" b="1" dirty="0"/>
              <a:t>. заключается в том, что вокруг электрода при прохождении по нему тока образуется магнитное поле.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" t="9365" r="71514" b="6708"/>
          <a:stretch/>
        </p:blipFill>
        <p:spPr bwMode="auto">
          <a:xfrm>
            <a:off x="5388491" y="188640"/>
            <a:ext cx="3575998" cy="64807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67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00B050"/>
          </a:fgClr>
          <a:bgClr>
            <a:srgbClr val="C0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16632"/>
            <a:ext cx="5976664" cy="4968552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/>
              <a:t>Сила поверхностного натяжения </a:t>
            </a:r>
            <a:r>
              <a:rPr lang="ru-RU" sz="3600" b="1" dirty="0" err="1"/>
              <a:t>Fп.н</a:t>
            </a:r>
            <a:r>
              <a:rPr lang="ru-RU" sz="3600" b="1" dirty="0"/>
              <a:t>. придает капле расплавленного металла форму шара и сохраняет эту форму до момента её соприкосновения с поверхностью </a:t>
            </a:r>
            <a:br>
              <a:rPr lang="ru-RU" sz="3600" b="1" dirty="0"/>
            </a:br>
            <a:r>
              <a:rPr lang="ru-RU" sz="3600" b="1" dirty="0"/>
              <a:t>расплавленной ванны. </a:t>
            </a:r>
            <a:endParaRPr lang="ru-RU" sz="3200" b="1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5" t="8890" r="50248" b="8644"/>
          <a:stretch/>
        </p:blipFill>
        <p:spPr bwMode="auto">
          <a:xfrm>
            <a:off x="107504" y="116632"/>
            <a:ext cx="2770741" cy="498184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5221360"/>
            <a:ext cx="8928992" cy="152000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i="1" dirty="0">
                <a:solidFill>
                  <a:prstClr val="black"/>
                </a:solidFill>
              </a:rPr>
              <a:t>Она способствует удержанию жидкого металла ванны при сварке в потолочном положении.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172296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  <a:blipFill>
            <a:blip r:embed="rId2"/>
            <a:tile tx="0" ty="0" sx="100000" sy="100000" flip="none" algn="tl"/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200" b="1" i="1" dirty="0"/>
              <a:t>С увеличением количества расплавленного металла на конце электрода под действием магнитных сил образуется перешеек. По мере уменьшения сечения перешейка плотность тока возрастает, магнитные силы увеличиваются и усиливают свое сжимающее действие, стремясь оторвать каплю от электрода.</a:t>
            </a:r>
          </a:p>
        </p:txBody>
      </p:sp>
    </p:spTree>
    <p:extLst>
      <p:ext uri="{BB962C8B-B14F-4D97-AF65-F5344CB8AC3E}">
        <p14:creationId xmlns:p14="http://schemas.microsoft.com/office/powerpoint/2010/main" val="243009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1">
              <a:srgbClr val="FF0000"/>
            </a:gs>
            <a:gs pos="64176">
              <a:srgbClr val="FF0000"/>
            </a:gs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856984" cy="720079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/>
              <a:t>ЗАКРЕПЛЕНИЕ ПОЛУЧЕННЫХ ЗНАНИЙ: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80728"/>
            <a:ext cx="8856984" cy="576064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400" b="1" dirty="0">
                <a:solidFill>
                  <a:srgbClr val="FFFF00"/>
                </a:solidFill>
              </a:rPr>
              <a:t>Какие типы переноса электродного металла вы знаете?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400" b="1" dirty="0">
                <a:solidFill>
                  <a:srgbClr val="FFFF00"/>
                </a:solidFill>
              </a:rPr>
              <a:t>На что влияет тип переноса электродного металла?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400" b="1" dirty="0">
                <a:solidFill>
                  <a:srgbClr val="FFFF00"/>
                </a:solidFill>
              </a:rPr>
              <a:t>Как повысить стабильность переноса, увеличить производительность труда и улучшить процесс формирования шва?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400" b="1" dirty="0">
                <a:solidFill>
                  <a:srgbClr val="FFFF00"/>
                </a:solidFill>
              </a:rPr>
              <a:t>Как называется тип переноса при ручной дуговой сварке?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400" b="1" dirty="0">
                <a:solidFill>
                  <a:srgbClr val="FFFF00"/>
                </a:solidFill>
              </a:rPr>
              <a:t>Почему при уменьшении тока необходимо уменьшать длину дуги?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9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соседними углами 1"/>
          <p:cNvSpPr/>
          <p:nvPr/>
        </p:nvSpPr>
        <p:spPr>
          <a:xfrm>
            <a:off x="1979712" y="33327"/>
            <a:ext cx="5112568" cy="936104"/>
          </a:xfrm>
          <a:prstGeom prst="snip2Same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Comic Sans MS" panose="030F0702030302020204" pitchFamily="66" charset="0"/>
              </a:rPr>
              <a:t>ЦЕЛИ  УРОКА: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928992" cy="5679504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r>
              <a:rPr lang="ru-RU" sz="49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образовательная: </a:t>
            </a:r>
            <a:r>
              <a:rPr lang="ru-RU" b="1" dirty="0"/>
              <a:t>изучить виды переноса электродного металла на изделие;</a:t>
            </a:r>
            <a:br>
              <a:rPr lang="ru-RU" b="1" dirty="0"/>
            </a:br>
            <a:r>
              <a:rPr lang="ru-RU" sz="49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развивающая: </a:t>
            </a:r>
            <a:r>
              <a:rPr lang="ru-RU" b="1" dirty="0"/>
              <a:t>развитие навыков применение теоретический знаний на практике;</a:t>
            </a:r>
            <a:br>
              <a:rPr lang="ru-RU" b="1" dirty="0"/>
            </a:br>
            <a:r>
              <a:rPr lang="ru-RU" sz="49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воспитательная: </a:t>
            </a:r>
            <a:r>
              <a:rPr lang="ru-RU" b="1" dirty="0"/>
              <a:t>воспитать трудолюбие и ответственное отношение к работе.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9102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8715436" cy="4929222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742950" lvl="0" indent="-742950" algn="l" fontAlgn="auto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Назовите виды дуговой сварки.</a:t>
            </a:r>
          </a:p>
          <a:p>
            <a:pPr marL="742950" lvl="0" indent="-742950" algn="l" fontAlgn="auto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Какие условия необходимы для зажигания дуги?</a:t>
            </a:r>
          </a:p>
          <a:p>
            <a:pPr marL="742950" lvl="0" indent="-742950" algn="l" fontAlgn="auto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Какая дуга называется стабильной?</a:t>
            </a:r>
          </a:p>
          <a:p>
            <a:pPr marL="742950" lvl="0" indent="-742950" algn="l" fontAlgn="auto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Как  классифицируются сварочные дуги по роду тока?</a:t>
            </a:r>
          </a:p>
          <a:p>
            <a:pPr marL="742950" lvl="0" indent="-742950" algn="l" fontAlgn="auto">
              <a:buFont typeface="+mj-lt"/>
              <a:buAutoNum type="arabicPeriod"/>
            </a:pPr>
            <a:r>
              <a:rPr lang="ru-RU" sz="3800" b="1" dirty="0">
                <a:solidFill>
                  <a:schemeClr val="tx1"/>
                </a:solidFill>
              </a:rPr>
              <a:t>Назовите виды в.а.х. сварочных дуг.</a:t>
            </a:r>
          </a:p>
          <a:p>
            <a:pPr marL="742950" indent="-742950" algn="l" fontAlgn="auto"/>
            <a:r>
              <a:rPr lang="ru-RU" sz="3800" b="1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143372" y="142852"/>
            <a:ext cx="4572032" cy="1285884"/>
          </a:xfrm>
          <a:prstGeom prst="wedgeRoundRectCallou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Актуализация </a:t>
            </a:r>
          </a:p>
          <a:p>
            <a:pPr algn="ctr"/>
            <a:r>
              <a:rPr lang="ru-RU" sz="4000" b="1" dirty="0"/>
              <a:t>опорных знаний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tx1"/>
          </a:fgClr>
          <a:bgClr>
            <a:srgbClr val="00B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297634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/>
              <a:t> В зависимости от способа дуговой сварки существуют различные виды переноса электродного металла в сварочную ванну. От этого зависит производительность сварки и её качество. Квалифицированный сварщик обязан учитывать все нюансы сварочного процесса для выполнения своей работы, в том числе и вид сварки, от которого зависит перенос электродного металла на изделие. </a:t>
            </a:r>
            <a:endParaRPr lang="ru-RU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900" b="1" i="1" dirty="0"/>
              <a:t>Дуга расплавляет электрод достаточно быстро, приблизительное время плавления электрода 3 мин. Расплавленный электродный металл переходит в сварочную ванну в виде отдельных капель. Количество капель зависит от диаметра электрода </a:t>
            </a:r>
            <a:r>
              <a:rPr lang="ru-RU" b="1" i="1" dirty="0"/>
              <a:t>(</a:t>
            </a:r>
            <a:r>
              <a:rPr lang="en-US" b="1" i="1" dirty="0"/>
              <a:t>Ø</a:t>
            </a:r>
            <a:r>
              <a:rPr lang="ru-RU" sz="3100" b="1" i="1" dirty="0"/>
              <a:t>эл</a:t>
            </a:r>
            <a:r>
              <a:rPr lang="ru-RU" b="1" i="1" dirty="0"/>
              <a:t>) и силы тока </a:t>
            </a:r>
            <a:r>
              <a:rPr lang="en-US" b="1" i="1" dirty="0"/>
              <a:t>(I</a:t>
            </a:r>
            <a:r>
              <a:rPr lang="ru-RU" sz="3100" b="1" i="1" dirty="0" err="1"/>
              <a:t>св</a:t>
            </a:r>
            <a:r>
              <a:rPr lang="ru-RU" sz="3600" b="1" i="1" dirty="0"/>
              <a:t> </a:t>
            </a:r>
            <a:r>
              <a:rPr lang="ru-RU" b="1" i="1" dirty="0"/>
              <a:t>).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1034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00B05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62473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800" b="1" i="1" dirty="0">
                <a:solidFill>
                  <a:schemeClr val="tx1"/>
                </a:solidFill>
              </a:rPr>
              <a:t>Возможен крупнокапельный и мелкокапельный (струйный) перенос  металла.</a:t>
            </a:r>
            <a:br>
              <a:rPr lang="ru-RU" sz="3800" b="1" i="1" dirty="0">
                <a:solidFill>
                  <a:schemeClr val="tx1"/>
                </a:solidFill>
              </a:rPr>
            </a:br>
            <a:r>
              <a:rPr lang="ru-RU" sz="3800" b="1" i="1" dirty="0">
                <a:solidFill>
                  <a:schemeClr val="tx1"/>
                </a:solidFill>
              </a:rPr>
              <a:t>В зависимости от типа переноса металла изменяется производительность труда, характер формирования шва и качество сварного соединения, поэтому сварщик должен знать условия, при которых достигается нужный перенос электродного металла.  </a:t>
            </a:r>
            <a:r>
              <a:rPr lang="ru-RU" sz="3900" b="1" i="1" dirty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6802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tx1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8002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/>
              <a:t>При сварке плавящимися электродами с обмазкой перенос осуществляется в основном крупными каплями.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2" b="10478"/>
          <a:stretch/>
        </p:blipFill>
        <p:spPr>
          <a:xfrm>
            <a:off x="179512" y="2204864"/>
            <a:ext cx="8784976" cy="4464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14010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7030A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25070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Образование одинаковых капель с одинаковой частотой их переноса при сварке покрытыми электродами практически 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невозможно. 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Большую стабильность переноса электродного металла дает струйный перенос мелкими каплями </a:t>
            </a:r>
          </a:p>
        </p:txBody>
      </p:sp>
    </p:spTree>
    <p:extLst>
      <p:ext uri="{BB962C8B-B14F-4D97-AF65-F5344CB8AC3E}">
        <p14:creationId xmlns:p14="http://schemas.microsoft.com/office/powerpoint/2010/main" val="351383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FF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5" t="2200" r="10481" b="12519"/>
          <a:stretch/>
        </p:blipFill>
        <p:spPr bwMode="auto">
          <a:xfrm>
            <a:off x="683568" y="116632"/>
            <a:ext cx="7776864" cy="662473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65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581</Words>
  <Application>Microsoft Office PowerPoint</Application>
  <PresentationFormat>Экран (4:3)</PresentationFormat>
  <Paragraphs>33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Batang</vt:lpstr>
      <vt:lpstr>MS PMincho</vt:lpstr>
      <vt:lpstr>Arial</vt:lpstr>
      <vt:lpstr>Calibri</vt:lpstr>
      <vt:lpstr>Comic Sans MS</vt:lpstr>
      <vt:lpstr>Тема Office</vt:lpstr>
      <vt:lpstr>1_Тема Office</vt:lpstr>
      <vt:lpstr>2_Тема Office</vt:lpstr>
      <vt:lpstr>3_Тема Office</vt:lpstr>
      <vt:lpstr>4_Тема Office</vt:lpstr>
      <vt:lpstr>Презентация PowerPoint</vt:lpstr>
      <vt:lpstr> - образовательная: изучить виды переноса электродного металла на изделие; - развивающая: развитие навыков применение теоретический знаний на практике; - воспитательная: воспитать трудолюбие и ответственное отношение к работе. </vt:lpstr>
      <vt:lpstr>Презентация PowerPoint</vt:lpstr>
      <vt:lpstr> В зависимости от способа дуговой сварки существуют различные виды переноса электродного металла в сварочную ванну. От этого зависит производительность сварки и её качество. Квалифицированный сварщик обязан учитывать все нюансы сварочного процесса для выполнения своей работы, в том числе и вид сварки, от которого зависит перенос электродного металла на изделие. </vt:lpstr>
      <vt:lpstr> Дуга расплавляет электрод достаточно быстро, приблизительное время плавления электрода 3 мин. Расплавленный электродный металл переходит в сварочную ванну в виде отдельных капель. Количество капель зависит от диаметра электрода (Øэл) и силы тока (Iсв ). </vt:lpstr>
      <vt:lpstr>Возможен крупнокапельный и мелкокапельный (струйный) перенос  металла. В зависимости от типа переноса металла изменяется производительность труда, характер формирования шва и качество сварного соединения, поэтому сварщик должен знать условия, при которых достигается нужный перенос электродного металла.   </vt:lpstr>
      <vt:lpstr>При сварке плавящимися электродами с обмазкой перенос осуществляется в основном крупными каплями. </vt:lpstr>
      <vt:lpstr>Образование одинаковых капель с одинаковой частотой их переноса при сварке покрытыми электродами практически  невозможно.  Большую стабильность переноса электродного металла дает струйный перенос мелкими каплями </vt:lpstr>
      <vt:lpstr>Презентация PowerPoint</vt:lpstr>
      <vt:lpstr>Уменьшение тока при сохранении длины дуги приводит к увеличению объема капли. При этом уменьшается частота переноса, что снижает количество переносимого металла в единицу времени. И наоборот, чем больше ток, тем меньше капля и больше частота переноса. </vt:lpstr>
      <vt:lpstr>Таким образом, для увеличения производительности труда и улучшения процесса формирования шва необходимо при уменьшении тока уменьшать длину дуги.</vt:lpstr>
      <vt:lpstr>Во время переноса на каплю металла действуют различные силы. Под действием силы тяжести Fт капля перемещается вниз. </vt:lpstr>
      <vt:lpstr>Во время сварки в нижнем положении сила тяжести играет положительную роль при переносе капли электродного металла в сварочную ванну, а при сварке в вертикальном и особенно в потолочном положениях она препятствует процессу переноса капли на металл.</vt:lpstr>
      <vt:lpstr>Внутри крупной капли находятся газы. Под действием внутреннего давления газов Fд.г. капля разрывается и образуются мелкие капли и брызги. 10% электродного металла теряется на брызги и пары. </vt:lpstr>
      <vt:lpstr>Действие силы электромагнитного поля Fэ.п. заключается в том, что вокруг электрода при прохождении по нему тока образуется магнитное поле. </vt:lpstr>
      <vt:lpstr>Сила поверхностного натяжения Fп.н. придает капле расплавленного металла форму шара и сохраняет эту форму до момента её соприкосновения с поверхностью  расплавленной ванны. </vt:lpstr>
      <vt:lpstr>С увеличением количества расплавленного металла на конце электрода под действием магнитных сил образуется перешеек. По мере уменьшения сечения перешейка плотность тока возрастает, магнитные силы увеличиваются и усиливают свое сжимающее действие, стремясь оторвать каплю от электрода.</vt:lpstr>
      <vt:lpstr>Презентация PowerPoint</vt:lpstr>
      <vt:lpstr>ЗАКРЕПЛЕНИЕ ПОЛУЧЕННЫХ ЗНАНИЙ: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DANTE199615</cp:lastModifiedBy>
  <cp:revision>21</cp:revision>
  <dcterms:created xsi:type="dcterms:W3CDTF">2019-11-01T09:49:55Z</dcterms:created>
  <dcterms:modified xsi:type="dcterms:W3CDTF">2021-11-07T17:24:33Z</dcterms:modified>
</cp:coreProperties>
</file>