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7" r:id="rId7"/>
    <p:sldId id="261" r:id="rId8"/>
    <p:sldId id="262" r:id="rId9"/>
    <p:sldId id="263" r:id="rId10"/>
    <p:sldId id="268" r:id="rId11"/>
    <p:sldId id="264" r:id="rId12"/>
    <p:sldId id="265" r:id="rId13"/>
    <p:sldId id="266" r:id="rId14"/>
    <p:sldId id="269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896E2BE8-FF49-4235-B498-90122A56BBCC}">
          <p14:sldIdLst>
            <p14:sldId id="256"/>
            <p14:sldId id="257"/>
            <p14:sldId id="258"/>
            <p14:sldId id="259"/>
            <p14:sldId id="260"/>
            <p14:sldId id="267"/>
            <p14:sldId id="261"/>
            <p14:sldId id="262"/>
            <p14:sldId id="263"/>
            <p14:sldId id="268"/>
            <p14:sldId id="264"/>
            <p14:sldId id="265"/>
            <p14:sldId id="266"/>
            <p14:sldId id="269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3066" autoAdjust="0"/>
  </p:normalViewPr>
  <p:slideViewPr>
    <p:cSldViewPr snapToGrid="0">
      <p:cViewPr varScale="1">
        <p:scale>
          <a:sx n="68" d="100"/>
          <a:sy n="68" d="100"/>
        </p:scale>
        <p:origin x="81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11/12/2023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11/12/2023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11/12/2023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48A87A34-81AB-432B-8DAE-1953F412C126}" type="datetimeFigureOut">
              <a:rPr lang="en-US" dirty="0"/>
              <a:pPr/>
              <a:t>11/12/2023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11/12/2023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i="1" dirty="0" smtClean="0">
                <a:latin typeface="Georgia" panose="02040502050405020303" pitchFamily="18" charset="0"/>
              </a:rPr>
              <a:t>Ударные и БЕЗУДАРНЫЕ </a:t>
            </a:r>
            <a:r>
              <a:rPr lang="ru-RU" i="1" dirty="0">
                <a:latin typeface="Georgia" panose="02040502050405020303" pitchFamily="18" charset="0"/>
              </a:rPr>
              <a:t>г</a:t>
            </a:r>
            <a:r>
              <a:rPr lang="ru-RU" i="1" dirty="0" smtClean="0">
                <a:latin typeface="Georgia" panose="02040502050405020303" pitchFamily="18" charset="0"/>
              </a:rPr>
              <a:t>ласные</a:t>
            </a:r>
            <a:endParaRPr lang="ru-RU" i="1" dirty="0">
              <a:latin typeface="Georgia" panose="02040502050405020303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Алфавит для детей, плакат для детской комнаты | Расти умным!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17779" cy="2560320"/>
          </a:xfrm>
          <a:prstGeom prst="rect">
            <a:avLst/>
          </a:prstGeom>
        </p:spPr>
      </p:pic>
      <p:pic>
        <p:nvPicPr>
          <p:cNvPr id="5" name="Рисунок 4" descr="Подготовишки: Собери гласные буквы И, У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340" y="1950719"/>
            <a:ext cx="1181100" cy="1393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227718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i="1" u="sng" dirty="0" err="1" smtClean="0">
                <a:latin typeface="Georgia" panose="02040502050405020303" pitchFamily="18" charset="0"/>
              </a:rPr>
              <a:t>ЗАПомните</a:t>
            </a:r>
            <a:r>
              <a:rPr lang="ru-RU" i="1" u="sng" dirty="0" smtClean="0">
                <a:latin typeface="Georgia" panose="02040502050405020303" pitchFamily="18" charset="0"/>
              </a:rPr>
              <a:t> правило! </a:t>
            </a:r>
            <a:endParaRPr lang="ru-RU" i="1" u="sng" dirty="0">
              <a:latin typeface="Georgia" panose="02040502050405020303" pitchFamily="18" charset="0"/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1866" y="804163"/>
            <a:ext cx="1329470" cy="105631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51962" y="804164"/>
            <a:ext cx="1502887" cy="1056318"/>
          </a:xfrm>
          <a:prstGeom prst="rect">
            <a:avLst/>
          </a:prstGeom>
        </p:spPr>
      </p:pic>
      <p:pic>
        <p:nvPicPr>
          <p:cNvPr id="21" name="Объект 20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6412362" y="2019549"/>
            <a:ext cx="4642487" cy="3439865"/>
          </a:xfrm>
          <a:prstGeom prst="rect">
            <a:avLst/>
          </a:prstGeom>
        </p:spPr>
      </p:pic>
      <p:pic>
        <p:nvPicPr>
          <p:cNvPr id="23" name="Объект 22"/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1441866" y="2019549"/>
            <a:ext cx="4650477" cy="3449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088970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i="1" dirty="0" smtClean="0">
                <a:latin typeface="Georgia" panose="02040502050405020303" pitchFamily="18" charset="0"/>
              </a:rPr>
              <a:t>Как правильно подобрать проверочное слово</a:t>
            </a:r>
            <a:endParaRPr lang="ru-RU" i="1" dirty="0">
              <a:latin typeface="Georgia" panose="02040502050405020303" pitchFamily="18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i="1" u="sng" dirty="0" smtClean="0">
                <a:solidFill>
                  <a:schemeClr val="tx1"/>
                </a:solidFill>
                <a:latin typeface="Georgia" panose="02040502050405020303" pitchFamily="18" charset="0"/>
              </a:rPr>
              <a:t>Вчера-сегодня</a:t>
            </a:r>
            <a:endParaRPr lang="ru-RU" i="1" u="sng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800" dirty="0" smtClean="0">
                <a:latin typeface="Georgia" panose="02040502050405020303" pitchFamily="18" charset="0"/>
              </a:rPr>
              <a:t>          </a:t>
            </a:r>
            <a:r>
              <a:rPr lang="ru-RU" sz="2800" dirty="0" err="1" smtClean="0">
                <a:latin typeface="Georgia" panose="02040502050405020303" pitchFamily="18" charset="0"/>
              </a:rPr>
              <a:t>пр..сил</a:t>
            </a:r>
            <a:r>
              <a:rPr lang="ru-RU" sz="2800" dirty="0" smtClean="0">
                <a:latin typeface="Georgia" panose="02040502050405020303" pitchFamily="18" charset="0"/>
              </a:rPr>
              <a:t>-пр</a:t>
            </a:r>
            <a:r>
              <a:rPr lang="ru-RU" sz="2800" b="1" dirty="0" smtClean="0">
                <a:latin typeface="Georgia" panose="02040502050405020303" pitchFamily="18" charset="0"/>
              </a:rPr>
              <a:t>о</a:t>
            </a:r>
            <a:r>
              <a:rPr lang="ru-RU" sz="2800" dirty="0" smtClean="0">
                <a:latin typeface="Georgia" panose="02040502050405020303" pitchFamily="18" charset="0"/>
              </a:rPr>
              <a:t>сит </a:t>
            </a:r>
          </a:p>
          <a:p>
            <a:pPr marL="0" indent="0">
              <a:buNone/>
            </a:pPr>
            <a:r>
              <a:rPr lang="ru-RU" sz="2800" dirty="0" smtClean="0">
                <a:latin typeface="Georgia" panose="02040502050405020303" pitchFamily="18" charset="0"/>
              </a:rPr>
              <a:t>           </a:t>
            </a:r>
            <a:r>
              <a:rPr lang="ru-RU" sz="2800" dirty="0" err="1" smtClean="0">
                <a:latin typeface="Georgia" panose="02040502050405020303" pitchFamily="18" charset="0"/>
              </a:rPr>
              <a:t>ск</a:t>
            </a:r>
            <a:r>
              <a:rPr lang="ru-RU" sz="2800" dirty="0">
                <a:latin typeface="Georgia" panose="02040502050405020303" pitchFamily="18" charset="0"/>
              </a:rPr>
              <a:t>..</a:t>
            </a:r>
            <a:r>
              <a:rPr lang="ru-RU" sz="2800" dirty="0" smtClean="0">
                <a:latin typeface="Georgia" panose="02040502050405020303" pitchFamily="18" charset="0"/>
              </a:rPr>
              <a:t>зал-ск</a:t>
            </a:r>
            <a:r>
              <a:rPr lang="ru-RU" sz="2800" b="1" dirty="0" smtClean="0">
                <a:latin typeface="Georgia" panose="02040502050405020303" pitchFamily="18" charset="0"/>
              </a:rPr>
              <a:t>а</a:t>
            </a:r>
            <a:r>
              <a:rPr lang="ru-RU" sz="2800" dirty="0" smtClean="0">
                <a:latin typeface="Georgia" panose="02040502050405020303" pitchFamily="18" charset="0"/>
              </a:rPr>
              <a:t>жет  </a:t>
            </a:r>
          </a:p>
          <a:p>
            <a:pPr marL="0" indent="0">
              <a:buNone/>
            </a:pPr>
            <a:r>
              <a:rPr lang="ru-RU" sz="2800" dirty="0" smtClean="0">
                <a:latin typeface="Georgia" panose="02040502050405020303" pitchFamily="18" charset="0"/>
              </a:rPr>
              <a:t>            д</a:t>
            </a:r>
            <a:r>
              <a:rPr lang="ru-RU" sz="2800" dirty="0">
                <a:latin typeface="Georgia" panose="02040502050405020303" pitchFamily="18" charset="0"/>
              </a:rPr>
              <a:t>..</a:t>
            </a:r>
            <a:r>
              <a:rPr lang="ru-RU" sz="2800" dirty="0" err="1" smtClean="0">
                <a:latin typeface="Georgia" panose="02040502050405020303" pitchFamily="18" charset="0"/>
              </a:rPr>
              <a:t>рил</a:t>
            </a:r>
            <a:r>
              <a:rPr lang="ru-RU" sz="2800" dirty="0" smtClean="0">
                <a:latin typeface="Georgia" panose="02040502050405020303" pitchFamily="18" charset="0"/>
              </a:rPr>
              <a:t>-д</a:t>
            </a:r>
            <a:r>
              <a:rPr lang="ru-RU" sz="2800" b="1" dirty="0" smtClean="0">
                <a:latin typeface="Georgia" panose="02040502050405020303" pitchFamily="18" charset="0"/>
              </a:rPr>
              <a:t>а</a:t>
            </a:r>
            <a:r>
              <a:rPr lang="ru-RU" sz="2800" dirty="0" smtClean="0">
                <a:latin typeface="Georgia" panose="02040502050405020303" pitchFamily="18" charset="0"/>
              </a:rPr>
              <a:t>рит</a:t>
            </a:r>
            <a:r>
              <a:rPr lang="ru-RU" sz="2800" dirty="0">
                <a:latin typeface="Georgia" panose="02040502050405020303" pitchFamily="18" charset="0"/>
              </a:rPr>
              <a:t> </a:t>
            </a:r>
            <a:r>
              <a:rPr lang="ru-RU" dirty="0"/>
              <a:t>         </a:t>
            </a:r>
            <a:endParaRPr lang="ru-RU" dirty="0"/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ru-RU" i="1" u="sng" dirty="0" smtClean="0">
                <a:solidFill>
                  <a:schemeClr val="tx1"/>
                </a:solidFill>
                <a:latin typeface="Georgia" panose="02040502050405020303" pitchFamily="18" charset="0"/>
              </a:rPr>
              <a:t>Один-много</a:t>
            </a:r>
            <a:endParaRPr lang="ru-RU" i="1" u="sng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  <p:sp>
        <p:nvSpPr>
          <p:cNvPr id="10" name="Объект 9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>
                <a:latin typeface="Georgia" panose="02040502050405020303" pitchFamily="18" charset="0"/>
              </a:rPr>
              <a:t>             </a:t>
            </a:r>
            <a:r>
              <a:rPr lang="ru-RU" sz="2800" dirty="0" err="1" smtClean="0">
                <a:latin typeface="Georgia" panose="02040502050405020303" pitchFamily="18" charset="0"/>
              </a:rPr>
              <a:t>с..сна</a:t>
            </a:r>
            <a:r>
              <a:rPr lang="ru-RU" sz="2800" dirty="0" smtClean="0">
                <a:latin typeface="Georgia" panose="02040502050405020303" pitchFamily="18" charset="0"/>
              </a:rPr>
              <a:t>-с</a:t>
            </a:r>
            <a:r>
              <a:rPr lang="ru-RU" sz="2800" b="1" dirty="0" smtClean="0">
                <a:latin typeface="Georgia" panose="02040502050405020303" pitchFamily="18" charset="0"/>
              </a:rPr>
              <a:t>о</a:t>
            </a:r>
            <a:r>
              <a:rPr lang="ru-RU" sz="2800" dirty="0" smtClean="0">
                <a:latin typeface="Georgia" panose="02040502050405020303" pitchFamily="18" charset="0"/>
              </a:rPr>
              <a:t>сны</a:t>
            </a:r>
          </a:p>
          <a:p>
            <a:pPr marL="0" indent="0">
              <a:buNone/>
            </a:pPr>
            <a:r>
              <a:rPr lang="ru-RU" sz="2800" dirty="0">
                <a:latin typeface="Georgia" panose="02040502050405020303" pitchFamily="18" charset="0"/>
              </a:rPr>
              <a:t> </a:t>
            </a:r>
            <a:r>
              <a:rPr lang="ru-RU" sz="2800" dirty="0" smtClean="0">
                <a:latin typeface="Georgia" panose="02040502050405020303" pitchFamily="18" charset="0"/>
              </a:rPr>
              <a:t>            </a:t>
            </a:r>
            <a:r>
              <a:rPr lang="ru-RU" sz="2800" dirty="0" err="1" smtClean="0">
                <a:latin typeface="Georgia" panose="02040502050405020303" pitchFamily="18" charset="0"/>
              </a:rPr>
              <a:t>в..сна</a:t>
            </a:r>
            <a:r>
              <a:rPr lang="ru-RU" sz="2800" dirty="0" smtClean="0">
                <a:latin typeface="Georgia" panose="02040502050405020303" pitchFamily="18" charset="0"/>
              </a:rPr>
              <a:t>-в</a:t>
            </a:r>
            <a:r>
              <a:rPr lang="ru-RU" sz="2800" b="1" dirty="0" smtClean="0">
                <a:latin typeface="Georgia" panose="02040502050405020303" pitchFamily="18" charset="0"/>
              </a:rPr>
              <a:t>ё</a:t>
            </a:r>
            <a:r>
              <a:rPr lang="ru-RU" sz="2800" dirty="0" smtClean="0">
                <a:latin typeface="Georgia" panose="02040502050405020303" pitchFamily="18" charset="0"/>
              </a:rPr>
              <a:t>сны </a:t>
            </a:r>
          </a:p>
          <a:p>
            <a:pPr marL="0" indent="0">
              <a:buNone/>
            </a:pPr>
            <a:r>
              <a:rPr lang="ru-RU" sz="2800" dirty="0" smtClean="0">
                <a:latin typeface="Georgia" panose="02040502050405020303" pitchFamily="18" charset="0"/>
              </a:rPr>
              <a:t>            </a:t>
            </a:r>
            <a:r>
              <a:rPr lang="ru-RU" sz="2800" dirty="0" err="1" smtClean="0">
                <a:latin typeface="Georgia" panose="02040502050405020303" pitchFamily="18" charset="0"/>
              </a:rPr>
              <a:t>зв</a:t>
            </a:r>
            <a:r>
              <a:rPr lang="ru-RU" sz="2800" dirty="0">
                <a:latin typeface="Georgia" panose="02040502050405020303" pitchFamily="18" charset="0"/>
              </a:rPr>
              <a:t>..</a:t>
            </a:r>
            <a:r>
              <a:rPr lang="ru-RU" sz="2800" dirty="0" err="1" smtClean="0">
                <a:latin typeface="Georgia" panose="02040502050405020303" pitchFamily="18" charset="0"/>
              </a:rPr>
              <a:t>зда</a:t>
            </a:r>
            <a:r>
              <a:rPr lang="ru-RU" sz="2800" dirty="0" smtClean="0">
                <a:latin typeface="Georgia" panose="02040502050405020303" pitchFamily="18" charset="0"/>
              </a:rPr>
              <a:t>-зв</a:t>
            </a:r>
            <a:r>
              <a:rPr lang="ru-RU" sz="2800" b="1" dirty="0" smtClean="0">
                <a:latin typeface="Georgia" panose="02040502050405020303" pitchFamily="18" charset="0"/>
              </a:rPr>
              <a:t>ё</a:t>
            </a:r>
            <a:r>
              <a:rPr lang="ru-RU" sz="2800" dirty="0" smtClean="0">
                <a:latin typeface="Georgia" panose="02040502050405020303" pitchFamily="18" charset="0"/>
              </a:rPr>
              <a:t>зды</a:t>
            </a:r>
            <a:endParaRPr lang="ru-RU" sz="2800" dirty="0">
              <a:latin typeface="Georgia" panose="02040502050405020303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191" y="805783"/>
            <a:ext cx="1329043" cy="105469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25809" y="805783"/>
            <a:ext cx="1329043" cy="1054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634045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i="1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+mn-cs"/>
              </a:rPr>
              <a:t>Как правильно подобрать проверочное слово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i="1" u="sng" dirty="0" smtClean="0">
                <a:solidFill>
                  <a:schemeClr val="tx1"/>
                </a:solidFill>
                <a:latin typeface="Georgia" panose="02040502050405020303" pitchFamily="18" charset="0"/>
              </a:rPr>
              <a:t>Большой-маленький</a:t>
            </a:r>
            <a:endParaRPr lang="ru-RU" i="1" u="sng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403207" y="2814405"/>
            <a:ext cx="4645152" cy="2644457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 smtClean="0">
                <a:latin typeface="Georgia" panose="02040502050405020303" pitchFamily="18" charset="0"/>
              </a:rPr>
              <a:t>  </a:t>
            </a:r>
            <a:r>
              <a:rPr lang="ru-RU" sz="2800" dirty="0" err="1" smtClean="0">
                <a:latin typeface="Georgia" panose="02040502050405020303" pitchFamily="18" charset="0"/>
              </a:rPr>
              <a:t>к..</a:t>
            </a:r>
            <a:r>
              <a:rPr lang="ru-RU" sz="2800" dirty="0" err="1">
                <a:latin typeface="Georgia" panose="02040502050405020303" pitchFamily="18" charset="0"/>
              </a:rPr>
              <a:t>вер</a:t>
            </a:r>
            <a:r>
              <a:rPr lang="ru-RU" sz="2800" dirty="0">
                <a:latin typeface="Georgia" panose="02040502050405020303" pitchFamily="18" charset="0"/>
              </a:rPr>
              <a:t> – </a:t>
            </a:r>
            <a:r>
              <a:rPr lang="ru-RU" sz="2800" dirty="0" smtClean="0">
                <a:latin typeface="Georgia" panose="02040502050405020303" pitchFamily="18" charset="0"/>
              </a:rPr>
              <a:t>к</a:t>
            </a:r>
            <a:r>
              <a:rPr lang="ru-RU" sz="2800" b="1" dirty="0" smtClean="0">
                <a:latin typeface="Georgia" panose="02040502050405020303" pitchFamily="18" charset="0"/>
              </a:rPr>
              <a:t>о</a:t>
            </a:r>
            <a:r>
              <a:rPr lang="ru-RU" sz="2800" dirty="0" smtClean="0">
                <a:latin typeface="Georgia" panose="02040502050405020303" pitchFamily="18" charset="0"/>
              </a:rPr>
              <a:t>врик </a:t>
            </a:r>
          </a:p>
          <a:p>
            <a:pPr marL="0" indent="0">
              <a:buNone/>
            </a:pPr>
            <a:r>
              <a:rPr lang="ru-RU" sz="2800" dirty="0" smtClean="0">
                <a:latin typeface="Georgia" panose="02040502050405020303" pitchFamily="18" charset="0"/>
              </a:rPr>
              <a:t> п..</a:t>
            </a:r>
            <a:r>
              <a:rPr lang="ru-RU" sz="2800" dirty="0" err="1">
                <a:latin typeface="Georgia" panose="02040502050405020303" pitchFamily="18" charset="0"/>
              </a:rPr>
              <a:t>ро</a:t>
            </a:r>
            <a:r>
              <a:rPr lang="ru-RU" sz="2800" dirty="0">
                <a:latin typeface="Georgia" panose="02040502050405020303" pitchFamily="18" charset="0"/>
              </a:rPr>
              <a:t> </a:t>
            </a:r>
            <a:r>
              <a:rPr lang="ru-RU" sz="2800" dirty="0" smtClean="0">
                <a:latin typeface="Georgia" panose="02040502050405020303" pitchFamily="18" charset="0"/>
              </a:rPr>
              <a:t>– п</a:t>
            </a:r>
            <a:r>
              <a:rPr lang="ru-RU" sz="2800" b="1" dirty="0" smtClean="0">
                <a:latin typeface="Georgia" panose="02040502050405020303" pitchFamily="18" charset="0"/>
              </a:rPr>
              <a:t>ё</a:t>
            </a:r>
            <a:r>
              <a:rPr lang="ru-RU" sz="2800" dirty="0" smtClean="0">
                <a:latin typeface="Georgia" panose="02040502050405020303" pitchFamily="18" charset="0"/>
              </a:rPr>
              <a:t>рышко </a:t>
            </a:r>
          </a:p>
          <a:p>
            <a:pPr marL="0" indent="0">
              <a:buNone/>
            </a:pPr>
            <a:r>
              <a:rPr lang="ru-RU" sz="2800" dirty="0" smtClean="0">
                <a:latin typeface="Georgia" panose="02040502050405020303" pitchFamily="18" charset="0"/>
              </a:rPr>
              <a:t> </a:t>
            </a:r>
            <a:r>
              <a:rPr lang="ru-RU" sz="2800" dirty="0" err="1" smtClean="0">
                <a:latin typeface="Georgia" panose="02040502050405020303" pitchFamily="18" charset="0"/>
              </a:rPr>
              <a:t>ст</a:t>
            </a:r>
            <a:r>
              <a:rPr lang="ru-RU" sz="2800" dirty="0">
                <a:latin typeface="Georgia" panose="02040502050405020303" pitchFamily="18" charset="0"/>
              </a:rPr>
              <a:t>..</a:t>
            </a:r>
            <a:r>
              <a:rPr lang="ru-RU" sz="2800" dirty="0" err="1" smtClean="0">
                <a:latin typeface="Georgia" panose="02040502050405020303" pitchFamily="18" charset="0"/>
              </a:rPr>
              <a:t>кло</a:t>
            </a:r>
            <a:r>
              <a:rPr lang="ru-RU" sz="2800" dirty="0" smtClean="0">
                <a:latin typeface="Georgia" panose="02040502050405020303" pitchFamily="18" charset="0"/>
              </a:rPr>
              <a:t> – ст</a:t>
            </a:r>
            <a:r>
              <a:rPr lang="ru-RU" sz="2800" b="1" dirty="0" smtClean="0">
                <a:latin typeface="Georgia" panose="02040502050405020303" pitchFamily="18" charset="0"/>
              </a:rPr>
              <a:t>ё</a:t>
            </a:r>
            <a:r>
              <a:rPr lang="ru-RU" sz="2800" dirty="0" smtClean="0">
                <a:latin typeface="Georgia" panose="02040502050405020303" pitchFamily="18" charset="0"/>
              </a:rPr>
              <a:t>клышко</a:t>
            </a:r>
          </a:p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i="1" u="sng" dirty="0" smtClean="0">
                <a:solidFill>
                  <a:schemeClr val="tx1"/>
                </a:solidFill>
                <a:latin typeface="Georgia" panose="02040502050405020303" pitchFamily="18" charset="0"/>
              </a:rPr>
              <a:t>   Что делает?</a:t>
            </a:r>
            <a:endParaRPr lang="ru-RU" i="1" u="sng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800" dirty="0">
                <a:latin typeface="Georgia" panose="02040502050405020303" pitchFamily="18" charset="0"/>
              </a:rPr>
              <a:t>в..</a:t>
            </a:r>
            <a:r>
              <a:rPr lang="ru-RU" sz="2800" dirty="0" err="1" smtClean="0">
                <a:latin typeface="Georgia" panose="02040502050405020303" pitchFamily="18" charset="0"/>
              </a:rPr>
              <a:t>ренье</a:t>
            </a:r>
            <a:r>
              <a:rPr lang="ru-RU" sz="2800" dirty="0" smtClean="0">
                <a:latin typeface="Georgia" panose="02040502050405020303" pitchFamily="18" charset="0"/>
              </a:rPr>
              <a:t> - в</a:t>
            </a:r>
            <a:r>
              <a:rPr lang="ru-RU" sz="2800" b="1" dirty="0" smtClean="0">
                <a:latin typeface="Georgia" panose="02040502050405020303" pitchFamily="18" charset="0"/>
              </a:rPr>
              <a:t>а</a:t>
            </a:r>
            <a:r>
              <a:rPr lang="ru-RU" sz="2800" dirty="0" smtClean="0">
                <a:latin typeface="Georgia" panose="02040502050405020303" pitchFamily="18" charset="0"/>
              </a:rPr>
              <a:t>риться </a:t>
            </a:r>
          </a:p>
          <a:p>
            <a:pPr marL="0" indent="0">
              <a:buNone/>
            </a:pPr>
            <a:r>
              <a:rPr lang="ru-RU" sz="2800" dirty="0">
                <a:latin typeface="Georgia" panose="02040502050405020303" pitchFamily="18" charset="0"/>
              </a:rPr>
              <a:t>к</a:t>
            </a:r>
            <a:r>
              <a:rPr lang="ru-RU" sz="2800" dirty="0" smtClean="0">
                <a:latin typeface="Georgia" panose="02040502050405020303" pitchFamily="18" charset="0"/>
              </a:rPr>
              <a:t>..</a:t>
            </a:r>
            <a:r>
              <a:rPr lang="ru-RU" sz="2800" dirty="0" err="1" smtClean="0">
                <a:latin typeface="Georgia" panose="02040502050405020303" pitchFamily="18" charset="0"/>
              </a:rPr>
              <a:t>пель</a:t>
            </a:r>
            <a:r>
              <a:rPr lang="ru-RU" sz="2800" dirty="0" smtClean="0">
                <a:latin typeface="Georgia" panose="02040502050405020303" pitchFamily="18" charset="0"/>
              </a:rPr>
              <a:t> – к</a:t>
            </a:r>
            <a:r>
              <a:rPr lang="ru-RU" sz="2800" b="1" dirty="0" smtClean="0">
                <a:latin typeface="Georgia" panose="02040502050405020303" pitchFamily="18" charset="0"/>
              </a:rPr>
              <a:t>а</a:t>
            </a:r>
            <a:r>
              <a:rPr lang="ru-RU" sz="2800" dirty="0" smtClean="0">
                <a:latin typeface="Georgia" panose="02040502050405020303" pitchFamily="18" charset="0"/>
              </a:rPr>
              <a:t>пает</a:t>
            </a:r>
          </a:p>
          <a:p>
            <a:pPr marL="0" indent="0">
              <a:buNone/>
            </a:pPr>
            <a:r>
              <a:rPr lang="ru-RU" sz="2800" dirty="0" err="1">
                <a:latin typeface="Georgia" panose="02040502050405020303" pitchFamily="18" charset="0"/>
              </a:rPr>
              <a:t>л</a:t>
            </a:r>
            <a:r>
              <a:rPr lang="ru-RU" sz="2800" dirty="0" err="1" smtClean="0">
                <a:latin typeface="Georgia" panose="02040502050405020303" pitchFamily="18" charset="0"/>
              </a:rPr>
              <a:t>..пучка</a:t>
            </a:r>
            <a:r>
              <a:rPr lang="ru-RU" sz="2800" dirty="0" smtClean="0">
                <a:latin typeface="Georgia" panose="02040502050405020303" pitchFamily="18" charset="0"/>
              </a:rPr>
              <a:t> – л</a:t>
            </a:r>
            <a:r>
              <a:rPr lang="ru-RU" sz="2800" b="1" dirty="0" smtClean="0">
                <a:latin typeface="Georgia" panose="02040502050405020303" pitchFamily="18" charset="0"/>
              </a:rPr>
              <a:t>и</a:t>
            </a:r>
            <a:r>
              <a:rPr lang="ru-RU" sz="2800" dirty="0" smtClean="0">
                <a:latin typeface="Georgia" panose="02040502050405020303" pitchFamily="18" charset="0"/>
              </a:rPr>
              <a:t>пнет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191" y="804163"/>
            <a:ext cx="1329043" cy="105469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23303" y="804163"/>
            <a:ext cx="1329043" cy="1054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412615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2800" i="1" dirty="0" smtClean="0">
                <a:latin typeface="Georgia" panose="02040502050405020303" pitchFamily="18" charset="0"/>
              </a:rPr>
              <a:t>Вставьте пропущенные гласные, используя алгоритм подбора проверочных слов</a:t>
            </a:r>
            <a:endParaRPr lang="ru-RU" sz="2800" i="1" dirty="0">
              <a:latin typeface="Georgia" panose="02040502050405020303" pitchFamily="18" charset="0"/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457200" algn="just">
              <a:lnSpc>
                <a:spcPct val="150000"/>
              </a:lnSpc>
              <a:buNone/>
            </a:pPr>
            <a:r>
              <a:rPr lang="ru-RU" sz="2400" dirty="0" smtClean="0">
                <a:latin typeface="Georgia" panose="02040502050405020303" pitchFamily="18" charset="0"/>
              </a:rPr>
              <a:t>Пришла </a:t>
            </a:r>
            <a:r>
              <a:rPr lang="ru-RU" sz="2400" dirty="0">
                <a:latin typeface="Georgia" panose="02040502050405020303" pitchFamily="18" charset="0"/>
              </a:rPr>
              <a:t>д..</a:t>
            </a:r>
            <a:r>
              <a:rPr lang="ru-RU" sz="2400" dirty="0" err="1">
                <a:latin typeface="Georgia" panose="02040502050405020303" pitchFamily="18" charset="0"/>
              </a:rPr>
              <a:t>лгожданная</a:t>
            </a:r>
            <a:r>
              <a:rPr lang="ru-RU" sz="2400" dirty="0">
                <a:latin typeface="Georgia" panose="02040502050405020303" pitchFamily="18" charset="0"/>
              </a:rPr>
              <a:t> </a:t>
            </a:r>
            <a:r>
              <a:rPr lang="ru-RU" sz="2400" dirty="0" err="1">
                <a:latin typeface="Georgia" panose="02040502050405020303" pitchFamily="18" charset="0"/>
              </a:rPr>
              <a:t>в..сна</a:t>
            </a:r>
            <a:r>
              <a:rPr lang="ru-RU" sz="2400" dirty="0">
                <a:latin typeface="Georgia" panose="02040502050405020303" pitchFamily="18" charset="0"/>
              </a:rPr>
              <a:t>. </a:t>
            </a:r>
            <a:r>
              <a:rPr lang="ru-RU" sz="2400" dirty="0" err="1">
                <a:latin typeface="Georgia" panose="02040502050405020303" pitchFamily="18" charset="0"/>
              </a:rPr>
              <a:t>В..да</a:t>
            </a:r>
            <a:r>
              <a:rPr lang="ru-RU" sz="2400" dirty="0">
                <a:latin typeface="Georgia" panose="02040502050405020303" pitchFamily="18" charset="0"/>
              </a:rPr>
              <a:t> на р..</a:t>
            </a:r>
            <a:r>
              <a:rPr lang="ru-RU" sz="2400" dirty="0" err="1">
                <a:latin typeface="Georgia" panose="02040502050405020303" pitchFamily="18" charset="0"/>
              </a:rPr>
              <a:t>ке</a:t>
            </a:r>
            <a:r>
              <a:rPr lang="ru-RU" sz="2400" dirty="0">
                <a:latin typeface="Georgia" panose="02040502050405020303" pitchFamily="18" charset="0"/>
              </a:rPr>
              <a:t> стала </a:t>
            </a:r>
            <a:r>
              <a:rPr lang="ru-RU" sz="2400" dirty="0" err="1">
                <a:latin typeface="Georgia" panose="02040502050405020303" pitchFamily="18" charset="0"/>
              </a:rPr>
              <a:t>сп</a:t>
            </a:r>
            <a:r>
              <a:rPr lang="ru-RU" sz="2400" dirty="0">
                <a:latin typeface="Georgia" panose="02040502050405020303" pitchFamily="18" charset="0"/>
              </a:rPr>
              <a:t>..дать, а низкие </a:t>
            </a:r>
            <a:r>
              <a:rPr lang="ru-RU" sz="2400" dirty="0" err="1">
                <a:latin typeface="Georgia" panose="02040502050405020303" pitchFamily="18" charset="0"/>
              </a:rPr>
              <a:t>м..ста</a:t>
            </a:r>
            <a:r>
              <a:rPr lang="ru-RU" sz="2400" dirty="0">
                <a:latin typeface="Georgia" panose="02040502050405020303" pitchFamily="18" charset="0"/>
              </a:rPr>
              <a:t> еще залиты в..</a:t>
            </a:r>
            <a:r>
              <a:rPr lang="ru-RU" sz="2400" dirty="0" err="1">
                <a:latin typeface="Georgia" panose="02040502050405020303" pitchFamily="18" charset="0"/>
              </a:rPr>
              <a:t>дой</a:t>
            </a:r>
            <a:r>
              <a:rPr lang="ru-RU" sz="2400" dirty="0">
                <a:latin typeface="Georgia" panose="02040502050405020303" pitchFamily="18" charset="0"/>
              </a:rPr>
              <a:t>. По высоким б..</a:t>
            </a:r>
            <a:r>
              <a:rPr lang="ru-RU" sz="2400" dirty="0" err="1">
                <a:latin typeface="Georgia" panose="02040502050405020303" pitchFamily="18" charset="0"/>
              </a:rPr>
              <a:t>регам</a:t>
            </a:r>
            <a:r>
              <a:rPr lang="ru-RU" sz="2400" dirty="0">
                <a:latin typeface="Georgia" panose="02040502050405020303" pitchFamily="18" charset="0"/>
              </a:rPr>
              <a:t> с..</a:t>
            </a:r>
            <a:r>
              <a:rPr lang="ru-RU" sz="2400" dirty="0" err="1">
                <a:latin typeface="Georgia" panose="02040502050405020303" pitchFamily="18" charset="0"/>
              </a:rPr>
              <a:t>нели</a:t>
            </a:r>
            <a:r>
              <a:rPr lang="ru-RU" sz="2400" dirty="0">
                <a:latin typeface="Georgia" panose="02040502050405020303" pitchFamily="18" charset="0"/>
              </a:rPr>
              <a:t> льдины. В оврагах </a:t>
            </a:r>
            <a:r>
              <a:rPr lang="ru-RU" sz="2400" dirty="0" err="1">
                <a:latin typeface="Georgia" panose="02040502050405020303" pitchFamily="18" charset="0"/>
              </a:rPr>
              <a:t>л..жал</a:t>
            </a:r>
            <a:r>
              <a:rPr lang="ru-RU" sz="2400" dirty="0">
                <a:latin typeface="Georgia" panose="02040502050405020303" pitchFamily="18" charset="0"/>
              </a:rPr>
              <a:t> х..</a:t>
            </a:r>
            <a:r>
              <a:rPr lang="ru-RU" sz="2400" dirty="0" err="1">
                <a:latin typeface="Georgia" panose="02040502050405020303" pitchFamily="18" charset="0"/>
              </a:rPr>
              <a:t>лодный</a:t>
            </a:r>
            <a:r>
              <a:rPr lang="ru-RU" sz="2400" dirty="0">
                <a:latin typeface="Georgia" panose="02040502050405020303" pitchFamily="18" charset="0"/>
              </a:rPr>
              <a:t> снег. Ярко </a:t>
            </a:r>
            <a:r>
              <a:rPr lang="ru-RU" sz="2400" dirty="0" err="1">
                <a:latin typeface="Georgia" panose="02040502050405020303" pitchFamily="18" charset="0"/>
              </a:rPr>
              <a:t>св</a:t>
            </a:r>
            <a:r>
              <a:rPr lang="ru-RU" sz="2400" dirty="0">
                <a:latin typeface="Georgia" panose="02040502050405020303" pitchFamily="18" charset="0"/>
              </a:rPr>
              <a:t>..</a:t>
            </a:r>
            <a:r>
              <a:rPr lang="ru-RU" sz="2400" dirty="0" err="1">
                <a:latin typeface="Georgia" panose="02040502050405020303" pitchFamily="18" charset="0"/>
              </a:rPr>
              <a:t>тило</a:t>
            </a:r>
            <a:r>
              <a:rPr lang="ru-RU" sz="2400" dirty="0">
                <a:latin typeface="Georgia" panose="02040502050405020303" pitchFamily="18" charset="0"/>
              </a:rPr>
              <a:t> в..</a:t>
            </a:r>
            <a:r>
              <a:rPr lang="ru-RU" sz="2400" dirty="0" err="1">
                <a:latin typeface="Georgia" panose="02040502050405020303" pitchFamily="18" charset="0"/>
              </a:rPr>
              <a:t>сеннее</a:t>
            </a:r>
            <a:r>
              <a:rPr lang="ru-RU" sz="2400" dirty="0">
                <a:latin typeface="Georgia" panose="02040502050405020303" pitchFamily="18" charset="0"/>
              </a:rPr>
              <a:t> солнце. Его теплые лучи </a:t>
            </a:r>
            <a:r>
              <a:rPr lang="ru-RU" sz="2400" dirty="0" err="1">
                <a:latin typeface="Georgia" panose="02040502050405020303" pitchFamily="18" charset="0"/>
              </a:rPr>
              <a:t>согр</a:t>
            </a:r>
            <a:r>
              <a:rPr lang="ru-RU" sz="2400" dirty="0">
                <a:latin typeface="Georgia" panose="02040502050405020303" pitchFamily="18" charset="0"/>
              </a:rPr>
              <a:t>..вали землю. На проталинах </a:t>
            </a:r>
            <a:r>
              <a:rPr lang="ru-RU" sz="2400" dirty="0" err="1">
                <a:latin typeface="Georgia" panose="02040502050405020303" pitchFamily="18" charset="0"/>
              </a:rPr>
              <a:t>проб..вались</a:t>
            </a:r>
            <a:r>
              <a:rPr lang="ru-RU" sz="2400" dirty="0">
                <a:latin typeface="Georgia" panose="02040502050405020303" pitchFamily="18" charset="0"/>
              </a:rPr>
              <a:t> м..</a:t>
            </a:r>
            <a:r>
              <a:rPr lang="ru-RU" sz="2400" dirty="0" err="1">
                <a:latin typeface="Georgia" panose="02040502050405020303" pitchFamily="18" charset="0"/>
              </a:rPr>
              <a:t>лодые</a:t>
            </a:r>
            <a:r>
              <a:rPr lang="ru-RU" sz="2400" dirty="0">
                <a:latin typeface="Georgia" panose="02040502050405020303" pitchFamily="18" charset="0"/>
              </a:rPr>
              <a:t> з..</a:t>
            </a:r>
            <a:r>
              <a:rPr lang="ru-RU" sz="2400" dirty="0" err="1">
                <a:latin typeface="Georgia" panose="02040502050405020303" pitchFamily="18" charset="0"/>
              </a:rPr>
              <a:t>леные</a:t>
            </a:r>
            <a:r>
              <a:rPr lang="ru-RU" sz="2400" dirty="0">
                <a:latin typeface="Georgia" panose="02040502050405020303" pitchFamily="18" charset="0"/>
              </a:rPr>
              <a:t> </a:t>
            </a:r>
            <a:r>
              <a:rPr lang="ru-RU" sz="2400" dirty="0" err="1">
                <a:latin typeface="Georgia" panose="02040502050405020303" pitchFamily="18" charset="0"/>
              </a:rPr>
              <a:t>л..сточки</a:t>
            </a:r>
            <a:r>
              <a:rPr lang="ru-RU" sz="2400" dirty="0">
                <a:latin typeface="Georgia" panose="02040502050405020303" pitchFamily="18" charset="0"/>
              </a:rPr>
              <a:t>. </a:t>
            </a:r>
            <a:r>
              <a:rPr lang="ru-RU" sz="2400" dirty="0" err="1">
                <a:latin typeface="Georgia" panose="02040502050405020303" pitchFamily="18" charset="0"/>
              </a:rPr>
              <a:t>Р..ка</a:t>
            </a:r>
            <a:r>
              <a:rPr lang="ru-RU" sz="2400" dirty="0">
                <a:latin typeface="Georgia" panose="02040502050405020303" pitchFamily="18" charset="0"/>
              </a:rPr>
              <a:t> </a:t>
            </a:r>
            <a:r>
              <a:rPr lang="ru-RU" sz="2400" dirty="0" err="1">
                <a:latin typeface="Georgia" panose="02040502050405020303" pitchFamily="18" charset="0"/>
              </a:rPr>
              <a:t>ож</a:t>
            </a:r>
            <a:r>
              <a:rPr lang="ru-RU" sz="2400" dirty="0">
                <a:latin typeface="Georgia" panose="02040502050405020303" pitchFamily="18" charset="0"/>
              </a:rPr>
              <a:t>..ла. Серые чайки п..</a:t>
            </a:r>
            <a:r>
              <a:rPr lang="ru-RU" sz="2400" dirty="0" err="1">
                <a:latin typeface="Georgia" panose="02040502050405020303" pitchFamily="18" charset="0"/>
              </a:rPr>
              <a:t>рили</a:t>
            </a:r>
            <a:r>
              <a:rPr lang="ru-RU" sz="2400" dirty="0">
                <a:latin typeface="Georgia" panose="02040502050405020303" pitchFamily="18" charset="0"/>
              </a:rPr>
              <a:t> над в..</a:t>
            </a:r>
            <a:r>
              <a:rPr lang="ru-RU" sz="2400" dirty="0" err="1">
                <a:latin typeface="Georgia" panose="02040502050405020303" pitchFamily="18" charset="0"/>
              </a:rPr>
              <a:t>дой</a:t>
            </a:r>
            <a:r>
              <a:rPr lang="ru-RU" sz="2400" dirty="0">
                <a:latin typeface="Georgia" panose="02040502050405020303" pitchFamily="18" charset="0"/>
              </a:rPr>
              <a:t>. Они камнем </a:t>
            </a:r>
            <a:r>
              <a:rPr lang="ru-RU" sz="2400" dirty="0" err="1">
                <a:latin typeface="Georgia" panose="02040502050405020303" pitchFamily="18" charset="0"/>
              </a:rPr>
              <a:t>бр</a:t>
            </a:r>
            <a:r>
              <a:rPr lang="ru-RU" sz="2400" dirty="0">
                <a:latin typeface="Georgia" panose="02040502050405020303" pitchFamily="18" charset="0"/>
              </a:rPr>
              <a:t>..</a:t>
            </a:r>
            <a:r>
              <a:rPr lang="ru-RU" sz="2400" dirty="0" err="1">
                <a:latin typeface="Georgia" panose="02040502050405020303" pitchFamily="18" charset="0"/>
              </a:rPr>
              <a:t>сались</a:t>
            </a:r>
            <a:r>
              <a:rPr lang="ru-RU" sz="2400" dirty="0">
                <a:latin typeface="Georgia" panose="02040502050405020303" pitchFamily="18" charset="0"/>
              </a:rPr>
              <a:t> за добычей, хлопая по </a:t>
            </a:r>
            <a:r>
              <a:rPr lang="ru-RU" sz="2400" dirty="0" err="1">
                <a:latin typeface="Georgia" panose="02040502050405020303" pitchFamily="18" charset="0"/>
              </a:rPr>
              <a:t>в..де</a:t>
            </a:r>
            <a:r>
              <a:rPr lang="ru-RU" sz="2400" dirty="0">
                <a:latin typeface="Georgia" panose="02040502050405020303" pitchFamily="18" charset="0"/>
              </a:rPr>
              <a:t> крыльями. В их клювах </a:t>
            </a:r>
            <a:r>
              <a:rPr lang="ru-RU" sz="2400" dirty="0" err="1">
                <a:latin typeface="Georgia" panose="02040502050405020303" pitchFamily="18" charset="0"/>
              </a:rPr>
              <a:t>бл</a:t>
            </a:r>
            <a:r>
              <a:rPr lang="ru-RU" sz="2400" dirty="0">
                <a:latin typeface="Georgia" panose="02040502050405020303" pitchFamily="18" charset="0"/>
              </a:rPr>
              <a:t>..стели и рыбки.</a:t>
            </a:r>
          </a:p>
        </p:txBody>
      </p:sp>
    </p:spTree>
    <p:extLst>
      <p:ext uri="{BB962C8B-B14F-4D97-AF65-F5344CB8AC3E}">
        <p14:creationId xmlns:p14="http://schemas.microsoft.com/office/powerpoint/2010/main" val="295928295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51580" y="492369"/>
            <a:ext cx="9603274" cy="5598942"/>
          </a:xfrm>
          <a:prstGeom prst="rect">
            <a:avLst/>
          </a:prstGeom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  <a:softEdge rad="31750"/>
          </a:effectLst>
        </p:spPr>
      </p:pic>
    </p:spTree>
    <p:extLst>
      <p:ext uri="{BB962C8B-B14F-4D97-AF65-F5344CB8AC3E}">
        <p14:creationId xmlns:p14="http://schemas.microsoft.com/office/powerpoint/2010/main" val="40344409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1295" y="402940"/>
            <a:ext cx="6858000" cy="3122023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524963"/>
            <a:ext cx="3812345" cy="2572126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62314" y="3524964"/>
            <a:ext cx="4229686" cy="2572126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95225" y="3418449"/>
            <a:ext cx="3770141" cy="3305908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3078578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6600" i="1" dirty="0" smtClean="0">
                <a:latin typeface="Georgia" panose="02040502050405020303" pitchFamily="18" charset="0"/>
              </a:rPr>
              <a:t>ЗАМОК</a:t>
            </a:r>
            <a:endParaRPr lang="ru-RU" sz="6600" i="1" dirty="0">
              <a:latin typeface="Georgia" panose="02040502050405020303" pitchFamily="18" charset="0"/>
            </a:endParaRPr>
          </a:p>
        </p:txBody>
      </p:sp>
      <p:pic>
        <p:nvPicPr>
          <p:cNvPr id="12" name="Объект 11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989289" y="2017342"/>
            <a:ext cx="4065563" cy="267054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11" name="Объект 10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1449218" y="2017343"/>
            <a:ext cx="3659358" cy="267054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  <p:extLst>
      <p:ext uri="{BB962C8B-B14F-4D97-AF65-F5344CB8AC3E}">
        <p14:creationId xmlns:p14="http://schemas.microsoft.com/office/powerpoint/2010/main" val="24837842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2600" i="1" dirty="0" smtClean="0">
                <a:latin typeface="Georgia" panose="02040502050405020303" pitchFamily="18" charset="0"/>
              </a:rPr>
              <a:t>Соедините </a:t>
            </a:r>
            <a:r>
              <a:rPr lang="ru-RU" sz="2600" i="1" dirty="0">
                <a:latin typeface="Georgia" panose="02040502050405020303" pitchFamily="18" charset="0"/>
              </a:rPr>
              <a:t>картинки, название которых пишется одинаково. Запишите слова парами. Поставьте ударение в словах.</a:t>
            </a:r>
            <a:br>
              <a:rPr lang="ru-RU" sz="2600" i="1" dirty="0">
                <a:latin typeface="Georgia" panose="02040502050405020303" pitchFamily="18" charset="0"/>
              </a:rPr>
            </a:br>
            <a:endParaRPr lang="ru-RU" sz="2600" i="1" dirty="0">
              <a:latin typeface="Georgia" panose="02040502050405020303" pitchFamily="18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29204" y="2002385"/>
            <a:ext cx="2656742" cy="2056551"/>
          </a:xfrm>
          <a:prstGeom prst="rect">
            <a:avLst/>
          </a:prstGeom>
          <a:effectLst>
            <a:glow rad="63500">
              <a:schemeClr val="accent1">
                <a:satMod val="175000"/>
                <a:alpha val="40000"/>
              </a:schemeClr>
            </a:glow>
          </a:effectLst>
          <a:scene3d>
            <a:camera prst="perspectiveAbove"/>
            <a:lightRig rig="threePt" dir="t"/>
          </a:scene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4037" y="4305855"/>
            <a:ext cx="2860723" cy="2054741"/>
          </a:xfrm>
          <a:prstGeom prst="rect">
            <a:avLst/>
          </a:prstGeom>
          <a:effectLst>
            <a:glow rad="63500">
              <a:schemeClr val="accent1">
                <a:satMod val="175000"/>
                <a:alpha val="40000"/>
              </a:schemeClr>
            </a:glow>
          </a:effectLst>
          <a:scene3d>
            <a:camera prst="perspectiveAbove"/>
            <a:lightRig rig="threePt" dir="t"/>
          </a:scene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74357" y="2002386"/>
            <a:ext cx="2750403" cy="2056551"/>
          </a:xfrm>
          <a:prstGeom prst="rect">
            <a:avLst/>
          </a:prstGeom>
          <a:effectLst>
            <a:glow rad="63500">
              <a:schemeClr val="accent1">
                <a:satMod val="175000"/>
                <a:alpha val="40000"/>
              </a:schemeClr>
            </a:glow>
          </a:effectLst>
          <a:scene3d>
            <a:camera prst="perspectiveAbove"/>
            <a:lightRig rig="threePt" dir="t"/>
          </a:scene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84345" y="4331330"/>
            <a:ext cx="2926079" cy="2029266"/>
          </a:xfrm>
          <a:prstGeom prst="rect">
            <a:avLst/>
          </a:prstGeom>
          <a:effectLst>
            <a:glow rad="63500">
              <a:schemeClr val="accent1">
                <a:satMod val="175000"/>
                <a:alpha val="40000"/>
              </a:schemeClr>
            </a:glow>
          </a:effectLst>
          <a:scene3d>
            <a:camera prst="perspectiveAbove"/>
            <a:lightRig rig="threePt" dir="t"/>
          </a:scene3d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84345" y="2100671"/>
            <a:ext cx="2926079" cy="1958266"/>
          </a:xfrm>
          <a:prstGeom prst="rect">
            <a:avLst/>
          </a:prstGeom>
          <a:effectLst>
            <a:glow rad="63500">
              <a:schemeClr val="accent1">
                <a:satMod val="175000"/>
                <a:alpha val="40000"/>
              </a:schemeClr>
            </a:glow>
          </a:effectLst>
          <a:scene3d>
            <a:camera prst="perspectiveAbove"/>
            <a:lightRig rig="threePt" dir="t"/>
          </a:scene3d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9204" y="4289644"/>
            <a:ext cx="2656742" cy="2070952"/>
          </a:xfrm>
          <a:prstGeom prst="rect">
            <a:avLst/>
          </a:prstGeom>
          <a:effectLst>
            <a:glow rad="63500">
              <a:schemeClr val="accent1">
                <a:satMod val="175000"/>
                <a:alpha val="40000"/>
              </a:schemeClr>
            </a:glow>
          </a:effectLst>
          <a:scene3d>
            <a:camera prst="perspectiveAbove"/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38012531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1.85185E-6 L 0.125 1.85185E-6 C 0.18099 1.85185E-6 0.25 0.06898 0.25 0.125 L 0.25 0.25 " pathEditMode="relative" rAng="0" ptsTypes="AA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1.85185E-6 L 0.125 1.85185E-6 C 0.18099 1.85185E-6 0.25 0.06898 0.25 0.125 L 0.25 0.25 " pathEditMode="relative" rAng="0" ptsTypes="AAAA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4.07407E-6 C -0.00403 -0.0081 -0.01797 -0.01597 -0.02304 -0.01597 C -0.05403 -0.01597 -0.08607 0.10903 -0.08607 0.23403 C -0.08607 0.17107 -0.10208 0.10903 -0.11705 0.10903 C -0.13307 0.10903 -0.14804 0.17199 -0.14804 0.23403 C -0.14804 0.20301 -0.15599 0.17107 -0.16406 0.17107 C -0.172 0.17107 -0.18008 0.20209 -0.18008 0.23403 C -0.18008 0.21806 -0.18411 0.20301 -0.18802 0.20301 C -0.19205 0.20301 -0.19596 0.21899 -0.19596 0.23403 C -0.19596 0.22593 -0.19791 0.21806 -0.2 0.21806 C -0.20104 0.21806 -0.20403 0.22616 -0.20403 0.23403 C -0.20403 0.2301 -0.20508 0.22593 -0.20599 0.22593 C -0.20599 0.225 -0.20794 0.22987 -0.20794 0.23403 C -0.20794 0.23195 -0.20794 0.2301 -0.20898 0.2301 C -0.20898 0.23102 -0.21002 0.23218 -0.21002 0.23403 C -0.21002 0.23311 -0.21002 0.23195 -0.21002 0.23102 C -0.21107 0.23102 -0.21107 0.23195 -0.21107 0.23311 C -0.21211 0.23311 -0.21211 0.23218 -0.21211 0.23102 C -0.21315 0.23102 -0.21315 0.23195 -0.21315 0.23311 " pathEditMode="relative" rAng="0" ptsTypes="AAAAAAAAAAAAAAAAAAA"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64" y="109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1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000" i="1" u="sng" dirty="0" smtClean="0">
                <a:latin typeface="Georgia" panose="02040502050405020303" pitchFamily="18" charset="0"/>
              </a:rPr>
              <a:t>Жил-жили-жила-ожил-ожила</a:t>
            </a:r>
            <a:r>
              <a:rPr lang="ru-RU" i="1" dirty="0" smtClean="0">
                <a:latin typeface="Georgia" panose="02040502050405020303" pitchFamily="18" charset="0"/>
              </a:rPr>
              <a:t/>
            </a:r>
            <a:br>
              <a:rPr lang="ru-RU" i="1" dirty="0" smtClean="0">
                <a:latin typeface="Georgia" panose="02040502050405020303" pitchFamily="18" charset="0"/>
              </a:rPr>
            </a:br>
            <a:r>
              <a:rPr lang="ru-RU" i="1" dirty="0" smtClean="0">
                <a:latin typeface="Georgia" panose="02040502050405020303" pitchFamily="18" charset="0"/>
              </a:rPr>
              <a:t/>
            </a:r>
            <a:br>
              <a:rPr lang="ru-RU" i="1" dirty="0" smtClean="0">
                <a:latin typeface="Georgia" panose="02040502050405020303" pitchFamily="18" charset="0"/>
              </a:rPr>
            </a:br>
            <a:r>
              <a:rPr lang="ru-RU" i="1" dirty="0">
                <a:latin typeface="Georgia" panose="02040502050405020303" pitchFamily="18" charset="0"/>
              </a:rPr>
              <a:t/>
            </a:r>
            <a:br>
              <a:rPr lang="ru-RU" i="1" dirty="0">
                <a:latin typeface="Georgia" panose="02040502050405020303" pitchFamily="18" charset="0"/>
              </a:rPr>
            </a:br>
            <a:r>
              <a:rPr lang="ru-RU" i="1" dirty="0" smtClean="0">
                <a:latin typeface="Georgia" panose="02040502050405020303" pitchFamily="18" charset="0"/>
              </a:rPr>
              <a:t/>
            </a:r>
            <a:br>
              <a:rPr lang="ru-RU" i="1" dirty="0" smtClean="0">
                <a:latin typeface="Georgia" panose="02040502050405020303" pitchFamily="18" charset="0"/>
              </a:rPr>
            </a:br>
            <a:r>
              <a:rPr lang="ru-RU" sz="4000" i="1" u="sng" dirty="0" smtClean="0">
                <a:latin typeface="Georgia" panose="02040502050405020303" pitchFamily="18" charset="0"/>
              </a:rPr>
              <a:t>звон-звонок-звонит-позвонят-звонарь</a:t>
            </a:r>
            <a:r>
              <a:rPr lang="ru-RU" sz="4000" i="1" dirty="0" smtClean="0">
                <a:latin typeface="Georgia" panose="02040502050405020303" pitchFamily="18" charset="0"/>
              </a:rPr>
              <a:t/>
            </a:r>
            <a:br>
              <a:rPr lang="ru-RU" sz="4000" i="1" dirty="0" smtClean="0">
                <a:latin typeface="Georgia" panose="02040502050405020303" pitchFamily="18" charset="0"/>
              </a:rPr>
            </a:br>
            <a:r>
              <a:rPr lang="ru-RU" sz="4000" i="1" dirty="0">
                <a:latin typeface="Georgia" panose="02040502050405020303" pitchFamily="18" charset="0"/>
              </a:rPr>
              <a:t/>
            </a:r>
            <a:br>
              <a:rPr lang="ru-RU" sz="4000" i="1" dirty="0">
                <a:latin typeface="Georgia" panose="02040502050405020303" pitchFamily="18" charset="0"/>
              </a:rPr>
            </a:br>
            <a:r>
              <a:rPr lang="ru-RU" sz="4000" i="1" dirty="0" smtClean="0">
                <a:latin typeface="Georgia" panose="02040502050405020303" pitchFamily="18" charset="0"/>
              </a:rPr>
              <a:t/>
            </a:r>
            <a:br>
              <a:rPr lang="ru-RU" sz="4000" i="1" dirty="0" smtClean="0">
                <a:latin typeface="Georgia" panose="02040502050405020303" pitchFamily="18" charset="0"/>
              </a:rPr>
            </a:br>
            <a:r>
              <a:rPr lang="ru-RU" sz="4000" i="1" dirty="0">
                <a:latin typeface="Georgia" panose="02040502050405020303" pitchFamily="18" charset="0"/>
              </a:rPr>
              <a:t/>
            </a:r>
            <a:br>
              <a:rPr lang="ru-RU" sz="4000" i="1" dirty="0">
                <a:latin typeface="Georgia" panose="02040502050405020303" pitchFamily="18" charset="0"/>
              </a:rPr>
            </a:br>
            <a:endParaRPr lang="ru-RU" sz="4000" i="1" u="sng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051619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4000" i="1" dirty="0" smtClean="0">
                <a:latin typeface="Georgia" panose="02040502050405020303" pitchFamily="18" charset="0"/>
              </a:rPr>
              <a:t>Родственные слова</a:t>
            </a:r>
            <a:endParaRPr lang="ru-RU" sz="4000" i="1" dirty="0">
              <a:latin typeface="Georgia" panose="02040502050405020303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51579" y="2048132"/>
            <a:ext cx="4057650" cy="304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97204" y="1976732"/>
            <a:ext cx="405765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888809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4000" i="1" dirty="0">
                <a:latin typeface="Georgia" panose="02040502050405020303" pitchFamily="18" charset="0"/>
              </a:rPr>
              <a:t>Бежать, выбегать, бегунок, бегун, беговая, пробежка  </a:t>
            </a:r>
            <a:r>
              <a:rPr lang="ru-RU" sz="2400" i="1" dirty="0">
                <a:latin typeface="Georgia" panose="02040502050405020303" pitchFamily="18" charset="0"/>
              </a:rPr>
              <a:t> </a:t>
            </a:r>
            <a:br>
              <a:rPr lang="ru-RU" sz="2400" i="1" dirty="0">
                <a:latin typeface="Georgia" panose="02040502050405020303" pitchFamily="18" charset="0"/>
              </a:rPr>
            </a:br>
            <a:endParaRPr lang="ru-RU" sz="2400" i="1" dirty="0">
              <a:latin typeface="Georgia" panose="02040502050405020303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3889" y="3530991"/>
            <a:ext cx="2917874" cy="2785403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/>
          <a:lstStyle/>
          <a:p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7695" y="3530991"/>
            <a:ext cx="2915478" cy="2785403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15729" y="3530991"/>
            <a:ext cx="3048000" cy="2785403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</p:spTree>
    <p:extLst>
      <p:ext uri="{BB962C8B-B14F-4D97-AF65-F5344CB8AC3E}">
        <p14:creationId xmlns:p14="http://schemas.microsoft.com/office/powerpoint/2010/main" val="1823261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4400" i="1" dirty="0">
                <a:latin typeface="Georgia" panose="02040502050405020303" pitchFamily="18" charset="0"/>
              </a:rPr>
              <a:t>Плясать, пляска, плясун, плясовая, попляши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5609" y="3806193"/>
            <a:ext cx="3431695" cy="2622741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5329" y="3806193"/>
            <a:ext cx="3446438" cy="2622741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41147" y="3806194"/>
            <a:ext cx="3250631" cy="2622741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</p:spTree>
    <p:extLst>
      <p:ext uri="{BB962C8B-B14F-4D97-AF65-F5344CB8AC3E}">
        <p14:creationId xmlns:p14="http://schemas.microsoft.com/office/powerpoint/2010/main" val="3816676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4400" i="1" dirty="0">
                <a:latin typeface="Georgia" panose="02040502050405020303" pitchFamily="18" charset="0"/>
              </a:rPr>
              <a:t>Светлый, свеча, подсветить, освещение, просвещение </a:t>
            </a:r>
            <a:endParaRPr lang="ru-RU" sz="44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505" y="3806195"/>
            <a:ext cx="3404381" cy="2327319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81292" y="3806195"/>
            <a:ext cx="2968283" cy="2327318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02151" y="3806194"/>
            <a:ext cx="3352314" cy="2327319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</p:spTree>
    <p:extLst>
      <p:ext uri="{BB962C8B-B14F-4D97-AF65-F5344CB8AC3E}">
        <p14:creationId xmlns:p14="http://schemas.microsoft.com/office/powerpoint/2010/main" val="4183315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Gallery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lery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TM10001114[[fn=Галерея]]</Template>
  <TotalTime>1683</TotalTime>
  <Words>264</Words>
  <Application>Microsoft Office PowerPoint</Application>
  <PresentationFormat>Широкоэкранный</PresentationFormat>
  <Paragraphs>29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Arial</vt:lpstr>
      <vt:lpstr>Georgia</vt:lpstr>
      <vt:lpstr>Gill Sans MT</vt:lpstr>
      <vt:lpstr>Gallery</vt:lpstr>
      <vt:lpstr>Ударные и БЕЗУДАРНЫЕ гласные</vt:lpstr>
      <vt:lpstr>Презентация PowerPoint</vt:lpstr>
      <vt:lpstr>ЗАМОК</vt:lpstr>
      <vt:lpstr>Соедините картинки, название которых пишется одинаково. Запишите слова парами. Поставьте ударение в словах. </vt:lpstr>
      <vt:lpstr>Жил-жили-жила-ожил-ожила    звон-звонок-звонит-позвонят-звонарь    </vt:lpstr>
      <vt:lpstr>Родственные слова</vt:lpstr>
      <vt:lpstr>Бежать, выбегать, бегунок, бегун, беговая, пробежка    </vt:lpstr>
      <vt:lpstr>Плясать, пляска, плясун, плясовая, попляши </vt:lpstr>
      <vt:lpstr>Светлый, свеча, подсветить, освещение, просвещение </vt:lpstr>
      <vt:lpstr>ЗАПомните правило! </vt:lpstr>
      <vt:lpstr>Как правильно подобрать проверочное слово</vt:lpstr>
      <vt:lpstr>Как правильно подобрать проверочное слово</vt:lpstr>
      <vt:lpstr>Вставьте пропущенные гласные, используя алгоритм подбора проверочных слов</vt:lpstr>
      <vt:lpstr>Презентация PowerPoint</vt:lpstr>
    </vt:vector>
  </TitlesOfParts>
  <Company>RePack by SPecialiST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Ударные и БЕЗУДАРНЫЕ гласные</dc:title>
  <dc:creator>Ирина</dc:creator>
  <cp:lastModifiedBy>Ирина</cp:lastModifiedBy>
  <cp:revision>39</cp:revision>
  <dcterms:created xsi:type="dcterms:W3CDTF">2023-11-12T16:14:53Z</dcterms:created>
  <dcterms:modified xsi:type="dcterms:W3CDTF">2023-11-13T20:19:23Z</dcterms:modified>
</cp:coreProperties>
</file>