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57" r:id="rId2"/>
    <p:sldId id="358" r:id="rId3"/>
    <p:sldId id="359" r:id="rId4"/>
    <p:sldId id="3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F6D1C82-1A0B-4EDC-978B-B79F9D9545CB}">
          <p14:sldIdLst>
            <p14:sldId id="357"/>
            <p14:sldId id="358"/>
            <p14:sldId id="359"/>
            <p14:sldId id="360"/>
          </p14:sldIdLst>
        </p14:section>
        <p14:section name="Раздел без заголовка" id="{FC43AE88-9630-4268-89B3-5C6CD7D098C5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DF757A-DA7E-4774-BD3B-F1B30BB18C64}" v="104" dt="2022-02-15T10:26:42.1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71" autoAdjust="0"/>
  </p:normalViewPr>
  <p:slideViewPr>
    <p:cSldViewPr>
      <p:cViewPr>
        <p:scale>
          <a:sx n="77" d="100"/>
          <a:sy n="77" d="100"/>
        </p:scale>
        <p:origin x="-1507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8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6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8502C-C24A-4F41-901E-0470A1D8DFD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22931-224C-4CD1-93D6-EE5C1470B4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47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9050" y="502405"/>
            <a:ext cx="6858000" cy="25031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cs typeface="Calibri Light"/>
              </a:rPr>
              <a:t>Формирование глобальной компетенции с использованием кейс-технологии</a:t>
            </a:r>
            <a:endParaRPr lang="ru-RU" b="1" dirty="0"/>
          </a:p>
        </p:txBody>
      </p:sp>
      <p:pic>
        <p:nvPicPr>
          <p:cNvPr id="3" name="Рисунок 3" descr="Изображение выглядит как игрушка, украшен&#10;&#10;Автоматически созданное описание">
            <a:extLst>
              <a:ext uri="{FF2B5EF4-FFF2-40B4-BE49-F238E27FC236}">
                <a16:creationId xmlns:a16="http://schemas.microsoft.com/office/drawing/2014/main" xmlns="" id="{E6E67459-8077-4569-B55A-97E24469F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8" y="2938362"/>
            <a:ext cx="4779468" cy="392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201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6151D9-7F89-4F35-988F-DBAA13DC6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Calibri"/>
                <a:cs typeface="Calibri"/>
              </a:rPr>
              <a:t>Глобально компетентная личность </a:t>
            </a:r>
            <a:r>
              <a:rPr lang="ru-RU" dirty="0">
                <a:latin typeface="Calibri"/>
                <a:cs typeface="Calibri"/>
              </a:rPr>
              <a:t>– 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277702-9E05-4564-8B7A-A675BEDFB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83793"/>
            <a:ext cx="7886700" cy="4581859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ea typeface="+mn-lt"/>
                <a:cs typeface="+mn-lt"/>
              </a:rPr>
              <a:t>  </a:t>
            </a:r>
            <a:r>
              <a:rPr lang="ru-RU" sz="2400" dirty="0">
                <a:ea typeface="+mn-lt"/>
                <a:cs typeface="+mn-lt"/>
              </a:rPr>
              <a:t>человек, который способен воспринимать местные и глобальные проблемы и вопросы межкультурного взаимодействия, понимать и оценивать различные точки зрения и мировоззрения, успешно и уважительно взаимодействовать с другими людьми, а также ответственно действовать для обеспечения устойчивого развития и коллективного благополучия (</a:t>
            </a:r>
            <a:r>
              <a:rPr lang="ru-RU" sz="2400" dirty="0" err="1">
                <a:ea typeface="+mn-lt"/>
                <a:cs typeface="+mn-lt"/>
              </a:rPr>
              <a:t>soft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dirty="0" err="1">
                <a:ea typeface="+mn-lt"/>
                <a:cs typeface="+mn-lt"/>
              </a:rPr>
              <a:t>skills</a:t>
            </a:r>
            <a:r>
              <a:rPr lang="ru-RU" sz="2400" dirty="0">
                <a:ea typeface="+mn-lt"/>
                <a:cs typeface="+mn-lt"/>
              </a:rPr>
              <a:t>).</a:t>
            </a:r>
            <a:endParaRPr lang="ru-RU" sz="2400" dirty="0">
              <a:cs typeface="Calibri" panose="020F0502020204030204"/>
            </a:endParaRPr>
          </a:p>
        </p:txBody>
      </p:sp>
      <p:pic>
        <p:nvPicPr>
          <p:cNvPr id="10" name="Рисунок 10" descr="Изображение выглядит как игрушк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4D6C2A9-E93A-4BC7-900E-0D1513E3C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35" t="3767" r="15385" b="5479"/>
          <a:stretch/>
        </p:blipFill>
        <p:spPr>
          <a:xfrm>
            <a:off x="3325266" y="3906949"/>
            <a:ext cx="2837511" cy="295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4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B6765C-7334-4D55-A708-8F312D950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Bef>
                <a:spcPts val="750"/>
              </a:spcBef>
            </a:pPr>
            <a:r>
              <a:rPr lang="ru-RU" b="1" dirty="0">
                <a:latin typeface="Calibri"/>
                <a:cs typeface="Calibri"/>
              </a:rPr>
              <a:t>В чем выражается сформированность глобальных компетенций?</a:t>
            </a:r>
            <a:endParaRPr lang="ru-RU" dirty="0">
              <a:ea typeface="+mj-lt"/>
              <a:cs typeface="+mj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0E6110-2129-460F-87FE-1E6E632A5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894" y="1595105"/>
            <a:ext cx="8549447" cy="5186975"/>
          </a:xfrm>
        </p:spPr>
        <p:txBody>
          <a:bodyPr vert="horz" lIns="68580" tIns="34290" rIns="68580" bIns="34290" rtlCol="0" anchor="t">
            <a:normAutofit/>
          </a:bodyPr>
          <a:lstStyle/>
          <a:p>
            <a:pPr algn="just"/>
            <a:r>
              <a:rPr lang="ru-RU" sz="2400" dirty="0">
                <a:ea typeface="+mn-lt"/>
                <a:cs typeface="+mn-lt"/>
              </a:rPr>
              <a:t>Критическое рассмотрение с различных точек зрения проблем глобального характера и межкультурного взаимодействия </a:t>
            </a:r>
            <a:endParaRPr lang="ru-RU" sz="2400" dirty="0"/>
          </a:p>
          <a:p>
            <a:pPr algn="just"/>
            <a:r>
              <a:rPr lang="ru-RU" sz="2400" dirty="0">
                <a:ea typeface="+mn-lt"/>
                <a:cs typeface="+mn-lt"/>
              </a:rPr>
              <a:t>Осознание, как культурные, религиозные, политические, расовые и иные различия могут оказывать влияние на восприятие, суждения и взгляды (наши собственные и других людей) </a:t>
            </a:r>
          </a:p>
          <a:p>
            <a:pPr algn="just"/>
            <a:r>
              <a:rPr lang="ru-RU" sz="2400" dirty="0">
                <a:ea typeface="+mn-lt"/>
                <a:cs typeface="+mn-lt"/>
              </a:rPr>
              <a:t>Открытое, уважительное и эффективное взаимодействие с другими людьми на основе разделяемого всеми уважения к человеческому достоинству </a:t>
            </a:r>
          </a:p>
          <a:p>
            <a:pPr algn="just"/>
            <a:r>
              <a:rPr lang="ru-RU" sz="2400" dirty="0">
                <a:ea typeface="+mn-lt"/>
                <a:cs typeface="+mn-lt"/>
              </a:rPr>
              <a:t>Эффективные индивидуальные или групповые действия (деятельность) во имя коллективного благополучия и устойчивого развития в различных ситуациях</a:t>
            </a:r>
          </a:p>
          <a:p>
            <a:endParaRPr lang="ru-RU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0328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188467-46DF-4449-BB14-EDC468979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335" y="943204"/>
            <a:ext cx="7886700" cy="994172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/>
                <a:cs typeface="Times New Roman"/>
              </a:rPr>
              <a:t>Структура глобальной компетентности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4B3EADC6-3178-4877-A6E8-1D67BBEB2A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0" t="12102" r="320" b="22930"/>
          <a:stretch/>
        </p:blipFill>
        <p:spPr>
          <a:xfrm>
            <a:off x="594232" y="1866344"/>
            <a:ext cx="7955536" cy="3479820"/>
          </a:xfrm>
        </p:spPr>
      </p:pic>
    </p:spTree>
    <p:extLst>
      <p:ext uri="{BB962C8B-B14F-4D97-AF65-F5344CB8AC3E}">
        <p14:creationId xmlns:p14="http://schemas.microsoft.com/office/powerpoint/2010/main" val="2427553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735</TotalTime>
  <Words>27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Формирование глобальной компетенции с использованием кейс-технологии</vt:lpstr>
      <vt:lpstr>Глобально компетентная личность – </vt:lpstr>
      <vt:lpstr>В чем выражается сформированность глобальных компетенций?</vt:lpstr>
      <vt:lpstr>Структура глобальной компетентности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Задание:</dc:title>
  <dc:creator>User</dc:creator>
  <cp:lastModifiedBy>Елена</cp:lastModifiedBy>
  <cp:revision>154</cp:revision>
  <dcterms:created xsi:type="dcterms:W3CDTF">2015-10-22T06:53:20Z</dcterms:created>
  <dcterms:modified xsi:type="dcterms:W3CDTF">2023-11-13T23:41:09Z</dcterms:modified>
</cp:coreProperties>
</file>