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2" r:id="rId1"/>
  </p:sldMasterIdLst>
  <p:notesMasterIdLst>
    <p:notesMasterId r:id="rId16"/>
  </p:notesMasterIdLst>
  <p:handoutMasterIdLst>
    <p:handoutMasterId r:id="rId17"/>
  </p:handoutMasterIdLst>
  <p:sldIdLst>
    <p:sldId id="290" r:id="rId2"/>
    <p:sldId id="320" r:id="rId3"/>
    <p:sldId id="321" r:id="rId4"/>
    <p:sldId id="322" r:id="rId5"/>
    <p:sldId id="323" r:id="rId6"/>
    <p:sldId id="324" r:id="rId7"/>
    <p:sldId id="326" r:id="rId8"/>
    <p:sldId id="327" r:id="rId9"/>
    <p:sldId id="328" r:id="rId10"/>
    <p:sldId id="335" r:id="rId11"/>
    <p:sldId id="336" r:id="rId12"/>
    <p:sldId id="337" r:id="rId13"/>
    <p:sldId id="338" r:id="rId14"/>
    <p:sldId id="315" r:id="rId15"/>
  </p:sldIdLst>
  <p:sldSz cx="9144000" cy="6858000" type="screen4x3"/>
  <p:notesSz cx="6735763" cy="986948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66FFFF"/>
    <a:srgbClr val="FF99FF"/>
    <a:srgbClr val="FF0000"/>
    <a:srgbClr val="FFFF00"/>
    <a:srgbClr val="000000"/>
    <a:srgbClr val="FFFFFF"/>
    <a:srgbClr val="CC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769" autoAdjust="0"/>
  </p:normalViewPr>
  <p:slideViewPr>
    <p:cSldViewPr>
      <p:cViewPr varScale="1">
        <p:scale>
          <a:sx n="51" d="100"/>
          <a:sy n="51" d="100"/>
        </p:scale>
        <p:origin x="1262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18831" cy="493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877" tIns="47438" rIns="94877" bIns="47438" numCol="1" anchor="t" anchorCtr="0" compatLnSpc="1">
            <a:prstTxWarp prst="textNoShape">
              <a:avLst/>
            </a:prstTxWarp>
          </a:bodyPr>
          <a:lstStyle>
            <a:lvl1pPr>
              <a:defRPr kumimoji="1" sz="1300"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6932" y="1"/>
            <a:ext cx="2918831" cy="493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877" tIns="47438" rIns="94877" bIns="47438" numCol="1" anchor="t" anchorCtr="0" compatLnSpc="1">
            <a:prstTxWarp prst="textNoShape">
              <a:avLst/>
            </a:prstTxWarp>
          </a:bodyPr>
          <a:lstStyle>
            <a:lvl1pPr algn="r">
              <a:defRPr kumimoji="1" sz="1300"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6014"/>
            <a:ext cx="2918831" cy="493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877" tIns="47438" rIns="94877" bIns="47438" numCol="1" anchor="b" anchorCtr="0" compatLnSpc="1">
            <a:prstTxWarp prst="textNoShape">
              <a:avLst/>
            </a:prstTxWarp>
          </a:bodyPr>
          <a:lstStyle>
            <a:lvl1pPr>
              <a:defRPr kumimoji="1" sz="1300"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6932" y="9376014"/>
            <a:ext cx="2918831" cy="493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877" tIns="47438" rIns="94877" bIns="47438" numCol="1" anchor="b" anchorCtr="0" compatLnSpc="1">
            <a:prstTxWarp prst="textNoShape">
              <a:avLst/>
            </a:prstTxWarp>
          </a:bodyPr>
          <a:lstStyle>
            <a:lvl1pPr algn="r">
              <a:defRPr kumimoji="1" sz="1300">
                <a:latin typeface="Times New Roman" pitchFamily="18" charset="0"/>
              </a:defRPr>
            </a:lvl1pPr>
          </a:lstStyle>
          <a:p>
            <a:fld id="{4A8BB36E-108B-4D93-86EE-F528C978E1F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41827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18831" cy="493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877" tIns="47438" rIns="94877" bIns="47438" numCol="1" anchor="t" anchorCtr="0" compatLnSpc="1">
            <a:prstTxWarp prst="textNoShape">
              <a:avLst/>
            </a:prstTxWarp>
          </a:bodyPr>
          <a:lstStyle>
            <a:lvl1pPr>
              <a:defRPr kumimoji="1" sz="1300"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6932" y="1"/>
            <a:ext cx="2918831" cy="493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877" tIns="47438" rIns="94877" bIns="47438" numCol="1" anchor="t" anchorCtr="0" compatLnSpc="1">
            <a:prstTxWarp prst="textNoShape">
              <a:avLst/>
            </a:prstTxWarp>
          </a:bodyPr>
          <a:lstStyle>
            <a:lvl1pPr algn="r">
              <a:defRPr kumimoji="1" sz="1300"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1700" y="739775"/>
            <a:ext cx="4932363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8102" y="4688008"/>
            <a:ext cx="4939560" cy="4441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877" tIns="47438" rIns="94877" bIns="474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6014"/>
            <a:ext cx="2918831" cy="493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877" tIns="47438" rIns="94877" bIns="47438" numCol="1" anchor="b" anchorCtr="0" compatLnSpc="1">
            <a:prstTxWarp prst="textNoShape">
              <a:avLst/>
            </a:prstTxWarp>
          </a:bodyPr>
          <a:lstStyle>
            <a:lvl1pPr>
              <a:defRPr kumimoji="1" sz="1300"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6932" y="9376014"/>
            <a:ext cx="2918831" cy="493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877" tIns="47438" rIns="94877" bIns="47438" numCol="1" anchor="b" anchorCtr="0" compatLnSpc="1">
            <a:prstTxWarp prst="textNoShape">
              <a:avLst/>
            </a:prstTxWarp>
          </a:bodyPr>
          <a:lstStyle>
            <a:lvl1pPr algn="r">
              <a:defRPr kumimoji="1" sz="1300">
                <a:latin typeface="Times New Roman" pitchFamily="18" charset="0"/>
              </a:defRPr>
            </a:lvl1pPr>
          </a:lstStyle>
          <a:p>
            <a:fld id="{41CDB43A-9FAA-47FD-8AF4-070F2DEEB45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87171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4FCFA-DBD4-4FD1-AE1F-0A61F5D8AB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306D7-CBD5-4458-8476-15E9C28F8E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B0AFC-0347-4CB7-91B3-CF80E59EB7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7C839-86A2-4894-BEE8-F01BCF4F35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DAD72-8AA7-4AAD-8629-F70AB444BD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2F7FD-EB05-4297-97CA-B5B54F5CDB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A2B17-1266-4DFC-AA50-E479BE9A80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3E3CC-DF12-4D15-B520-AD854CB1F5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1DE24-4FB6-408B-87FF-1CB3B68ECB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E1F68-541A-4715-B630-333622179D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AC0A7-8C6F-44D3-82EF-06481C1595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tif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0E5756-785D-4BDC-AC5B-3AA9EA2BF80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  <p:sldLayoutId id="2147483804" r:id="rId2"/>
    <p:sldLayoutId id="2147483805" r:id="rId3"/>
    <p:sldLayoutId id="2147483806" r:id="rId4"/>
    <p:sldLayoutId id="2147483807" r:id="rId5"/>
    <p:sldLayoutId id="2147483808" r:id="rId6"/>
    <p:sldLayoutId id="2147483809" r:id="rId7"/>
    <p:sldLayoutId id="2147483810" r:id="rId8"/>
    <p:sldLayoutId id="2147483811" r:id="rId9"/>
    <p:sldLayoutId id="2147483812" r:id="rId10"/>
    <p:sldLayoutId id="2147483813" r:id="rId11"/>
  </p:sldLayoutIdLst>
  <p:transition spd="slow">
    <p:push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14283" y="1428736"/>
            <a:ext cx="8390166" cy="339795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 dirty="0"/>
          </a:p>
        </p:txBody>
      </p:sp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385110" y="2607081"/>
            <a:ext cx="8473170" cy="224531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r>
              <a:rPr lang="ru-RU" sz="2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Arial" pitchFamily="34" charset="0"/>
              </a:rPr>
              <a:t>Современные подходы к формированию художественно-творческих способностей дошкольников в условиях продуктивных </a:t>
            </a:r>
          </a:p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r>
              <a:rPr lang="ru-RU" sz="2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Arial" pitchFamily="34" charset="0"/>
              </a:rPr>
              <a:t>Видов деятельности</a:t>
            </a:r>
          </a:p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r>
              <a:rPr lang="ru-RU" sz="2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Arial" pitchFamily="34" charset="0"/>
              </a:rPr>
              <a:t> </a:t>
            </a:r>
            <a:endParaRPr lang="ru-RU" sz="2800" b="1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cs typeface="Arial" pitchFamily="34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-7938" y="368970"/>
            <a:ext cx="9151938" cy="68376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36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flipH="1">
            <a:off x="1473281" y="5301208"/>
            <a:ext cx="555597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1416150" y="1844824"/>
            <a:ext cx="555597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4568031" y="5301208"/>
            <a:ext cx="4032448" cy="1296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0">
              <a:tabLst>
                <a:tab pos="0" algn="l"/>
                <a:tab pos="723600" algn="l"/>
                <a:tab pos="1447200" algn="l"/>
                <a:tab pos="2170800" algn="l"/>
                <a:tab pos="2894400" algn="l"/>
                <a:tab pos="3618000" algn="l"/>
                <a:tab pos="4345200" algn="l"/>
                <a:tab pos="5068800" algn="l"/>
              </a:tabLst>
            </a:pP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 ГМО воспитателей раннего возраста Рожкова  Л.А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323528" y="2276872"/>
            <a:ext cx="8606190" cy="4032448"/>
          </a:xfrm>
          <a:prstGeom prst="snip2DiagRect">
            <a:avLst>
              <a:gd name="adj1" fmla="val 0"/>
              <a:gd name="adj2" fmla="val 179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5" name="Прямоугольник с двумя вырезанными противолежащими углами 4"/>
          <p:cNvSpPr/>
          <p:nvPr/>
        </p:nvSpPr>
        <p:spPr>
          <a:xfrm>
            <a:off x="428596" y="142876"/>
            <a:ext cx="8501122" cy="1571612"/>
          </a:xfrm>
          <a:prstGeom prst="snip2DiagRect">
            <a:avLst>
              <a:gd name="adj1" fmla="val 0"/>
              <a:gd name="adj2" fmla="val 179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10" y="374635"/>
            <a:ext cx="7786742" cy="982663"/>
          </a:xfrm>
        </p:spPr>
        <p:txBody>
          <a:bodyPr>
            <a:normAutofit/>
          </a:bodyPr>
          <a:lstStyle/>
          <a:p>
            <a:pPr eaLnBrk="1" hangingPunct="1"/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Современные подходы к организации продуктивных видов деятельности</a:t>
            </a:r>
            <a:endParaRPr lang="ru-RU" sz="2800" b="1" dirty="0" smtClean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133123" name="Rectangle 3"/>
          <p:cNvSpPr>
            <a:spLocks noGrp="1" noChangeArrowheads="1"/>
          </p:cNvSpPr>
          <p:nvPr>
            <p:ph idx="1"/>
          </p:nvPr>
        </p:nvSpPr>
        <p:spPr>
          <a:xfrm>
            <a:off x="500034" y="2636912"/>
            <a:ext cx="8174067" cy="2952327"/>
          </a:xfrm>
        </p:spPr>
        <p:txBody>
          <a:bodyPr>
            <a:noAutofit/>
          </a:bodyPr>
          <a:lstStyle/>
          <a:p>
            <a:pPr indent="0" algn="ctr">
              <a:buNone/>
            </a:pP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Во-первых, это образовательная деятельность</a:t>
            </a:r>
          </a:p>
          <a:p>
            <a:pPr indent="0" algn="ctr">
              <a:buNone/>
            </a:pP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Строится на принципах интеграции и комплексно-тематического принципа построения воспитательно-образовательного процесса.</a:t>
            </a:r>
          </a:p>
          <a:p>
            <a:pPr indent="0" algn="ctr">
              <a:buNone/>
            </a:pPr>
            <a:endParaRPr lang="ru-RU" sz="2800" dirty="0" smtClean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33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33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2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428596" y="1857364"/>
            <a:ext cx="8501122" cy="4585142"/>
          </a:xfrm>
          <a:prstGeom prst="snip2DiagRect">
            <a:avLst>
              <a:gd name="adj1" fmla="val 0"/>
              <a:gd name="adj2" fmla="val 179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5" name="Прямоугольник с двумя вырезанными противолежащими углами 4"/>
          <p:cNvSpPr/>
          <p:nvPr/>
        </p:nvSpPr>
        <p:spPr>
          <a:xfrm>
            <a:off x="428596" y="142876"/>
            <a:ext cx="8501122" cy="1571612"/>
          </a:xfrm>
          <a:prstGeom prst="snip2DiagRect">
            <a:avLst>
              <a:gd name="adj1" fmla="val 0"/>
              <a:gd name="adj2" fmla="val 179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10" y="374635"/>
            <a:ext cx="7786742" cy="982663"/>
          </a:xfrm>
        </p:spPr>
        <p:txBody>
          <a:bodyPr>
            <a:normAutofit/>
          </a:bodyPr>
          <a:lstStyle/>
          <a:p>
            <a:pPr eaLnBrk="1" hangingPunct="1"/>
            <a:endParaRPr lang="ru-RU" sz="2800" b="1" dirty="0" smtClean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133123" name="Rectangle 3"/>
          <p:cNvSpPr>
            <a:spLocks noGrp="1" noChangeArrowheads="1"/>
          </p:cNvSpPr>
          <p:nvPr>
            <p:ph idx="1"/>
          </p:nvPr>
        </p:nvSpPr>
        <p:spPr>
          <a:xfrm>
            <a:off x="500034" y="1857364"/>
            <a:ext cx="8174067" cy="4143405"/>
          </a:xfrm>
        </p:spPr>
        <p:txBody>
          <a:bodyPr>
            <a:noAutofit/>
          </a:bodyPr>
          <a:lstStyle/>
          <a:p>
            <a:pPr indent="0" algn="ctr">
              <a:buNone/>
            </a:pP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Во – вторых, педагогическое взаимодействие, является важнейшим условием проявления творческих предпосылок. </a:t>
            </a:r>
            <a:endParaRPr lang="ru-RU" sz="2800" dirty="0" smtClean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2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428596" y="1857364"/>
            <a:ext cx="8501122" cy="4585142"/>
          </a:xfrm>
          <a:prstGeom prst="snip2DiagRect">
            <a:avLst>
              <a:gd name="adj1" fmla="val 0"/>
              <a:gd name="adj2" fmla="val 179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5" name="Прямоугольник с двумя вырезанными противолежащими углами 4"/>
          <p:cNvSpPr/>
          <p:nvPr/>
        </p:nvSpPr>
        <p:spPr>
          <a:xfrm>
            <a:off x="428596" y="142876"/>
            <a:ext cx="8501122" cy="1571612"/>
          </a:xfrm>
          <a:prstGeom prst="snip2DiagRect">
            <a:avLst>
              <a:gd name="adj1" fmla="val 0"/>
              <a:gd name="adj2" fmla="val 179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10" y="374635"/>
            <a:ext cx="7786742" cy="462077"/>
          </a:xfrm>
        </p:spPr>
        <p:txBody>
          <a:bodyPr>
            <a:normAutofit fontScale="90000"/>
          </a:bodyPr>
          <a:lstStyle/>
          <a:p>
            <a:pPr eaLnBrk="1" hangingPunct="1"/>
            <a:endParaRPr lang="ru-RU" sz="2800" b="1" dirty="0" smtClean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133123" name="Rectangle 3"/>
          <p:cNvSpPr>
            <a:spLocks noGrp="1" noChangeArrowheads="1"/>
          </p:cNvSpPr>
          <p:nvPr>
            <p:ph idx="1"/>
          </p:nvPr>
        </p:nvSpPr>
        <p:spPr>
          <a:xfrm>
            <a:off x="500034" y="1857364"/>
            <a:ext cx="8174067" cy="4143405"/>
          </a:xfrm>
        </p:spPr>
        <p:txBody>
          <a:bodyPr>
            <a:noAutofit/>
          </a:bodyPr>
          <a:lstStyle/>
          <a:p>
            <a:pPr indent="0" algn="ctr">
              <a:buNone/>
            </a:pP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В- третьих, большая роль отводится </a:t>
            </a:r>
            <a:r>
              <a:rPr lang="ru-RU" sz="2800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эстетизации</a:t>
            </a: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окружающей среды.</a:t>
            </a:r>
          </a:p>
          <a:p>
            <a:pPr indent="0" algn="ctr">
              <a:buNone/>
            </a:pP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В – четвёртых, освоение нетрадиционных техник изображения.</a:t>
            </a:r>
          </a:p>
          <a:p>
            <a:pPr indent="0" algn="ctr">
              <a:buNone/>
            </a:pP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В –пятых, педагог сам должен быть увлечённым человеком, творческой личностью.</a:t>
            </a:r>
          </a:p>
          <a:p>
            <a:pPr indent="0" algn="ctr">
              <a:buNone/>
            </a:pPr>
            <a:endParaRPr lang="ru-RU" sz="2800" dirty="0" smtClean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33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33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3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3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2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428596" y="915560"/>
            <a:ext cx="8501122" cy="4585142"/>
          </a:xfrm>
          <a:prstGeom prst="snip2DiagRect">
            <a:avLst>
              <a:gd name="adj1" fmla="val 0"/>
              <a:gd name="adj2" fmla="val 179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33123" name="Rectangle 3"/>
          <p:cNvSpPr>
            <a:spLocks noGrp="1" noChangeArrowheads="1"/>
          </p:cNvSpPr>
          <p:nvPr>
            <p:ph idx="1"/>
          </p:nvPr>
        </p:nvSpPr>
        <p:spPr>
          <a:xfrm>
            <a:off x="500034" y="1571612"/>
            <a:ext cx="8174067" cy="4143405"/>
          </a:xfrm>
        </p:spPr>
        <p:txBody>
          <a:bodyPr>
            <a:noAutofit/>
          </a:bodyPr>
          <a:lstStyle/>
          <a:p>
            <a:pPr indent="0" algn="ctr">
              <a:buNone/>
            </a:pPr>
            <a:r>
              <a:rPr lang="ru-RU" sz="40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Взаимодействие с родителями.</a:t>
            </a:r>
          </a:p>
          <a:p>
            <a:pPr indent="0" algn="ctr">
              <a:buNone/>
            </a:pPr>
            <a:r>
              <a:rPr lang="ru-RU" sz="40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Очень важное условие.</a:t>
            </a:r>
            <a:endParaRPr lang="ru-RU" sz="4000" dirty="0" smtClean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33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33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2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-36512" y="2996952"/>
            <a:ext cx="7344816" cy="240372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350230" y="3771910"/>
            <a:ext cx="6571332" cy="138354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5000" rIns="90000" bIns="45000">
            <a:spAutoFit/>
          </a:bodyPr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r>
              <a:rPr lang="ru-RU" sz="4200" dirty="0" smtClean="0">
                <a:solidFill>
                  <a:srgbClr val="FFFFFF"/>
                </a:solidFill>
                <a:latin typeface="Cambria" pitchFamily="18" charset="0"/>
                <a:cs typeface="Arial" pitchFamily="34" charset="0"/>
              </a:rPr>
              <a:t>СПАСИБО ЗА</a:t>
            </a:r>
            <a:r>
              <a:rPr lang="en-US" sz="4200" dirty="0" smtClean="0">
                <a:solidFill>
                  <a:srgbClr val="FFFFFF"/>
                </a:solidFill>
                <a:latin typeface="Cambria" pitchFamily="18" charset="0"/>
                <a:cs typeface="Arial" pitchFamily="34" charset="0"/>
              </a:rPr>
              <a:t> </a:t>
            </a:r>
            <a:r>
              <a:rPr lang="ru-RU" sz="4200" dirty="0" smtClean="0">
                <a:solidFill>
                  <a:srgbClr val="FFFFFF"/>
                </a:solidFill>
                <a:latin typeface="Cambria" pitchFamily="18" charset="0"/>
                <a:cs typeface="Arial" pitchFamily="34" charset="0"/>
              </a:rPr>
              <a:t>ВНИМАНИЕ!</a:t>
            </a: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r>
              <a:rPr lang="ru-RU" sz="4200" dirty="0" smtClean="0">
                <a:solidFill>
                  <a:srgbClr val="FFFFFF"/>
                </a:solidFill>
                <a:latin typeface="Cambria" pitchFamily="18" charset="0"/>
                <a:cs typeface="Arial" pitchFamily="34" charset="0"/>
              </a:rPr>
              <a:t>Творческих успехов!</a:t>
            </a:r>
            <a:endParaRPr lang="ru-RU" sz="3600" dirty="0">
              <a:solidFill>
                <a:srgbClr val="FFFFFF"/>
              </a:solidFill>
              <a:latin typeface="Cambria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986230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428596" y="1844254"/>
            <a:ext cx="8501122" cy="4585142"/>
          </a:xfrm>
          <a:prstGeom prst="snip2DiagRect">
            <a:avLst>
              <a:gd name="adj1" fmla="val 0"/>
              <a:gd name="adj2" fmla="val 179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5" name="Прямоугольник с двумя вырезанными противолежащими углами 4"/>
          <p:cNvSpPr/>
          <p:nvPr/>
        </p:nvSpPr>
        <p:spPr>
          <a:xfrm>
            <a:off x="428596" y="142876"/>
            <a:ext cx="8501122" cy="1571612"/>
          </a:xfrm>
          <a:prstGeom prst="snip2DiagRect">
            <a:avLst>
              <a:gd name="adj1" fmla="val 0"/>
              <a:gd name="adj2" fmla="val 179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476375" y="260350"/>
            <a:ext cx="5638800" cy="982663"/>
          </a:xfrm>
        </p:spPr>
        <p:txBody>
          <a:bodyPr>
            <a:normAutofit fontScale="90000"/>
          </a:bodyPr>
          <a:lstStyle/>
          <a:p>
            <a:r>
              <a:rPr lang="ru-RU" altLang="ru-RU" sz="2700" dirty="0">
                <a:solidFill>
                  <a:prstClr val="black"/>
                </a:solidFill>
                <a:latin typeface="Book Antiqua" panose="02040602050305030304" pitchFamily="18" charset="0"/>
              </a:rPr>
              <a:t>педагогическая идея художественно-эстетического </a:t>
            </a:r>
            <a:r>
              <a:rPr lang="ru-RU" altLang="ru-RU" sz="2700" dirty="0" smtClean="0">
                <a:solidFill>
                  <a:prstClr val="black"/>
                </a:solidFill>
                <a:latin typeface="Book Antiqua" panose="02040602050305030304" pitchFamily="18" charset="0"/>
              </a:rPr>
              <a:t>развития -</a:t>
            </a:r>
            <a:endParaRPr lang="ru-RU" sz="4800" b="1" dirty="0" smtClean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133123" name="Rectangle 3"/>
          <p:cNvSpPr>
            <a:spLocks noGrp="1" noChangeArrowheads="1"/>
          </p:cNvSpPr>
          <p:nvPr>
            <p:ph idx="1"/>
          </p:nvPr>
        </p:nvSpPr>
        <p:spPr>
          <a:xfrm>
            <a:off x="684213" y="2608289"/>
            <a:ext cx="7772400" cy="2606661"/>
          </a:xfrm>
        </p:spPr>
        <p:txBody>
          <a:bodyPr>
            <a:normAutofit/>
          </a:bodyPr>
          <a:lstStyle/>
          <a:p>
            <a:pPr marL="36576" lvl="0" indent="0" algn="ctr">
              <a:buClr>
                <a:srgbClr val="6EA0B0"/>
              </a:buClr>
              <a:buSzPct val="80000"/>
              <a:buNone/>
            </a:pPr>
            <a:r>
              <a:rPr lang="ru-RU" altLang="ru-RU" dirty="0" smtClean="0">
                <a:solidFill>
                  <a:prstClr val="black"/>
                </a:solidFill>
                <a:latin typeface="Book Antiqua" panose="02040602050305030304" pitchFamily="18" charset="0"/>
              </a:rPr>
              <a:t>  </a:t>
            </a:r>
            <a:r>
              <a:rPr lang="ru-RU" altLang="ru-RU" dirty="0">
                <a:solidFill>
                  <a:prstClr val="black"/>
                </a:solidFill>
                <a:latin typeface="Book Antiqua" panose="02040602050305030304" pitchFamily="18" charset="0"/>
              </a:rPr>
              <a:t>создание образовательной системы, ориентированной на развитие личности через приобщение к духовным ценностям, через вовлечение в творческую деятельность.</a:t>
            </a:r>
          </a:p>
          <a:p>
            <a:pPr algn="ctr" eaLnBrk="1" hangingPunct="1">
              <a:lnSpc>
                <a:spcPct val="105000"/>
              </a:lnSpc>
              <a:buClr>
                <a:srgbClr val="FFFF00"/>
              </a:buClr>
              <a:buNone/>
            </a:pPr>
            <a:endParaRPr lang="ru-RU" sz="4000" dirty="0" smtClean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2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428596" y="1857364"/>
            <a:ext cx="8501122" cy="4585142"/>
          </a:xfrm>
          <a:prstGeom prst="snip2DiagRect">
            <a:avLst>
              <a:gd name="adj1" fmla="val 0"/>
              <a:gd name="adj2" fmla="val 179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5" name="Прямоугольник с двумя вырезанными противолежащими углами 4"/>
          <p:cNvSpPr/>
          <p:nvPr/>
        </p:nvSpPr>
        <p:spPr>
          <a:xfrm>
            <a:off x="428596" y="142876"/>
            <a:ext cx="8501122" cy="1571612"/>
          </a:xfrm>
          <a:prstGeom prst="snip2DiagRect">
            <a:avLst>
              <a:gd name="adj1" fmla="val 0"/>
              <a:gd name="adj2" fmla="val 179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374635"/>
            <a:ext cx="7772399" cy="1339853"/>
          </a:xfrm>
        </p:spPr>
        <p:txBody>
          <a:bodyPr>
            <a:normAutofit/>
          </a:bodyPr>
          <a:lstStyle/>
          <a:p>
            <a:pPr eaLnBrk="1" hangingPunct="1"/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Профессор, доктор философии </a:t>
            </a:r>
            <a:b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Борис Астафьев</a:t>
            </a:r>
          </a:p>
        </p:txBody>
      </p:sp>
      <p:sp>
        <p:nvSpPr>
          <p:cNvPr id="133123" name="Rectangle 3"/>
          <p:cNvSpPr>
            <a:spLocks noGrp="1" noChangeArrowheads="1"/>
          </p:cNvSpPr>
          <p:nvPr>
            <p:ph idx="1"/>
          </p:nvPr>
        </p:nvSpPr>
        <p:spPr>
          <a:xfrm>
            <a:off x="684213" y="2143117"/>
            <a:ext cx="7772400" cy="3929090"/>
          </a:xfrm>
        </p:spPr>
        <p:txBody>
          <a:bodyPr>
            <a:normAutofit lnSpcReduction="10000"/>
          </a:bodyPr>
          <a:lstStyle/>
          <a:p>
            <a:pPr algn="ctr" eaLnBrk="1" hangingPunct="1">
              <a:lnSpc>
                <a:spcPct val="105000"/>
              </a:lnSpc>
              <a:buClr>
                <a:srgbClr val="FFFF00"/>
              </a:buClr>
              <a:buNone/>
            </a:pPr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«Ребёнок, испытавший радость творчества даже в самой минимальной степени, становиться другим, чем ребёнок, подражающий действиям других.»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2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428596" y="1857364"/>
            <a:ext cx="8501122" cy="4585142"/>
          </a:xfrm>
          <a:prstGeom prst="snip2DiagRect">
            <a:avLst>
              <a:gd name="adj1" fmla="val 0"/>
              <a:gd name="adj2" fmla="val 179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5" name="Прямоугольник с двумя вырезанными противолежащими углами 4"/>
          <p:cNvSpPr/>
          <p:nvPr/>
        </p:nvSpPr>
        <p:spPr>
          <a:xfrm>
            <a:off x="428596" y="142876"/>
            <a:ext cx="8501122" cy="1571612"/>
          </a:xfrm>
          <a:prstGeom prst="snip2DiagRect">
            <a:avLst>
              <a:gd name="adj1" fmla="val 0"/>
              <a:gd name="adj2" fmla="val 179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374635"/>
            <a:ext cx="7992243" cy="98266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Художественное творчество </a:t>
            </a: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–это деятельность, связанная с эстетическим познанием и преобразованием окружающего мира по законам гармонии</a:t>
            </a:r>
            <a:endParaRPr lang="ru-RU" sz="2400" b="1" dirty="0" smtClean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133123" name="Rectangle 3"/>
          <p:cNvSpPr>
            <a:spLocks noGrp="1" noChangeArrowheads="1"/>
          </p:cNvSpPr>
          <p:nvPr>
            <p:ph idx="1"/>
          </p:nvPr>
        </p:nvSpPr>
        <p:spPr>
          <a:xfrm>
            <a:off x="684213" y="2143117"/>
            <a:ext cx="7772400" cy="3929090"/>
          </a:xfrm>
        </p:spPr>
        <p:txBody>
          <a:bodyPr>
            <a:normAutofit/>
          </a:bodyPr>
          <a:lstStyle/>
          <a:p>
            <a:pPr algn="ctr" eaLnBrk="1" hangingPunct="1">
              <a:lnSpc>
                <a:spcPct val="105000"/>
              </a:lnSpc>
              <a:buClr>
                <a:srgbClr val="FFFF00"/>
              </a:buClr>
              <a:buNone/>
            </a:pPr>
            <a:r>
              <a:rPr lang="ru-RU" sz="40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Изобразительное искусство-это вид </a:t>
            </a:r>
            <a:r>
              <a:rPr lang="ru-RU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художественного творчества</a:t>
            </a:r>
            <a:r>
              <a:rPr lang="ru-RU" sz="40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, целью которого является воспроизводство окружающего мира.</a:t>
            </a:r>
            <a:endParaRPr lang="ru-RU" sz="4000" dirty="0" smtClean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2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428596" y="1857364"/>
            <a:ext cx="8501122" cy="4585142"/>
          </a:xfrm>
          <a:prstGeom prst="snip2DiagRect">
            <a:avLst>
              <a:gd name="adj1" fmla="val 0"/>
              <a:gd name="adj2" fmla="val 179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5" name="Прямоугольник с двумя вырезанными противолежащими углами 4"/>
          <p:cNvSpPr/>
          <p:nvPr/>
        </p:nvSpPr>
        <p:spPr>
          <a:xfrm>
            <a:off x="428596" y="142876"/>
            <a:ext cx="8501122" cy="1571612"/>
          </a:xfrm>
          <a:prstGeom prst="snip2DiagRect">
            <a:avLst>
              <a:gd name="adj1" fmla="val 0"/>
              <a:gd name="adj2" fmla="val 179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862157" y="374635"/>
            <a:ext cx="6594455" cy="98266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8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Что такое способности?</a:t>
            </a:r>
            <a:endParaRPr lang="ru-RU" sz="4800" b="1" dirty="0" smtClean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133123" name="Rectangle 3"/>
          <p:cNvSpPr>
            <a:spLocks noGrp="1" noChangeArrowheads="1"/>
          </p:cNvSpPr>
          <p:nvPr>
            <p:ph idx="1"/>
          </p:nvPr>
        </p:nvSpPr>
        <p:spPr>
          <a:xfrm>
            <a:off x="684213" y="2143117"/>
            <a:ext cx="7772400" cy="3929090"/>
          </a:xfrm>
        </p:spPr>
        <p:txBody>
          <a:bodyPr>
            <a:normAutofit/>
          </a:bodyPr>
          <a:lstStyle/>
          <a:p>
            <a:pPr algn="ctr" eaLnBrk="1" hangingPunct="1">
              <a:lnSpc>
                <a:spcPct val="105000"/>
              </a:lnSpc>
              <a:buClr>
                <a:srgbClr val="FFFF00"/>
              </a:buClr>
              <a:buNone/>
            </a:pPr>
            <a:r>
              <a:rPr lang="ru-RU" sz="40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- </a:t>
            </a:r>
            <a:r>
              <a:rPr lang="ru-RU" sz="40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Это индивидуальные особенности личности, которые обеспечивают сравнительную лёгкость и высокое качество овладения определённой деятельностью.</a:t>
            </a:r>
            <a:endParaRPr lang="ru-RU" sz="4000" dirty="0" smtClean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2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428596" y="1857364"/>
            <a:ext cx="8501122" cy="4585142"/>
          </a:xfrm>
          <a:prstGeom prst="snip2DiagRect">
            <a:avLst>
              <a:gd name="adj1" fmla="val 0"/>
              <a:gd name="adj2" fmla="val 179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5" name="Прямоугольник с двумя вырезанными противолежащими углами 4"/>
          <p:cNvSpPr/>
          <p:nvPr/>
        </p:nvSpPr>
        <p:spPr>
          <a:xfrm>
            <a:off x="428596" y="142876"/>
            <a:ext cx="8501122" cy="1571612"/>
          </a:xfrm>
          <a:prstGeom prst="snip2DiagRect">
            <a:avLst>
              <a:gd name="adj1" fmla="val 0"/>
              <a:gd name="adj2" fmla="val 179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10" y="374635"/>
            <a:ext cx="7786742" cy="982663"/>
          </a:xfrm>
        </p:spPr>
        <p:txBody>
          <a:bodyPr>
            <a:normAutofit/>
          </a:bodyPr>
          <a:lstStyle/>
          <a:p>
            <a:pPr eaLnBrk="1" hangingPunct="1"/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Что такое продуктивная деятельность?</a:t>
            </a:r>
            <a:endParaRPr lang="ru-RU" sz="2800" b="1" dirty="0" smtClean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133123" name="Rectangle 3"/>
          <p:cNvSpPr>
            <a:spLocks noGrp="1" noChangeArrowheads="1"/>
          </p:cNvSpPr>
          <p:nvPr>
            <p:ph idx="1"/>
          </p:nvPr>
        </p:nvSpPr>
        <p:spPr>
          <a:xfrm>
            <a:off x="827585" y="2420887"/>
            <a:ext cx="7344816" cy="352839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6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Продуктивная деятельность детей-в дошкольном</a:t>
            </a:r>
          </a:p>
          <a:p>
            <a:pPr marL="0" indent="0">
              <a:buNone/>
            </a:pPr>
            <a:r>
              <a:rPr lang="ru-RU" sz="26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образовании – деятельность детей под руководством взрослого, в </a:t>
            </a:r>
            <a:r>
              <a:rPr lang="ru-RU" sz="2600" u="sng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результате </a:t>
            </a:r>
            <a:r>
              <a:rPr lang="ru-RU" sz="26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которой появляется определённый продукт.</a:t>
            </a:r>
          </a:p>
          <a:p>
            <a:pPr marL="0" indent="0">
              <a:buNone/>
            </a:pPr>
            <a:endParaRPr lang="ru-RU" sz="2600" u="sng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33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33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2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428596" y="1857364"/>
            <a:ext cx="8501122" cy="4585142"/>
          </a:xfrm>
          <a:prstGeom prst="snip2DiagRect">
            <a:avLst>
              <a:gd name="adj1" fmla="val 0"/>
              <a:gd name="adj2" fmla="val 179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5" name="Прямоугольник с двумя вырезанными противолежащими углами 4"/>
          <p:cNvSpPr/>
          <p:nvPr/>
        </p:nvSpPr>
        <p:spPr>
          <a:xfrm>
            <a:off x="642878" y="80160"/>
            <a:ext cx="8501122" cy="1571612"/>
          </a:xfrm>
          <a:prstGeom prst="snip2DiagRect">
            <a:avLst>
              <a:gd name="adj1" fmla="val 0"/>
              <a:gd name="adj2" fmla="val 179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>
          <a:xfrm>
            <a:off x="827584" y="374635"/>
            <a:ext cx="7602068" cy="966133"/>
          </a:xfrm>
        </p:spPr>
        <p:txBody>
          <a:bodyPr>
            <a:normAutofit/>
          </a:bodyPr>
          <a:lstStyle/>
          <a:p>
            <a:pPr eaLnBrk="1" hangingPunct="1"/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Два модуля программы</a:t>
            </a:r>
            <a:endParaRPr lang="ru-RU" sz="2800" b="1" dirty="0" smtClean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133123" name="Rectangle 3"/>
          <p:cNvSpPr>
            <a:spLocks noGrp="1" noChangeArrowheads="1"/>
          </p:cNvSpPr>
          <p:nvPr>
            <p:ph idx="1"/>
          </p:nvPr>
        </p:nvSpPr>
        <p:spPr>
          <a:xfrm>
            <a:off x="684212" y="1928802"/>
            <a:ext cx="8174067" cy="414340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6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1.«Изобразительная деятельность», которая включает в себя: рисование, лепку, аппликацию и прикладное творчество (художественный труд).</a:t>
            </a:r>
          </a:p>
          <a:p>
            <a:pPr marL="0" indent="0">
              <a:buNone/>
            </a:pPr>
            <a:r>
              <a:rPr lang="ru-RU" sz="26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2.Конструктивно-модельная деятельность, которая включает в себя конструирование из строительного материала и конструирование из деталей конструктора</a:t>
            </a:r>
            <a:endParaRPr lang="ru-RU" sz="2600" dirty="0" smtClean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33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33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2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428596" y="1857364"/>
            <a:ext cx="8501122" cy="4585142"/>
          </a:xfrm>
          <a:prstGeom prst="snip2DiagRect">
            <a:avLst>
              <a:gd name="adj1" fmla="val 0"/>
              <a:gd name="adj2" fmla="val 179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5" name="Прямоугольник с двумя вырезанными противолежащими углами 4"/>
          <p:cNvSpPr/>
          <p:nvPr/>
        </p:nvSpPr>
        <p:spPr>
          <a:xfrm>
            <a:off x="428596" y="142876"/>
            <a:ext cx="8501122" cy="1571612"/>
          </a:xfrm>
          <a:prstGeom prst="snip2DiagRect">
            <a:avLst>
              <a:gd name="adj1" fmla="val 0"/>
              <a:gd name="adj2" fmla="val 179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10" y="374635"/>
            <a:ext cx="7786742" cy="982663"/>
          </a:xfrm>
        </p:spPr>
        <p:txBody>
          <a:bodyPr>
            <a:normAutofit/>
          </a:bodyPr>
          <a:lstStyle/>
          <a:p>
            <a:pPr eaLnBrk="1" hangingPunct="1"/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Детское творчество</a:t>
            </a:r>
            <a:endParaRPr lang="ru-RU" sz="2800" b="1" dirty="0" smtClean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133123" name="Rectangle 3"/>
          <p:cNvSpPr>
            <a:spLocks noGrp="1" noChangeArrowheads="1"/>
          </p:cNvSpPr>
          <p:nvPr>
            <p:ph idx="1"/>
          </p:nvPr>
        </p:nvSpPr>
        <p:spPr>
          <a:xfrm>
            <a:off x="684212" y="1928802"/>
            <a:ext cx="8174067" cy="4143405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4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-  </a:t>
            </a: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Процесс создания субъективно нового для ребёнка продукта, в который он вложил свои знания, эмоциональное отношение к изображаемому, применив (усвоенные им на занятиях под руководством воспитателя или найдены самостоятельно) изобразительно-выразительные средства.</a:t>
            </a:r>
            <a:endParaRPr lang="ru-RU" sz="2800" dirty="0" smtClean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2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428596" y="1857364"/>
            <a:ext cx="8501122" cy="4585142"/>
          </a:xfrm>
          <a:prstGeom prst="snip2DiagRect">
            <a:avLst>
              <a:gd name="adj1" fmla="val 0"/>
              <a:gd name="adj2" fmla="val 179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5" name="Прямоугольник с двумя вырезанными противолежащими углами 4"/>
          <p:cNvSpPr/>
          <p:nvPr/>
        </p:nvSpPr>
        <p:spPr>
          <a:xfrm>
            <a:off x="428596" y="142876"/>
            <a:ext cx="8501122" cy="1571612"/>
          </a:xfrm>
          <a:prstGeom prst="snip2DiagRect">
            <a:avLst>
              <a:gd name="adj1" fmla="val 0"/>
              <a:gd name="adj2" fmla="val 179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10" y="374635"/>
            <a:ext cx="7786742" cy="982663"/>
          </a:xfrm>
        </p:spPr>
        <p:txBody>
          <a:bodyPr>
            <a:normAutofit/>
          </a:bodyPr>
          <a:lstStyle/>
          <a:p>
            <a:pPr eaLnBrk="1" hangingPunct="1"/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Для изобразительной деятельности необходимо развивать</a:t>
            </a:r>
            <a:endParaRPr lang="ru-RU" sz="2800" b="1" dirty="0" smtClean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133123" name="Rectangle 3"/>
          <p:cNvSpPr>
            <a:spLocks noGrp="1" noChangeArrowheads="1"/>
          </p:cNvSpPr>
          <p:nvPr>
            <p:ph idx="1"/>
          </p:nvPr>
        </p:nvSpPr>
        <p:spPr>
          <a:xfrm>
            <a:off x="500034" y="2214554"/>
            <a:ext cx="8174067" cy="4143405"/>
          </a:xfrm>
        </p:spPr>
        <p:txBody>
          <a:bodyPr>
            <a:noAutofit/>
          </a:bodyPr>
          <a:lstStyle/>
          <a:p>
            <a:pPr indent="0" algn="ctr">
              <a:buNone/>
            </a:pP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1.Эстетическое восприятие</a:t>
            </a:r>
          </a:p>
          <a:p>
            <a:pPr indent="0" algn="ctr">
              <a:buNone/>
            </a:pP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2.Образное мышление</a:t>
            </a:r>
          </a:p>
          <a:p>
            <a:pPr indent="0" algn="ctr">
              <a:buNone/>
            </a:pP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3.Воображение</a:t>
            </a:r>
          </a:p>
          <a:p>
            <a:pPr indent="0" algn="ctr">
              <a:buNone/>
            </a:pP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4.Эмоциональное отношение к объектам эстетического характера</a:t>
            </a:r>
          </a:p>
          <a:p>
            <a:pPr indent="0" algn="ctr">
              <a:buNone/>
            </a:pP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5.Владение способами деятельности</a:t>
            </a:r>
            <a:endParaRPr lang="ru-RU" sz="2800" dirty="0" smtClean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33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33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3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3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33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33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33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33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23" grpId="0" build="p"/>
    </p:bldLst>
  </p:timing>
</p:sld>
</file>

<file path=ppt/theme/theme1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2950</TotalTime>
  <Words>332</Words>
  <Application>Microsoft Office PowerPoint</Application>
  <PresentationFormat>Экран (4:3)</PresentationFormat>
  <Paragraphs>37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Book Antiqua</vt:lpstr>
      <vt:lpstr>Calibri</vt:lpstr>
      <vt:lpstr>Cambria</vt:lpstr>
      <vt:lpstr>Garamond</vt:lpstr>
      <vt:lpstr>Times New Roman</vt:lpstr>
      <vt:lpstr>Тема1</vt:lpstr>
      <vt:lpstr>Презентация PowerPoint</vt:lpstr>
      <vt:lpstr>педагогическая идея художественно-эстетического развития -</vt:lpstr>
      <vt:lpstr>Профессор, доктор философии  Борис Астафьев</vt:lpstr>
      <vt:lpstr>Художественное творчество –это деятельность, связанная с эстетическим познанием и преобразованием окружающего мира по законам гармонии</vt:lpstr>
      <vt:lpstr>Что такое способности?</vt:lpstr>
      <vt:lpstr>Что такое продуктивная деятельность?</vt:lpstr>
      <vt:lpstr>Два модуля программы</vt:lpstr>
      <vt:lpstr>Детское творчество</vt:lpstr>
      <vt:lpstr>Для изобразительной деятельности необходимо развивать</vt:lpstr>
      <vt:lpstr>Современные подходы к организации продуктивных видов деятельности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Буренин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 проектов</dc:title>
  <dc:creator>Вован</dc:creator>
  <cp:lastModifiedBy>Дмитрий Каленюк</cp:lastModifiedBy>
  <cp:revision>210</cp:revision>
  <cp:lastPrinted>1601-01-01T00:00:00Z</cp:lastPrinted>
  <dcterms:created xsi:type="dcterms:W3CDTF">2004-10-13T11:39:45Z</dcterms:created>
  <dcterms:modified xsi:type="dcterms:W3CDTF">2017-11-22T12:19:05Z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3</vt:i4>
  </property>
  <property fmtid="{D5CDD505-2E9C-101B-9397-08002B2CF9AE}" pid="3" name="LCID">
    <vt:i4>1049</vt:i4>
  </property>
  <property fmtid="{D5CDD505-2E9C-101B-9397-08002B2CF9AE}" pid="4" name="xd_Signature">
    <vt:lpwstr/>
  </property>
  <property fmtid="{D5CDD505-2E9C-101B-9397-08002B2CF9AE}" pid="5" name="display_urn:schemas-microsoft-com:office:office#Editor">
    <vt:lpwstr>Александр В. Поляков</vt:lpwstr>
  </property>
  <property fmtid="{D5CDD505-2E9C-101B-9397-08002B2CF9AE}" pid="6" name="display_urn:schemas-microsoft-com:office:office#Author">
    <vt:lpwstr>Александр В. Поляков</vt:lpwstr>
  </property>
  <property fmtid="{D5CDD505-2E9C-101B-9397-08002B2CF9AE}" pid="7" name="TemplateUrl">
    <vt:lpwstr/>
  </property>
  <property fmtid="{D5CDD505-2E9C-101B-9397-08002B2CF9AE}" pid="8" name="xd_ProgID">
    <vt:lpwstr/>
  </property>
  <property fmtid="{D5CDD505-2E9C-101B-9397-08002B2CF9AE}" pid="9" name="_SourceUrl">
    <vt:lpwstr/>
  </property>
</Properties>
</file>