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FFC68B-43BB-4915-A03A-C238A34000DF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2340141315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719263"/>
            <a:ext cx="8229600" cy="4411662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4C407-5257-4A8C-A87D-B6492A782A13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1254544365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46188" y="333375"/>
            <a:ext cx="7286625" cy="1150938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3600" b="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MS Mincho" pitchFamily="49" charset="-128"/>
                <a:cs typeface="KodchiangUPC" pitchFamily="18" charset="-34"/>
              </a:rPr>
              <a:t>Страдательный</a:t>
            </a:r>
            <a:r>
              <a:rPr lang="en-US" sz="3600" b="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MS Mincho" pitchFamily="49" charset="-128"/>
                <a:cs typeface="KodchiangUPC" pitchFamily="18" charset="-34"/>
              </a:rPr>
              <a:t> </a:t>
            </a:r>
            <a:r>
              <a:rPr lang="ru-RU" sz="3600" b="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MS Mincho" pitchFamily="49" charset="-128"/>
                <a:cs typeface="KodchiangUPC" pitchFamily="18" charset="-34"/>
              </a:rPr>
              <a:t> (</a:t>
            </a:r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MS Mincho" pitchFamily="49" charset="-128"/>
                <a:cs typeface="KodchiangUPC" pitchFamily="18" charset="-34"/>
              </a:rPr>
              <a:t>пассивный</a:t>
            </a:r>
            <a:r>
              <a:rPr lang="ru-RU" sz="3600" b="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MS Mincho" pitchFamily="49" charset="-128"/>
                <a:cs typeface="KodchiangUPC" pitchFamily="18" charset="-34"/>
              </a:rPr>
              <a:t>) залог</a:t>
            </a:r>
            <a:r>
              <a:rPr lang="en-US" sz="3600" b="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MS Mincho" pitchFamily="49" charset="-128"/>
                <a:cs typeface="KodchiangUPC" pitchFamily="18" charset="-34"/>
              </a:rPr>
              <a:t> </a:t>
            </a:r>
            <a:r>
              <a:rPr lang="ru-RU" sz="3600" b="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MS Mincho" pitchFamily="49" charset="-128"/>
                <a:cs typeface="KodchiangUPC" pitchFamily="18" charset="-34"/>
              </a:rPr>
              <a:t> глаголов.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116013" y="2781300"/>
            <a:ext cx="7285037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5400" b="1" i="1" u="sng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MS Mincho" pitchFamily="49" charset="-128"/>
                <a:cs typeface="KodchiangUPC" pitchFamily="18" charset="-34"/>
              </a:rPr>
              <a:t>The Passive Voice</a:t>
            </a:r>
            <a:r>
              <a:rPr lang="ru-RU" sz="5400" b="1" i="1" u="sng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MS Mincho" pitchFamily="49" charset="-128"/>
                <a:cs typeface="KodchiangUPC" pitchFamily="18" charset="-3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570037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68313" y="749300"/>
            <a:ext cx="3959225" cy="172243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59211" y="764704"/>
            <a:ext cx="3961081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 u="sng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Active Voice</a:t>
            </a:r>
            <a:endParaRPr lang="ru-RU" sz="4800" b="1" u="sng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56150" y="749300"/>
            <a:ext cx="4124325" cy="178593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862727" y="866623"/>
            <a:ext cx="3911455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400" b="1" u="sng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Passive Voice</a:t>
            </a:r>
            <a:endParaRPr lang="ru-RU" sz="4400" b="1" u="sng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8775" y="3138488"/>
            <a:ext cx="4608513" cy="18161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подлежащее производит действие, т. е. является действующим лицом в предложении </a:t>
            </a:r>
            <a:endParaRPr lang="ru-RU" sz="2800" dirty="0"/>
          </a:p>
        </p:txBody>
      </p:sp>
      <p:sp>
        <p:nvSpPr>
          <p:cNvPr id="8" name="Стрелка вниз 7"/>
          <p:cNvSpPr/>
          <p:nvPr/>
        </p:nvSpPr>
        <p:spPr>
          <a:xfrm>
            <a:off x="2138363" y="2471738"/>
            <a:ext cx="431800" cy="6619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6602413" y="2471738"/>
            <a:ext cx="431800" cy="6619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535613" y="3146425"/>
            <a:ext cx="3371850" cy="310832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подлежащее </a:t>
            </a:r>
            <a:r>
              <a:rPr lang="ru-RU" sz="2800" i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не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производит действие, 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т. е. </a:t>
            </a:r>
            <a:r>
              <a:rPr lang="ru-RU" sz="2800" i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не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является действующим лицом в предложении</a:t>
            </a:r>
            <a:endParaRPr lang="ru-RU" sz="2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14375" y="1636713"/>
            <a:ext cx="3467100" cy="5222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активный залог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795838" y="1581150"/>
            <a:ext cx="4044950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страдательный – пассивный залог</a:t>
            </a:r>
            <a:endParaRPr lang="ru-RU" sz="2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2391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333375"/>
            <a:ext cx="8424862" cy="5111750"/>
          </a:xfrm>
        </p:spPr>
        <p:txBody>
          <a:bodyPr>
            <a:normAutofit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endParaRPr lang="ru-RU" sz="3600" b="1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3600" b="1" dirty="0" smtClean="0"/>
              <a:t> </a:t>
            </a:r>
            <a:r>
              <a:rPr lang="ru-RU" sz="36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Письмо </a:t>
            </a:r>
            <a:r>
              <a:rPr lang="ru-RU" sz="3600" i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было послано</a:t>
            </a:r>
            <a:r>
              <a:rPr lang="ru-RU" sz="36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36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Катей на прошлой неделе. </a:t>
            </a:r>
            <a:r>
              <a:rPr lang="ru-RU" sz="3600" i="1" dirty="0" smtClean="0">
                <a:latin typeface="Georgia" pitchFamily="18" charset="0"/>
              </a:rPr>
              <a:t>(Письмо не само отправило себя - </a:t>
            </a:r>
            <a:r>
              <a:rPr lang="ru-RU" sz="3600" i="1" dirty="0" smtClean="0">
                <a:solidFill>
                  <a:srgbClr val="FF0000"/>
                </a:solidFill>
                <a:latin typeface="Georgia" pitchFamily="18" charset="0"/>
              </a:rPr>
              <a:t>пассивный залог</a:t>
            </a:r>
            <a:r>
              <a:rPr lang="ru-RU" sz="3600" i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).</a:t>
            </a:r>
            <a:endParaRPr lang="en-US" sz="3600" i="1" dirty="0" smtClean="0">
              <a:solidFill>
                <a:srgbClr val="FF0000"/>
              </a:solidFill>
              <a:latin typeface="Georgia" pitchFamily="18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40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The letter </a:t>
            </a:r>
            <a:r>
              <a:rPr lang="en-US" sz="40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was sent </a:t>
            </a:r>
            <a:r>
              <a:rPr lang="en-US" sz="40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by Kate last week</a:t>
            </a:r>
            <a:r>
              <a:rPr lang="ru-RU" sz="40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4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(Passive Voice)</a:t>
            </a:r>
            <a:endParaRPr lang="ru-RU" sz="4000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6148" name="Picture 5" descr="http://www.ejin.ru/uploads/posts/2012-06/resized/ad118789904321615ec9a87dfc0ca7c9ac36837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125" y="4221163"/>
            <a:ext cx="214947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567622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22238"/>
            <a:ext cx="8424862" cy="78581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b="0" i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Образование пассивного залога</a:t>
            </a:r>
          </a:p>
        </p:txBody>
      </p:sp>
      <p:graphicFrame>
        <p:nvGraphicFramePr>
          <p:cNvPr id="58390" name="Group 22"/>
          <p:cNvGraphicFramePr>
            <a:graphicFrameLocks noGrp="1"/>
          </p:cNvGraphicFramePr>
          <p:nvPr>
            <p:ph sz="half" idx="2"/>
          </p:nvPr>
        </p:nvGraphicFramePr>
        <p:xfrm>
          <a:off x="1403350" y="2060575"/>
          <a:ext cx="6192838" cy="1439863"/>
        </p:xfrm>
        <a:graphic>
          <a:graphicData uri="http://schemas.openxmlformats.org/drawingml/2006/table">
            <a:tbl>
              <a:tblPr/>
              <a:tblGrid>
                <a:gridCol w="6192838"/>
              </a:tblGrid>
              <a:tr h="1439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6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</a:rPr>
                        <a:t>to be </a:t>
                      </a:r>
                      <a:r>
                        <a:rPr kumimoji="0" lang="en-US" sz="6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</a:rPr>
                        <a:t>+ </a:t>
                      </a:r>
                      <a:r>
                        <a:rPr kumimoji="0" lang="en-US" sz="6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</a:rPr>
                        <a:t>V</a:t>
                      </a:r>
                      <a:r>
                        <a:rPr kumimoji="0" lang="ru-RU" sz="6000" b="1" i="0" u="sng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</a:rPr>
                        <a:t>з</a:t>
                      </a:r>
                      <a:r>
                        <a:rPr kumimoji="0" lang="en-US" sz="6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</a:rPr>
                        <a:t> </a:t>
                      </a:r>
                      <a:r>
                        <a:rPr kumimoji="0" lang="en-US" sz="6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</a:rPr>
                        <a:t>(</a:t>
                      </a:r>
                      <a:r>
                        <a:rPr kumimoji="0" lang="en-US" sz="6000" b="1" i="0" u="sng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</a:rPr>
                        <a:t>ed</a:t>
                      </a:r>
                      <a:r>
                        <a:rPr kumimoji="0" lang="en-US" sz="6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</a:rPr>
                        <a:t>)</a:t>
                      </a:r>
                      <a:endParaRPr kumimoji="0" lang="ru-RU" sz="6000" b="1" i="0" u="sng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 marL="91442" marR="91442" marT="45743" marB="457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3701296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79425" y="188913"/>
          <a:ext cx="8323263" cy="4999038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3858805"/>
                <a:gridCol w="4464458"/>
              </a:tblGrid>
              <a:tr h="518193">
                <a:tc>
                  <a:txBody>
                    <a:bodyPr/>
                    <a:lstStyle/>
                    <a:p>
                      <a:r>
                        <a:rPr lang="en-US" sz="2800" b="1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Present</a:t>
                      </a:r>
                      <a:r>
                        <a:rPr lang="en-US" sz="2800" b="1" i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Simple</a:t>
                      </a:r>
                      <a:endParaRPr lang="ru-RU" sz="2800" b="1" i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1439" marR="91439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am / is / are V₃ (</a:t>
                      </a:r>
                      <a:r>
                        <a:rPr lang="en-US" sz="2800" b="1" i="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ed</a:t>
                      </a:r>
                      <a:r>
                        <a:rPr lang="en-US" sz="2800" b="1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) </a:t>
                      </a:r>
                    </a:p>
                  </a:txBody>
                  <a:tcPr marL="91439" marR="91439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18193">
                <a:tc>
                  <a:txBody>
                    <a:bodyPr/>
                    <a:lstStyle/>
                    <a:p>
                      <a:r>
                        <a:rPr lang="en-US" sz="2800" b="0" dirty="0" smtClean="0"/>
                        <a:t>Present Continuous</a:t>
                      </a:r>
                      <a:r>
                        <a:rPr lang="en-US" sz="2800" b="0" baseline="0" dirty="0" smtClean="0"/>
                        <a:t> </a:t>
                      </a:r>
                      <a:endParaRPr lang="ru-RU" sz="2800" b="0" dirty="0"/>
                    </a:p>
                  </a:txBody>
                  <a:tcPr marL="91439" marR="91439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/>
                        <a:t>am / is / are  being  V₃ (</a:t>
                      </a:r>
                      <a:r>
                        <a:rPr lang="en-US" sz="2800" b="0" dirty="0" err="1" smtClean="0"/>
                        <a:t>ed</a:t>
                      </a:r>
                      <a:r>
                        <a:rPr lang="en-US" sz="2800" b="0" dirty="0" smtClean="0"/>
                        <a:t>) </a:t>
                      </a:r>
                      <a:endParaRPr lang="ru-RU" sz="2800" b="0" dirty="0" smtClean="0"/>
                    </a:p>
                  </a:txBody>
                  <a:tcPr marL="91439" marR="91439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193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Past Simple</a:t>
                      </a:r>
                      <a:endParaRPr lang="ru-RU" sz="2800" dirty="0"/>
                    </a:p>
                  </a:txBody>
                  <a:tcPr marL="91439" marR="91439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was / were  V₃ (</a:t>
                      </a:r>
                      <a:r>
                        <a:rPr lang="en-US" sz="2800" dirty="0" err="1" smtClean="0"/>
                        <a:t>ed</a:t>
                      </a:r>
                      <a:r>
                        <a:rPr lang="en-US" sz="2800" dirty="0" smtClean="0"/>
                        <a:t>) </a:t>
                      </a:r>
                      <a:endParaRPr lang="ru-RU" sz="2800" b="0" dirty="0" smtClean="0"/>
                    </a:p>
                  </a:txBody>
                  <a:tcPr marL="91439" marR="91439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1819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Past Continuous</a:t>
                      </a:r>
                      <a:r>
                        <a:rPr lang="en-US" sz="2800" baseline="0" dirty="0" smtClean="0"/>
                        <a:t> </a:t>
                      </a:r>
                      <a:endParaRPr lang="ru-RU" sz="2800" dirty="0" smtClean="0"/>
                    </a:p>
                  </a:txBody>
                  <a:tcPr marL="91439" marR="91439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was / were being  V₃ (</a:t>
                      </a:r>
                      <a:r>
                        <a:rPr lang="en-US" sz="2800" dirty="0" err="1" smtClean="0"/>
                        <a:t>ed</a:t>
                      </a:r>
                      <a:r>
                        <a:rPr lang="en-US" sz="2800" dirty="0" smtClean="0"/>
                        <a:t>) </a:t>
                      </a:r>
                      <a:endParaRPr lang="ru-RU" sz="2800" b="0" dirty="0" smtClean="0"/>
                    </a:p>
                  </a:txBody>
                  <a:tcPr marL="91439" marR="91439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19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Present Perfect</a:t>
                      </a:r>
                      <a:r>
                        <a:rPr lang="en-US" sz="2800" baseline="0" dirty="0" smtClean="0"/>
                        <a:t> Simple</a:t>
                      </a:r>
                      <a:endParaRPr lang="ru-RU" sz="2800" b="0" dirty="0" smtClean="0"/>
                    </a:p>
                  </a:txBody>
                  <a:tcPr marL="91439" marR="91439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have / has  V₃ (</a:t>
                      </a:r>
                      <a:r>
                        <a:rPr lang="en-US" sz="2800" dirty="0" err="1" smtClean="0"/>
                        <a:t>ed</a:t>
                      </a:r>
                      <a:r>
                        <a:rPr lang="en-US" sz="2800" dirty="0" smtClean="0"/>
                        <a:t>) </a:t>
                      </a:r>
                      <a:endParaRPr lang="ru-RU" sz="2800" b="0" dirty="0" smtClean="0"/>
                    </a:p>
                  </a:txBody>
                  <a:tcPr marL="91439" marR="91439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18193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Past Perfect</a:t>
                      </a:r>
                      <a:endParaRPr lang="ru-RU" sz="2800" dirty="0"/>
                    </a:p>
                  </a:txBody>
                  <a:tcPr marL="91439" marR="91439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had been V₃ (</a:t>
                      </a:r>
                      <a:r>
                        <a:rPr lang="en-US" sz="2800" dirty="0" err="1" smtClean="0"/>
                        <a:t>ed</a:t>
                      </a:r>
                      <a:r>
                        <a:rPr lang="en-US" sz="2800" dirty="0" smtClean="0"/>
                        <a:t>) </a:t>
                      </a:r>
                      <a:endParaRPr lang="ru-RU" sz="2800" b="0" dirty="0" smtClean="0"/>
                    </a:p>
                  </a:txBody>
                  <a:tcPr marL="91439" marR="91439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193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Future Simple</a:t>
                      </a:r>
                      <a:endParaRPr lang="ru-RU" sz="2800" dirty="0"/>
                    </a:p>
                  </a:txBody>
                  <a:tcPr marL="91439" marR="91439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will be V₃ (</a:t>
                      </a:r>
                      <a:r>
                        <a:rPr lang="en-US" sz="2800" dirty="0" err="1" smtClean="0"/>
                        <a:t>ed</a:t>
                      </a:r>
                      <a:r>
                        <a:rPr lang="en-US" sz="2800" dirty="0" smtClean="0"/>
                        <a:t>) </a:t>
                      </a:r>
                      <a:endParaRPr lang="ru-RU" sz="2800" b="0" dirty="0" smtClean="0"/>
                    </a:p>
                  </a:txBody>
                  <a:tcPr marL="91439" marR="91439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371687">
                <a:tc>
                  <a:txBody>
                    <a:bodyPr/>
                    <a:lstStyle/>
                    <a:p>
                      <a:endParaRPr lang="en-US" sz="2800" dirty="0" smtClean="0"/>
                    </a:p>
                    <a:p>
                      <a:r>
                        <a:rPr lang="en-US" sz="2800" dirty="0" smtClean="0"/>
                        <a:t>     Modal</a:t>
                      </a:r>
                      <a:r>
                        <a:rPr lang="en-US" sz="2800" baseline="0" dirty="0" smtClean="0"/>
                        <a:t> verbs</a:t>
                      </a:r>
                      <a:endParaRPr lang="ru-RU" sz="2800" dirty="0"/>
                    </a:p>
                  </a:txBody>
                  <a:tcPr marL="91439" marR="91439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can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must          be V₃ (</a:t>
                      </a:r>
                      <a:r>
                        <a:rPr lang="en-US" sz="2800" dirty="0" err="1" smtClean="0"/>
                        <a:t>ed</a:t>
                      </a:r>
                      <a:r>
                        <a:rPr lang="en-US" sz="2800" dirty="0" smtClean="0"/>
                        <a:t>) </a:t>
                      </a:r>
                    </a:p>
                    <a:p>
                      <a:r>
                        <a:rPr lang="en-US" sz="2800" dirty="0" smtClean="0"/>
                        <a:t>may</a:t>
                      </a:r>
                      <a:endParaRPr lang="ru-RU" sz="2800" dirty="0"/>
                    </a:p>
                  </a:txBody>
                  <a:tcPr marL="91439" marR="91439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авая фигурная скобка 3"/>
          <p:cNvSpPr/>
          <p:nvPr/>
        </p:nvSpPr>
        <p:spPr>
          <a:xfrm>
            <a:off x="5440363" y="4119563"/>
            <a:ext cx="427037" cy="935037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08205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9" name="Rectangle 5"/>
          <p:cNvSpPr>
            <a:spLocks noGrp="1" noChangeArrowheads="1"/>
          </p:cNvSpPr>
          <p:nvPr>
            <p:ph idx="1"/>
          </p:nvPr>
        </p:nvSpPr>
        <p:spPr>
          <a:xfrm>
            <a:off x="395288" y="692150"/>
            <a:ext cx="8291512" cy="507841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dirty="0" smtClean="0"/>
              <a:t>  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 страдательном залоге, чтобы сказать </a:t>
            </a:r>
            <a:r>
              <a:rPr lang="ru-RU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кем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или </a:t>
            </a:r>
            <a:r>
              <a:rPr lang="ru-RU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 помощью чего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было совершено действие используются предлоги: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i="1" dirty="0" smtClean="0">
              <a:latin typeface="Georgia" pitchFamily="18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4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By</a:t>
            </a:r>
            <a:r>
              <a:rPr lang="ru-RU" sz="4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– </a:t>
            </a:r>
            <a:r>
              <a:rPr lang="ru-RU" sz="4800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кем</a:t>
            </a:r>
            <a:r>
              <a:rPr lang="en-US" sz="4800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-</a:t>
            </a:r>
            <a:r>
              <a:rPr lang="ru-RU" sz="4800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то;</a:t>
            </a:r>
            <a:endParaRPr lang="en-US" sz="4800" i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4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With</a:t>
            </a:r>
            <a:r>
              <a:rPr lang="ru-RU" sz="4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– </a:t>
            </a:r>
            <a:r>
              <a:rPr lang="ru-RU" sz="4800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 помощью чего-то.</a:t>
            </a:r>
          </a:p>
        </p:txBody>
      </p:sp>
    </p:spTree>
    <p:extLst>
      <p:ext uri="{BB962C8B-B14F-4D97-AF65-F5344CB8AC3E}">
        <p14:creationId xmlns:p14="http://schemas.microsoft.com/office/powerpoint/2010/main" xmlns="" val="223322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582863"/>
            <a:ext cx="8229600" cy="29337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4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Много работы было дано нам нашим учителем.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44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A lot of homework was given </a:t>
            </a:r>
            <a:r>
              <a:rPr lang="en-US" sz="44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to</a:t>
            </a:r>
            <a:r>
              <a:rPr lang="ru-RU" sz="44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en-US" sz="44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us </a:t>
            </a:r>
            <a:r>
              <a:rPr lang="en-US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by</a:t>
            </a:r>
            <a:r>
              <a:rPr lang="en-US" sz="44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our teacher</a:t>
            </a:r>
            <a:r>
              <a:rPr lang="ru-RU" sz="44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.</a:t>
            </a:r>
            <a:endParaRPr lang="en-US" sz="4400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4400" b="1" dirty="0" smtClean="0">
              <a:solidFill>
                <a:schemeClr val="tx2"/>
              </a:solidFill>
            </a:endParaRPr>
          </a:p>
        </p:txBody>
      </p:sp>
      <p:pic>
        <p:nvPicPr>
          <p:cNvPr id="11268" name="Picture 6" descr="http://vostokmedia.com/files/Image/news/140419_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4713" y="577850"/>
            <a:ext cx="238125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50704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727325"/>
            <a:ext cx="8229600" cy="2789238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0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Облака двигаются с помощью ветра.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4000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Clouds are moved </a:t>
            </a:r>
            <a:r>
              <a:rPr lang="en-US" sz="4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by / with </a:t>
            </a:r>
            <a:r>
              <a:rPr lang="en-US" sz="4000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the wind.</a:t>
            </a:r>
            <a:endParaRPr lang="ru-RU" sz="4000" i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12292" name="Picture 6" descr="http://userserve-ak.last.fm/serve/252/5247948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8038" y="549275"/>
            <a:ext cx="240030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5902423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6393" name="Group 73"/>
          <p:cNvGraphicFramePr>
            <a:graphicFrameLocks noGrp="1"/>
          </p:cNvGraphicFramePr>
          <p:nvPr>
            <p:ph type="tbl" idx="1"/>
          </p:nvPr>
        </p:nvGraphicFramePr>
        <p:xfrm>
          <a:off x="395288" y="260350"/>
          <a:ext cx="8435975" cy="5472112"/>
        </p:xfrm>
        <a:graphic>
          <a:graphicData uri="http://schemas.openxmlformats.org/drawingml/2006/table">
            <a:tbl>
              <a:tblPr/>
              <a:tblGrid>
                <a:gridCol w="1800225"/>
                <a:gridCol w="2160463"/>
                <a:gridCol w="2232248"/>
                <a:gridCol w="2243039"/>
              </a:tblGrid>
              <a:tr h="4421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Georgia" pitchFamily="18" charset="0"/>
                        </a:rPr>
                        <a:t>SIMPLE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Georgia" pitchFamily="18" charset="0"/>
                        </a:rPr>
                        <a:t>PROGRESSIVE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Georgia" pitchFamily="18" charset="0"/>
                        </a:rPr>
                        <a:t>PERFECT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33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</a:rPr>
                        <a:t>PRESENT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Everyday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,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always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often, usually.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Georgia" pitchFamily="18" charset="0"/>
                        </a:rPr>
                        <a:t>am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Georgia" pitchFamily="18" charset="0"/>
                        </a:rPr>
                        <a:t>is        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Georgia" pitchFamily="18" charset="0"/>
                        </a:rPr>
                        <a:t>V3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Georgia" pitchFamily="18" charset="0"/>
                        </a:rPr>
                        <a:t>are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Now, at the moment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Georgia" pitchFamily="18" charset="0"/>
                        </a:rPr>
                        <a:t>am being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Georgia" pitchFamily="18" charset="0"/>
                        </a:rPr>
                        <a:t>is  being      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Georgia" pitchFamily="18" charset="0"/>
                        </a:rPr>
                        <a:t>V3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Georgia" pitchFamily="18" charset="0"/>
                        </a:rPr>
                        <a:t>are being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Just, already, ever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,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never, today, this year, yet.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Georgia" pitchFamily="18" charset="0"/>
                        </a:rPr>
                        <a:t>have been</a:t>
                      </a: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Georgia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Georgia" pitchFamily="18" charset="0"/>
                        </a:rPr>
                        <a:t>                                                                                                                   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Georgia" pitchFamily="18" charset="0"/>
                        </a:rPr>
                        <a:t>V3</a:t>
                      </a: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Georgia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Georgia" pitchFamily="18" charset="0"/>
                        </a:rPr>
                        <a:t>has been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33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</a:rPr>
                        <a:t>PAST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Yesterday, last week, last year, last month.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Georgia" pitchFamily="18" charset="0"/>
                        </a:rPr>
                        <a:t>was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Georgia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Georgia" pitchFamily="18" charset="0"/>
                        </a:rPr>
                        <a:t>                V3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Georgia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Georgia" pitchFamily="18" charset="0"/>
                        </a:rPr>
                        <a:t>were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At that moment yesterday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Georgia" pitchFamily="18" charset="0"/>
                        </a:rPr>
                        <a:t>was being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Georgia" pitchFamily="18" charset="0"/>
                        </a:rPr>
                        <a:t>                              V3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Georgia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Georgia" pitchFamily="18" charset="0"/>
                        </a:rPr>
                        <a:t>were being 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By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Georgia" pitchFamily="18" charset="0"/>
                        </a:rPr>
                        <a:t>had been  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Georgia" pitchFamily="18" charset="0"/>
                        </a:rPr>
                        <a:t>V3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433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</a:rPr>
                        <a:t>FUTURE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Tomorrow, next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week, next month,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next year.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Georgia" pitchFamily="18" charset="0"/>
                        </a:rPr>
                        <a:t>will be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Georgia" pitchFamily="18" charset="0"/>
                        </a:rPr>
                        <a:t>V3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   </a:t>
                      </a: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Georgia" pitchFamily="18" charset="0"/>
                        </a:rPr>
                        <a:t>will have been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Georgia" pitchFamily="18" charset="0"/>
                        </a:rPr>
                        <a:t>V3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35" name="Прямая соединительная линия 34"/>
          <p:cNvCxnSpPr/>
          <p:nvPr/>
        </p:nvCxnSpPr>
        <p:spPr>
          <a:xfrm>
            <a:off x="2627313" y="1557338"/>
            <a:ext cx="288925" cy="215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2484438" y="1844675"/>
            <a:ext cx="431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V="1">
            <a:off x="2700338" y="1916113"/>
            <a:ext cx="215900" cy="2174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2771775" y="3429000"/>
            <a:ext cx="360363" cy="215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flipV="1">
            <a:off x="2916238" y="3716338"/>
            <a:ext cx="215900" cy="2889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5435600" y="1484313"/>
            <a:ext cx="215900" cy="215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5292725" y="1773238"/>
            <a:ext cx="28733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flipV="1">
            <a:off x="5435600" y="1844675"/>
            <a:ext cx="215900" cy="215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7740650" y="1773238"/>
            <a:ext cx="360363" cy="1428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flipV="1">
            <a:off x="7667625" y="2060575"/>
            <a:ext cx="433388" cy="215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5508625" y="3213100"/>
            <a:ext cx="431800" cy="215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 flipV="1">
            <a:off x="5651500" y="3573463"/>
            <a:ext cx="288925" cy="215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6045940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344</Words>
  <Application>Microsoft Office PowerPoint</Application>
  <PresentationFormat>Экран (4:3)</PresentationFormat>
  <Paragraphs>81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Страдательный  (пассивный) залог  глаголов.</vt:lpstr>
      <vt:lpstr>Слайд 2</vt:lpstr>
      <vt:lpstr>Слайд 3</vt:lpstr>
      <vt:lpstr>Образование пассивного залога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Страдательный  (пассивный) залог  глаголов.</dc:title>
  <dc:creator>Виктория</dc:creator>
  <cp:lastModifiedBy>123</cp:lastModifiedBy>
  <cp:revision>2</cp:revision>
  <dcterms:created xsi:type="dcterms:W3CDTF">2019-07-10T06:09:54Z</dcterms:created>
  <dcterms:modified xsi:type="dcterms:W3CDTF">2023-11-13T19:08:05Z</dcterms:modified>
</cp:coreProperties>
</file>