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1" r:id="rId4"/>
    <p:sldId id="282" r:id="rId5"/>
    <p:sldId id="258" r:id="rId6"/>
    <p:sldId id="279" r:id="rId7"/>
    <p:sldId id="259" r:id="rId8"/>
    <p:sldId id="272" r:id="rId9"/>
    <p:sldId id="260" r:id="rId10"/>
    <p:sldId id="261" r:id="rId11"/>
    <p:sldId id="276" r:id="rId12"/>
    <p:sldId id="262" r:id="rId13"/>
    <p:sldId id="263" r:id="rId14"/>
    <p:sldId id="274" r:id="rId15"/>
    <p:sldId id="264" r:id="rId16"/>
    <p:sldId id="265" r:id="rId17"/>
    <p:sldId id="275" r:id="rId18"/>
    <p:sldId id="266" r:id="rId19"/>
    <p:sldId id="268" r:id="rId20"/>
    <p:sldId id="277" r:id="rId21"/>
    <p:sldId id="267" r:id="rId22"/>
    <p:sldId id="278" r:id="rId23"/>
    <p:sldId id="283" r:id="rId24"/>
    <p:sldId id="284" r:id="rId25"/>
    <p:sldId id="269" r:id="rId26"/>
    <p:sldId id="271" r:id="rId27"/>
    <p:sldId id="290" r:id="rId28"/>
    <p:sldId id="289" r:id="rId29"/>
    <p:sldId id="285" r:id="rId30"/>
    <p:sldId id="288" r:id="rId31"/>
    <p:sldId id="287" r:id="rId32"/>
    <p:sldId id="28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7195" autoAdjust="0"/>
  </p:normalViewPr>
  <p:slideViewPr>
    <p:cSldViewPr>
      <p:cViewPr varScale="1">
        <p:scale>
          <a:sx n="88" d="100"/>
          <a:sy n="88" d="100"/>
        </p:scale>
        <p:origin x="38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DE0BA90C-0749-4BBD-8A45-D995B9B99845}" type="presOf" srcId="{66612BEF-459C-4E4F-BD0C-352D325DEF40}" destId="{446CA65D-CB69-46F3-B3D9-11BB3C3F4571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4E5B5138-D5A5-4A2B-9E9F-490B09DD43A2}" type="presOf" srcId="{9E53B189-0707-4064-9012-2711E3FFAF51}" destId="{5E98A81F-6172-48FF-A315-DC20E1D6D860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B411E451-0851-4AB8-9CF8-BAD45B8D4AC0}" type="presOf" srcId="{8FDD254B-A7A3-4B97-9FBB-6289B1A1C2D8}" destId="{F714F26A-66E6-47A5-BA72-4D05BE71D5ED}" srcOrd="0" destOrd="0" presId="urn:microsoft.com/office/officeart/2005/8/layout/venn3"/>
    <dgm:cxn modelId="{BE3433A7-5B20-4E7E-9EDC-AA763A7D355A}" type="presOf" srcId="{D831D0E8-FC2F-417C-8A50-B7132907CF42}" destId="{7639CDC6-C8AB-48DF-84F2-A06C8023F0E7}" srcOrd="0" destOrd="0" presId="urn:microsoft.com/office/officeart/2005/8/layout/venn3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65B45FC3-5BED-48DF-95BD-D0123E9C9DDF}" type="presOf" srcId="{EF3DA76C-D868-4446-A08E-A80CAB3A147C}" destId="{71C6594F-E037-4259-BCD1-AAD3B842C68C}" srcOrd="0" destOrd="0" presId="urn:microsoft.com/office/officeart/2005/8/layout/venn3"/>
    <dgm:cxn modelId="{66EE11A2-9622-41C8-BA2B-59E041C472F4}" type="presParOf" srcId="{446CA65D-CB69-46F3-B3D9-11BB3C3F4571}" destId="{5E98A81F-6172-48FF-A315-DC20E1D6D860}" srcOrd="0" destOrd="0" presId="urn:microsoft.com/office/officeart/2005/8/layout/venn3"/>
    <dgm:cxn modelId="{38F33ECC-E87C-4362-AC26-07BAB5696367}" type="presParOf" srcId="{446CA65D-CB69-46F3-B3D9-11BB3C3F4571}" destId="{233A0F06-B176-4222-B794-F8A2ACEF7896}" srcOrd="1" destOrd="0" presId="urn:microsoft.com/office/officeart/2005/8/layout/venn3"/>
    <dgm:cxn modelId="{6AEC9C9B-F353-4A1F-A6BB-464BAA1A9A2B}" type="presParOf" srcId="{446CA65D-CB69-46F3-B3D9-11BB3C3F4571}" destId="{F714F26A-66E6-47A5-BA72-4D05BE71D5ED}" srcOrd="2" destOrd="0" presId="urn:microsoft.com/office/officeart/2005/8/layout/venn3"/>
    <dgm:cxn modelId="{36C56353-DCE1-41CF-AC43-21753ECD6148}" type="presParOf" srcId="{446CA65D-CB69-46F3-B3D9-11BB3C3F4571}" destId="{C1BB16E1-7DA5-48EB-B3D7-8BC424EC9F8B}" srcOrd="3" destOrd="0" presId="urn:microsoft.com/office/officeart/2005/8/layout/venn3"/>
    <dgm:cxn modelId="{77419A76-1B80-4010-B467-D10132A1A472}" type="presParOf" srcId="{446CA65D-CB69-46F3-B3D9-11BB3C3F4571}" destId="{71C6594F-E037-4259-BCD1-AAD3B842C68C}" srcOrd="4" destOrd="0" presId="urn:microsoft.com/office/officeart/2005/8/layout/venn3"/>
    <dgm:cxn modelId="{D4A17948-9BB8-46B5-828E-5D41C640769B}" type="presParOf" srcId="{446CA65D-CB69-46F3-B3D9-11BB3C3F4571}" destId="{DEE0814D-27E9-4EA5-92C4-69241B91B41B}" srcOrd="5" destOrd="0" presId="urn:microsoft.com/office/officeart/2005/8/layout/venn3"/>
    <dgm:cxn modelId="{57EEBFF6-731D-4C1A-8230-ACF3ABF5B3F0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D6579303-A469-439E-89CF-CC0C2083E22A}" type="presOf" srcId="{CD68ACB4-957B-40B2-9AB7-BA3A4F59C6F2}" destId="{6EF1AF08-9334-480F-9092-2F9E329DD69C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3BB54238-54C8-45D1-AD8C-147C62D848AD}" type="presOf" srcId="{9B28D258-7D84-4D3E-A4D6-4DC2CAD20B9A}" destId="{218F0263-153A-4B8C-B3FB-8AB83B00CF86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5B69FCC3-AD21-433E-8A0C-B65B8AF5FACB}" type="presOf" srcId="{EAE1088C-D00C-4178-B118-09F4A6B86C1F}" destId="{F0D1C6A0-6AE3-4478-BCA0-1963AF8130D5}" srcOrd="0" destOrd="0" presId="urn:microsoft.com/office/officeart/2005/8/layout/venn3"/>
    <dgm:cxn modelId="{7DD02ACB-6B75-49DC-86CD-756ED7E3D999}" type="presOf" srcId="{55503469-2CDB-46B9-B6CD-6814AE157330}" destId="{6FC185DC-2AFF-4C48-ABA6-A267AA6D91B6}" srcOrd="0" destOrd="0" presId="urn:microsoft.com/office/officeart/2005/8/layout/venn3"/>
    <dgm:cxn modelId="{BC8E4CD2-4353-486A-B0B3-8A9AD1C7FF68}" type="presOf" srcId="{3C3D1718-21F3-40E3-8073-40B31DB53FAD}" destId="{F9C5F6B0-4D31-493A-9460-1EC566C3BB84}" srcOrd="0" destOrd="0" presId="urn:microsoft.com/office/officeart/2005/8/layout/venn3"/>
    <dgm:cxn modelId="{A015F268-BC3C-47E3-B07E-34CCC500B2A2}" type="presParOf" srcId="{F0D1C6A0-6AE3-4478-BCA0-1963AF8130D5}" destId="{F9C5F6B0-4D31-493A-9460-1EC566C3BB84}" srcOrd="0" destOrd="0" presId="urn:microsoft.com/office/officeart/2005/8/layout/venn3"/>
    <dgm:cxn modelId="{8889E666-3834-41C0-A3D9-AC8EF169488A}" type="presParOf" srcId="{F0D1C6A0-6AE3-4478-BCA0-1963AF8130D5}" destId="{B842DF3E-E78D-462F-A5CC-E16C67B01821}" srcOrd="1" destOrd="0" presId="urn:microsoft.com/office/officeart/2005/8/layout/venn3"/>
    <dgm:cxn modelId="{F4BFCFAF-7619-471E-8A22-C62740F5E484}" type="presParOf" srcId="{F0D1C6A0-6AE3-4478-BCA0-1963AF8130D5}" destId="{6EF1AF08-9334-480F-9092-2F9E329DD69C}" srcOrd="2" destOrd="0" presId="urn:microsoft.com/office/officeart/2005/8/layout/venn3"/>
    <dgm:cxn modelId="{63EAB8E9-C780-4451-84C6-5D6056AF2FC0}" type="presParOf" srcId="{F0D1C6A0-6AE3-4478-BCA0-1963AF8130D5}" destId="{B4C4B1EE-0694-4A8B-ADE2-6079FF95B405}" srcOrd="3" destOrd="0" presId="urn:microsoft.com/office/officeart/2005/8/layout/venn3"/>
    <dgm:cxn modelId="{49CA4D12-D433-4F1C-9DBC-9397C6D2BF1E}" type="presParOf" srcId="{F0D1C6A0-6AE3-4478-BCA0-1963AF8130D5}" destId="{6FC185DC-2AFF-4C48-ABA6-A267AA6D91B6}" srcOrd="4" destOrd="0" presId="urn:microsoft.com/office/officeart/2005/8/layout/venn3"/>
    <dgm:cxn modelId="{9C623113-60A7-4E3C-89BC-DB9514B8ED46}" type="presParOf" srcId="{F0D1C6A0-6AE3-4478-BCA0-1963AF8130D5}" destId="{8F737D8B-7FC9-4805-BF3E-0815E46E311C}" srcOrd="5" destOrd="0" presId="urn:microsoft.com/office/officeart/2005/8/layout/venn3"/>
    <dgm:cxn modelId="{DA4B3B10-7216-487C-B077-763A4F8FC54D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b="1" kern="12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b="1" kern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b="1" kern="1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b="1" kern="1200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b="1" kern="12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b="1" kern="1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b="1" kern="120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48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Мир вокруг нас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70" y="3657164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7200" b="1" spc="600" dirty="0">
                <a:ln w="38100"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Что растёт   на подоконнике</a:t>
            </a:r>
          </a:p>
        </p:txBody>
      </p:sp>
      <p:pic>
        <p:nvPicPr>
          <p:cNvPr id="4" name="Picture 2" descr="C:\Users\1\Pictures\КАРТИНКИ\АНИМИРОВАННЫЕ КАРТИНКИ\1 (454)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000108"/>
            <a:ext cx="2262200" cy="255495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8 из 2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86248" cy="6868977"/>
          </a:xfrm>
          <a:prstGeom prst="rect">
            <a:avLst/>
          </a:prstGeom>
          <a:noFill/>
        </p:spPr>
      </p:pic>
      <p:pic>
        <p:nvPicPr>
          <p:cNvPr id="18440" name="Picture 8" descr="Картинка 22 из 2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8375" y="0"/>
            <a:ext cx="487562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0" name="Picture 8" descr="Картинка 119 из 2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281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ФОТОГРАФИИ\img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539635"/>
            <a:ext cx="2286015" cy="231836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14282" y="1643050"/>
            <a:ext cx="5500726" cy="2286016"/>
          </a:xfrm>
          <a:prstGeom prst="cloudCallout">
            <a:avLst>
              <a:gd name="adj1" fmla="val -6748"/>
              <a:gd name="adj2" fmla="val 10077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Название „гиппеаструм“ означает                                    „кавалер со звездой“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вы это объясните?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ГИППЕАСТРУМ</a:t>
            </a:r>
          </a:p>
        </p:txBody>
      </p:sp>
      <p:pic>
        <p:nvPicPr>
          <p:cNvPr id="20482" name="Picture 2" descr="Картинка 100 из 7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5970" y="1973744"/>
            <a:ext cx="3248030" cy="4884256"/>
          </a:xfrm>
          <a:prstGeom prst="rect">
            <a:avLst/>
          </a:prstGeom>
          <a:noFill/>
        </p:spPr>
      </p:pic>
      <p:pic>
        <p:nvPicPr>
          <p:cNvPr id="20484" name="Picture 4" descr="Картинка 211 из 76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714752"/>
            <a:ext cx="2808215" cy="297657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7 из 7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а 12 из 7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40 из 191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476496"/>
            <a:ext cx="4381504" cy="4381504"/>
          </a:xfrm>
          <a:prstGeom prst="rect">
            <a:avLst/>
          </a:prstGeom>
          <a:noFill/>
        </p:spPr>
      </p:pic>
      <p:pic>
        <p:nvPicPr>
          <p:cNvPr id="3" name="Picture 2" descr="C:\Documents and Settings\Admin\Мои документы\ФОТОГРАФИИ\img0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539635"/>
            <a:ext cx="2286015" cy="231836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571472" y="1785926"/>
            <a:ext cx="4143404" cy="2071702"/>
          </a:xfrm>
          <a:prstGeom prst="cloudCallout">
            <a:avLst>
              <a:gd name="adj1" fmla="val -2022"/>
              <a:gd name="adj2" fmla="val 10155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вы думаете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почему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фиалка так называется?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ФИАЛКА</a:t>
            </a:r>
          </a:p>
        </p:txBody>
      </p:sp>
    </p:spTree>
  </p:cSld>
  <p:clrMapOvr>
    <a:masterClrMapping/>
  </p:clrMapOvr>
  <p:transition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Картинка 91 из 191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784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а 7 из 172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65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ФОТОГРАФИИ\img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539635"/>
            <a:ext cx="2286015" cy="231836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357158" y="1785926"/>
            <a:ext cx="4357718" cy="2071702"/>
          </a:xfrm>
          <a:prstGeom prst="cloudCallout">
            <a:avLst>
              <a:gd name="adj1" fmla="val 858"/>
              <a:gd name="adj2" fmla="val 11020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Калла еще называется белокрыльником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Почему?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КАЛЛА</a:t>
            </a:r>
          </a:p>
        </p:txBody>
      </p:sp>
      <p:pic>
        <p:nvPicPr>
          <p:cNvPr id="26626" name="Picture 2" descr="Картинка 18 из 248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6562" y="1928802"/>
            <a:ext cx="4217438" cy="473869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6 из 248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6894304"/>
          </a:xfrm>
          <a:prstGeom prst="rect">
            <a:avLst/>
          </a:prstGeom>
          <a:noFill/>
        </p:spPr>
      </p:pic>
      <p:pic>
        <p:nvPicPr>
          <p:cNvPr id="24580" name="Picture 4" descr="Картинка 10 из 248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687518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а 69 из 1223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785794"/>
            <a:ext cx="2318928" cy="2214578"/>
          </a:xfrm>
          <a:prstGeom prst="rect">
            <a:avLst/>
          </a:prstGeom>
          <a:noFill/>
        </p:spPr>
      </p:pic>
      <p:pic>
        <p:nvPicPr>
          <p:cNvPr id="4" name="Picture 3" descr="C:\Documents and Settings\Admin\Мои документы\ФОТОГРАФИИ\img0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4360974"/>
            <a:ext cx="1643073" cy="2497026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4857752" y="2571744"/>
            <a:ext cx="4071966" cy="1928826"/>
          </a:xfrm>
          <a:prstGeom prst="cloudCallout">
            <a:avLst>
              <a:gd name="adj1" fmla="val 9789"/>
              <a:gd name="adj2" fmla="val 7878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подоконнике растут комнатные растения.</a:t>
            </a:r>
          </a:p>
        </p:txBody>
      </p:sp>
      <p:pic>
        <p:nvPicPr>
          <p:cNvPr id="1026" name="Picture 2" descr="Картинка 55 из 122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76574"/>
            <a:ext cx="3810000" cy="3781426"/>
          </a:xfrm>
          <a:prstGeom prst="rect">
            <a:avLst/>
          </a:prstGeom>
          <a:noFill/>
        </p:spPr>
      </p:pic>
      <p:pic>
        <p:nvPicPr>
          <p:cNvPr id="1028" name="Picture 4" descr="Картинка 69 из 1223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6578" y="857232"/>
            <a:ext cx="2000264" cy="1534489"/>
          </a:xfrm>
          <a:prstGeom prst="rect">
            <a:avLst/>
          </a:prstGeom>
          <a:noFill/>
        </p:spPr>
      </p:pic>
      <p:pic>
        <p:nvPicPr>
          <p:cNvPr id="1032" name="Picture 8" descr="Картинка 69 из 1223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3643314"/>
            <a:ext cx="2143140" cy="2666992"/>
          </a:xfrm>
          <a:prstGeom prst="rect">
            <a:avLst/>
          </a:prstGeom>
          <a:noFill/>
        </p:spPr>
      </p:pic>
      <p:pic>
        <p:nvPicPr>
          <p:cNvPr id="1034" name="Picture 10" descr="Картинка 69 из 1223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143504" y="5000636"/>
            <a:ext cx="1500198" cy="1734333"/>
          </a:xfrm>
          <a:prstGeom prst="rect">
            <a:avLst/>
          </a:prstGeom>
          <a:noFill/>
        </p:spPr>
      </p:pic>
      <p:pic>
        <p:nvPicPr>
          <p:cNvPr id="1036" name="Picture 12" descr="Картинка 69 из 1223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7158" y="1214422"/>
            <a:ext cx="1963304" cy="144302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Картинка 47 из 248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ФОТОГРАФИИ\img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539635"/>
            <a:ext cx="2286015" cy="231836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571472" y="1785926"/>
            <a:ext cx="4143404" cy="2071702"/>
          </a:xfrm>
          <a:prstGeom prst="cloudCallout">
            <a:avLst>
              <a:gd name="adj1" fmla="val -2022"/>
              <a:gd name="adj2" fmla="val 10155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Родина кактусов – далёкие пустыни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КАКТУС</a:t>
            </a:r>
          </a:p>
        </p:txBody>
      </p:sp>
      <p:pic>
        <p:nvPicPr>
          <p:cNvPr id="25606" name="Picture 6" descr="Картинка 104 из 234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5991" y="2071678"/>
            <a:ext cx="3338009" cy="4786322"/>
          </a:xfrm>
          <a:prstGeom prst="rect">
            <a:avLst/>
          </a:prstGeom>
          <a:noFill/>
        </p:spPr>
      </p:pic>
      <p:pic>
        <p:nvPicPr>
          <p:cNvPr id="25604" name="Picture 4" descr="Картинка 24 из 234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3412" y="4429132"/>
            <a:ext cx="1681661" cy="230387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Мои документы\ФОТОГРАФИИ\img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214818"/>
            <a:ext cx="1643073" cy="2497026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4143372" y="1643050"/>
            <a:ext cx="4857784" cy="2428892"/>
          </a:xfrm>
          <a:prstGeom prst="cloudCallout">
            <a:avLst>
              <a:gd name="adj1" fmla="val 13492"/>
              <a:gd name="adj2" fmla="val 7844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 пустыне жарко и очень сухо, поэтому кактус запасает воду в своих стеблях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5842" name="Picture 2" descr="Картинка 19 из 234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85926"/>
            <a:ext cx="2266950" cy="4810132"/>
          </a:xfrm>
          <a:prstGeom prst="rect">
            <a:avLst/>
          </a:prstGeom>
          <a:noFill/>
        </p:spPr>
      </p:pic>
      <p:sp>
        <p:nvSpPr>
          <p:cNvPr id="7" name="Заголовок 4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КАКТУС</a:t>
            </a:r>
          </a:p>
        </p:txBody>
      </p:sp>
      <p:pic>
        <p:nvPicPr>
          <p:cNvPr id="35844" name="Picture 4" descr="http://im5-tub.yandex.net/i?id=30138759&amp;tov=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4000504"/>
            <a:ext cx="1564853" cy="256223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5572140"/>
            <a:ext cx="5500726" cy="11430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Кактусы – многолетние растения. Они запасают и надолго сохраняют в себе влагу. Существует более 3 000 видов кактусов. Их родина – Мексика. Многие кактусы в Мексике живут по 500 лет и достигают в высоту до 10 метров и нескольких метров в толщину. В засушливых местах с листовых пластин растений испаряется много влаги, необходимой растению, поэтому кактусы приспособились сохранять влагу за счёт того, что у них нет листьев. У некоторых кактусов остался только колючий, сочный стебель. Некоторые сплющили свои стебли до голых, листоподобных пластинок, например, зигокактус, или декабрист.  Цветёт этот кактус в декабре, за что и получил своё второе название. В пустынях кактусы единственные хранители влаги и часто спасают жизнь путешественников. Колючка защищают растение от крупных животных. </a:t>
            </a:r>
          </a:p>
        </p:txBody>
      </p:sp>
      <p:pic>
        <p:nvPicPr>
          <p:cNvPr id="38914" name="Picture 2" descr="Картинка 70 из 26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857232"/>
            <a:ext cx="3571868" cy="578647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Картинка 198 из 2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55 из 234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Картинка 101 из 234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</p:spPr>
      </p:pic>
      <p:pic>
        <p:nvPicPr>
          <p:cNvPr id="28680" name="Picture 8" descr="Картинка 295 из 234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6057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2500306"/>
            <a:ext cx="9144000" cy="205785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8000" b="1" spc="600" dirty="0">
                <a:ln w="38100"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Знакомы ли вам эти растения?</a:t>
            </a:r>
            <a:endParaRPr kumimoji="0" lang="ru-RU" sz="8000" b="1" i="0" u="none" strike="noStrike" kern="1200" cap="none" spc="600" normalizeH="0" baseline="0" noProof="0" dirty="0">
              <a:ln w="38100"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Karmen" pitchFamily="34" charset="-52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1 из 51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29124" cy="6858000"/>
          </a:xfrm>
          <a:prstGeom prst="rect">
            <a:avLst/>
          </a:prstGeom>
          <a:noFill/>
        </p:spPr>
      </p:pic>
      <p:pic>
        <p:nvPicPr>
          <p:cNvPr id="1028" name="Picture 4" descr="Картинка 167 из 51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10" y="0"/>
            <a:ext cx="471489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572264" y="5929330"/>
            <a:ext cx="2428892" cy="785818"/>
          </a:xfrm>
          <a:prstGeom prst="cloudCallout">
            <a:avLst>
              <a:gd name="adj1" fmla="val -35384"/>
              <a:gd name="adj2" fmla="val 1467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фикус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24 из 8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142844" y="142852"/>
            <a:ext cx="2857520" cy="785818"/>
          </a:xfrm>
          <a:prstGeom prst="cloudCallout">
            <a:avLst>
              <a:gd name="adj1" fmla="val -35384"/>
              <a:gd name="adj2" fmla="val 1467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хлорофитум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5500702"/>
            <a:ext cx="3929090" cy="114300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 подоконниках  в  классе,  в  квартирах, в коридорах поликлиник растут   комнатные  растения.  У  них  всегда  зелёные листья. Такие растения называют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вечнозелёными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Многие  наши  лесные  и  луговые  растения  не  могут долго жить в комнатах.  Им  не  хватает  света.  Зимой   они   теряют   листья.                                                                           Для нормального  развития  лесным и луговым растениям необходимы другие условия.   </a:t>
            </a:r>
          </a:p>
        </p:txBody>
      </p:sp>
      <p:pic>
        <p:nvPicPr>
          <p:cNvPr id="1026" name="Picture 2" descr="Картинка 105 из 1150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1000108"/>
            <a:ext cx="4857752" cy="571504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31 из 20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2052" name="Picture 4" descr="Картинка 95 из 20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3430" y="0"/>
            <a:ext cx="456057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3643306" y="142852"/>
            <a:ext cx="2428892" cy="785818"/>
          </a:xfrm>
          <a:prstGeom prst="cloudCallout">
            <a:avLst>
              <a:gd name="adj1" fmla="val -35384"/>
              <a:gd name="adj2" fmla="val 1467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драцена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42 из 83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559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500826" y="214290"/>
            <a:ext cx="2428892" cy="785818"/>
          </a:xfrm>
          <a:prstGeom prst="cloudCallout">
            <a:avLst>
              <a:gd name="adj1" fmla="val -35384"/>
              <a:gd name="adj2" fmla="val 1467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алоэ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6876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29256" y="5214950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286380" y="5500702"/>
            <a:ext cx="3500462" cy="928686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Предки комнатных растений чаще всего были привезены к нам из жарких стран, из пустынь. На своей родине эти растения достигали большой высоты и толщины. Условия, в которых растения росли на своей родине, похожи на условия в комнате. Поэтому комнатные растения при правильном уходе могут радовать человека много лет.   </a:t>
            </a:r>
          </a:p>
        </p:txBody>
      </p:sp>
      <p:pic>
        <p:nvPicPr>
          <p:cNvPr id="37890" name="Picture 2" descr="Картинка 155 из 1150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14356"/>
            <a:ext cx="5357818" cy="614364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h-flower.ru/photos/fullsize/________________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1785" y="2571744"/>
            <a:ext cx="4472215" cy="4143381"/>
          </a:xfrm>
          <a:prstGeom prst="rect">
            <a:avLst/>
          </a:prstGeom>
          <a:noFill/>
        </p:spPr>
      </p:pic>
      <p:pic>
        <p:nvPicPr>
          <p:cNvPr id="3" name="Picture 2" descr="C:\Documents and Settings\Admin\Мои документы\ФОТОГРАФИИ\img0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539635"/>
            <a:ext cx="2286015" cy="231836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785786" y="1928802"/>
            <a:ext cx="3929090" cy="1928826"/>
          </a:xfrm>
          <a:prstGeom prst="cloudCallout">
            <a:avLst>
              <a:gd name="adj1" fmla="val -5916"/>
              <a:gd name="adj2" fmla="val 11583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Родина бегонии – влажные леса жарких стран.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БЕГОНИЯ</a:t>
            </a:r>
          </a:p>
        </p:txBody>
      </p:sp>
    </p:spTree>
  </p:cSld>
  <p:clrMapOvr>
    <a:masterClrMapping/>
  </p:clrMapOvr>
  <p:transition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Мои документы\ФОТОГРАФИИ\img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214818"/>
            <a:ext cx="1643073" cy="2497026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3428992" y="1643050"/>
            <a:ext cx="5572164" cy="2428892"/>
          </a:xfrm>
          <a:prstGeom prst="cloudCallout">
            <a:avLst>
              <a:gd name="adj1" fmla="val 13492"/>
              <a:gd name="adj2" fmla="val 7844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 родине бегонии жарко и очень влажно, поэтому у нее вырастают такие большие листья.</a:t>
            </a:r>
          </a:p>
        </p:txBody>
      </p:sp>
      <p:sp>
        <p:nvSpPr>
          <p:cNvPr id="7" name="Заголовок 4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БЕГОНИЯ</a:t>
            </a:r>
          </a:p>
        </p:txBody>
      </p:sp>
      <p:pic>
        <p:nvPicPr>
          <p:cNvPr id="37890" name="Picture 2" descr="Картинка 31 из 48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857496"/>
            <a:ext cx="2893225" cy="3857632"/>
          </a:xfrm>
          <a:prstGeom prst="rect">
            <a:avLst/>
          </a:prstGeom>
          <a:noFill/>
        </p:spPr>
      </p:pic>
      <p:pic>
        <p:nvPicPr>
          <p:cNvPr id="37894" name="Picture 6" descr="Картинка 71 из 48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643446"/>
            <a:ext cx="2181225" cy="176212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Картинка 48 из 45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7111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2 из 48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ФОТОГРАФИИ\img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539635"/>
            <a:ext cx="2286015" cy="231836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571472" y="1785926"/>
            <a:ext cx="4143404" cy="2071702"/>
          </a:xfrm>
          <a:prstGeom prst="cloudCallout">
            <a:avLst>
              <a:gd name="adj1" fmla="val -2022"/>
              <a:gd name="adj2" fmla="val 10155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Сансевьеру многие называют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‘’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щучий хвост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‘’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Почему?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САНСЕВЬЕРА</a:t>
            </a:r>
          </a:p>
        </p:txBody>
      </p:sp>
      <p:pic>
        <p:nvPicPr>
          <p:cNvPr id="17410" name="Picture 2" descr="Картинка 14 из 2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785926"/>
            <a:ext cx="3881448" cy="481014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</TotalTime>
  <Words>378</Words>
  <Application>Microsoft Office PowerPoint</Application>
  <PresentationFormat>Экран (4:3)</PresentationFormat>
  <Paragraphs>35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Calibri</vt:lpstr>
      <vt:lpstr>Constantia</vt:lpstr>
      <vt:lpstr>Karmen</vt:lpstr>
      <vt:lpstr>Wingdings 2</vt:lpstr>
      <vt:lpstr>Поток</vt:lpstr>
      <vt:lpstr>Мир вокруг нас</vt:lpstr>
      <vt:lpstr>Презентация PowerPoint</vt:lpstr>
      <vt:lpstr>На  подоконниках  в  классе,  в  квартирах, в коридорах поликлиник растут   комнатные  растения.  У  них  всегда  зелёные листья. Такие растения называют вечнозелёными. Многие  наши  лесные  и  луговые  растения  не  могут долго жить в комнатах.  Им  не  хватает  света.  Зимой   они   теряют   листья.                                                                           Для нормального  развития  лесным и луговым растениям необходимы другие условия.   </vt:lpstr>
      <vt:lpstr>Предки комнатных растений чаще всего были привезены к нам из жарких стран, из пустынь. На своей родине эти растения достигали большой высоты и толщины. Условия, в которых растения росли на своей родине, похожи на условия в комнате. Поэтому комнатные растения при правильном уходе могут радовать человека много лет.   </vt:lpstr>
      <vt:lpstr>БЕГОНИЯ</vt:lpstr>
      <vt:lpstr>БЕГОНИЯ</vt:lpstr>
      <vt:lpstr>Презентация PowerPoint</vt:lpstr>
      <vt:lpstr>Презентация PowerPoint</vt:lpstr>
      <vt:lpstr>САНСЕВЬЕРА</vt:lpstr>
      <vt:lpstr>Презентация PowerPoint</vt:lpstr>
      <vt:lpstr>Презентация PowerPoint</vt:lpstr>
      <vt:lpstr>ГИППЕАСТРУМ</vt:lpstr>
      <vt:lpstr>Презентация PowerPoint</vt:lpstr>
      <vt:lpstr>Презентация PowerPoint</vt:lpstr>
      <vt:lpstr>ФИАЛКА</vt:lpstr>
      <vt:lpstr>Презентация PowerPoint</vt:lpstr>
      <vt:lpstr>Презентация PowerPoint</vt:lpstr>
      <vt:lpstr>КАЛЛА</vt:lpstr>
      <vt:lpstr>Презентация PowerPoint</vt:lpstr>
      <vt:lpstr>Презентация PowerPoint</vt:lpstr>
      <vt:lpstr>КАКТУС</vt:lpstr>
      <vt:lpstr>КАКТУС</vt:lpstr>
      <vt:lpstr>Кактусы – многолетние растения. Они запасают и надолго сохраняют в себе влагу. Существует более 3 000 видов кактусов. Их родина – Мексика. Многие кактусы в Мексике живут по 500 лет и достигают в высоту до 10 метров и нескольких метров в толщину. В засушливых местах с листовых пластин растений испаряется много влаги, необходимой растению, поэтому кактусы приспособились сохранять влагу за счёт того, что у них нет листьев. У некоторых кактусов остался только колючий, сочный стебель. Некоторые сплющили свои стебли до голых, листоподобных пластинок, например, зигокактус, или декабрист.  Цветёт этот кактус в декабре, за что и получил своё второе название. В пустынях кактусы единственные хранители влаги и часто спасают жизнь путешественников. Колючка защищают растение от крупных животных.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Алла</cp:lastModifiedBy>
  <cp:revision>25</cp:revision>
  <dcterms:created xsi:type="dcterms:W3CDTF">2009-07-24T21:16:11Z</dcterms:created>
  <dcterms:modified xsi:type="dcterms:W3CDTF">2023-11-13T18:56:28Z</dcterms:modified>
</cp:coreProperties>
</file>