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349" r:id="rId2"/>
    <p:sldId id="352" r:id="rId3"/>
    <p:sldId id="353" r:id="rId4"/>
    <p:sldId id="355" r:id="rId5"/>
    <p:sldId id="354" r:id="rId6"/>
    <p:sldId id="356" r:id="rId7"/>
    <p:sldId id="357" r:id="rId8"/>
    <p:sldId id="358" r:id="rId9"/>
    <p:sldId id="359" r:id="rId1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F345D6B-421E-47BD-B863-A568003E4968}">
          <p14:sldIdLst>
            <p14:sldId id="349"/>
            <p14:sldId id="352"/>
            <p14:sldId id="353"/>
            <p14:sldId id="355"/>
            <p14:sldId id="354"/>
            <p14:sldId id="356"/>
            <p14:sldId id="357"/>
            <p14:sldId id="358"/>
            <p14:sldId id="359"/>
          </p14:sldIdLst>
        </p14:section>
        <p14:section name="Раздел без заголовка" id="{17EAFC5A-26A1-4385-829B-CF00A889C3FA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B8C05"/>
    <a:srgbClr val="A7E200"/>
    <a:srgbClr val="D5EA0C"/>
    <a:srgbClr val="BDCF13"/>
    <a:srgbClr val="FFFF99"/>
    <a:srgbClr val="E7EB60"/>
    <a:srgbClr val="ECF6D9"/>
    <a:srgbClr val="DEF315"/>
    <a:srgbClr val="E4F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9430" autoAdjust="0"/>
  </p:normalViewPr>
  <p:slideViewPr>
    <p:cSldViewPr>
      <p:cViewPr varScale="1">
        <p:scale>
          <a:sx n="87" d="100"/>
          <a:sy n="87" d="100"/>
        </p:scale>
        <p:origin x="178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CCA0-703E-479B-9C24-7DFCD7BBBD0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7649-2ED1-4B00-8080-9AC736400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CCA0-703E-479B-9C24-7DFCD7BBBD0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7649-2ED1-4B00-8080-9AC736400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CCA0-703E-479B-9C24-7DFCD7BBBD0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7649-2ED1-4B00-8080-9AC736400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CCA0-703E-479B-9C24-7DFCD7BBBD0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7649-2ED1-4B00-8080-9AC736400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CCA0-703E-479B-9C24-7DFCD7BBBD0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7649-2ED1-4B00-8080-9AC736400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CCA0-703E-479B-9C24-7DFCD7BBBD0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7649-2ED1-4B00-8080-9AC736400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CCA0-703E-479B-9C24-7DFCD7BBBD0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7649-2ED1-4B00-8080-9AC736400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CCA0-703E-479B-9C24-7DFCD7BBBD0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7649-2ED1-4B00-8080-9AC736400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CCA0-703E-479B-9C24-7DFCD7BBBD0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7649-2ED1-4B00-8080-9AC736400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CCA0-703E-479B-9C24-7DFCD7BBBD0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7649-2ED1-4B00-8080-9AC736400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CCA0-703E-479B-9C24-7DFCD7BBBD0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7649-2ED1-4B00-8080-9AC736400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BCCA0-703E-479B-9C24-7DFCD7BBBD0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07649-2ED1-4B00-8080-9AC736400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AF5ED6F-3E44-4F01-AEDD-10A40507F4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957"/>
            <a:ext cx="9144000" cy="646608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F27ACE-A142-4BEA-AB31-DE07435611A8}"/>
              </a:ext>
            </a:extLst>
          </p:cNvPr>
          <p:cNvSpPr txBox="1"/>
          <p:nvPr/>
        </p:nvSpPr>
        <p:spPr>
          <a:xfrm>
            <a:off x="827584" y="3284984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6600"/>
                </a:solidFill>
              </a:rPr>
              <a:t>МИНИ-ВЫСТАВКА КАК ОЦЕНОЧНЫЙ МАТЕРИАЛ ДООП «ЭКО-МАСТЕРСКАЯ»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F57B93-13FA-43EF-BC89-7C907EA424D0}"/>
              </a:ext>
            </a:extLst>
          </p:cNvPr>
          <p:cNvSpPr txBox="1"/>
          <p:nvPr/>
        </p:nvSpPr>
        <p:spPr>
          <a:xfrm>
            <a:off x="3419872" y="5301208"/>
            <a:ext cx="54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>
                <a:solidFill>
                  <a:srgbClr val="006600"/>
                </a:solidFill>
              </a:rPr>
              <a:t>Радмила </a:t>
            </a:r>
            <a:r>
              <a:rPr lang="ru-RU" sz="1600" dirty="0" err="1">
                <a:solidFill>
                  <a:srgbClr val="006600"/>
                </a:solidFill>
              </a:rPr>
              <a:t>Шамилевна</a:t>
            </a:r>
            <a:r>
              <a:rPr lang="ru-RU" sz="1600" dirty="0">
                <a:solidFill>
                  <a:srgbClr val="006600"/>
                </a:solidFill>
              </a:rPr>
              <a:t> Казиева, </a:t>
            </a:r>
          </a:p>
          <a:p>
            <a:pPr algn="r"/>
            <a:r>
              <a:rPr lang="ru-RU" sz="1600" dirty="0">
                <a:solidFill>
                  <a:srgbClr val="006600"/>
                </a:solidFill>
              </a:rPr>
              <a:t>педагог дополнительного образования</a:t>
            </a:r>
          </a:p>
          <a:p>
            <a:pPr algn="r"/>
            <a:r>
              <a:rPr lang="ru-RU" sz="1600" dirty="0">
                <a:solidFill>
                  <a:srgbClr val="006600"/>
                </a:solidFill>
              </a:rPr>
              <a:t> высшей квалификационной </a:t>
            </a:r>
            <a:r>
              <a:rPr lang="ru-RU" sz="1600" dirty="0" err="1">
                <a:solidFill>
                  <a:srgbClr val="006600"/>
                </a:solidFill>
              </a:rPr>
              <a:t>категоррии</a:t>
            </a:r>
            <a:endParaRPr lang="ru-RU" sz="16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84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1" descr="C:\Users\Admin\Desktop\2 проекты.jpg">
            <a:extLst>
              <a:ext uri="{FF2B5EF4-FFF2-40B4-BE49-F238E27FC236}">
                <a16:creationId xmlns:a16="http://schemas.microsoft.com/office/drawing/2014/main" id="{0EFA2716-911B-F303-243B-54BB01EAA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901" y="-57697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: один усеченный угол 7">
            <a:extLst>
              <a:ext uri="{FF2B5EF4-FFF2-40B4-BE49-F238E27FC236}">
                <a16:creationId xmlns:a16="http://schemas.microsoft.com/office/drawing/2014/main" id="{3AD1E9C5-8722-62BA-A5D9-3FFF2638CB14}"/>
              </a:ext>
            </a:extLst>
          </p:cNvPr>
          <p:cNvSpPr/>
          <p:nvPr/>
        </p:nvSpPr>
        <p:spPr>
          <a:xfrm>
            <a:off x="563179" y="1936053"/>
            <a:ext cx="7955840" cy="779134"/>
          </a:xfrm>
          <a:prstGeom prst="snip1Rect">
            <a:avLst/>
          </a:prstGeom>
          <a:solidFill>
            <a:srgbClr val="FFFF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23B3B7-76C2-3710-9E7A-4B8C4364A5AD}"/>
              </a:ext>
            </a:extLst>
          </p:cNvPr>
          <p:cNvSpPr txBox="1"/>
          <p:nvPr/>
        </p:nvSpPr>
        <p:spPr>
          <a:xfrm>
            <a:off x="1448599" y="1967547"/>
            <a:ext cx="6840760" cy="76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1800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закрепление умений изготавливать поделки из природного и бросового материала и обучение детей навыкам презентации творческой работы</a:t>
            </a:r>
            <a:endParaRPr lang="ru-RU" sz="2000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905359-9786-01F2-821B-E98B9D8984AF}"/>
              </a:ext>
            </a:extLst>
          </p:cNvPr>
          <p:cNvSpPr txBox="1"/>
          <p:nvPr/>
        </p:nvSpPr>
        <p:spPr>
          <a:xfrm>
            <a:off x="779689" y="1936053"/>
            <a:ext cx="4642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FB8C05"/>
                </a:solidFill>
              </a:rPr>
              <a:t>ЦЕЛЬ:</a:t>
            </a:r>
            <a:endParaRPr lang="ru-RU" b="1" dirty="0">
              <a:solidFill>
                <a:srgbClr val="FB8C05"/>
              </a:solidFill>
            </a:endParaRP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78EE911D-814E-DFFE-9303-8E5DF99123C6}"/>
              </a:ext>
            </a:extLst>
          </p:cNvPr>
          <p:cNvSpPr/>
          <p:nvPr/>
        </p:nvSpPr>
        <p:spPr>
          <a:xfrm>
            <a:off x="597744" y="3343798"/>
            <a:ext cx="2461162" cy="1405212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49DFFC-8A7B-8B34-0668-E2C1D7825C76}"/>
              </a:ext>
            </a:extLst>
          </p:cNvPr>
          <p:cNvSpPr txBox="1"/>
          <p:nvPr/>
        </p:nvSpPr>
        <p:spPr>
          <a:xfrm>
            <a:off x="596346" y="3506181"/>
            <a:ext cx="3870240" cy="8590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623060" lvl="0" algn="l">
              <a:lnSpc>
                <a:spcPct val="94000"/>
              </a:lnSpc>
              <a:spcAft>
                <a:spcPts val="25"/>
              </a:spcAft>
            </a:pPr>
            <a:r>
              <a:rPr lang="ru-RU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</a:t>
            </a:r>
            <a:r>
              <a:rPr lang="ru-RU" sz="13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формировать умения и навыки работы с природным и бросовым материалом</a:t>
            </a:r>
            <a:endParaRPr lang="ru-RU" sz="13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8EF32A-AFF6-4629-32B6-51AC539DD062}"/>
              </a:ext>
            </a:extLst>
          </p:cNvPr>
          <p:cNvSpPr txBox="1"/>
          <p:nvPr/>
        </p:nvSpPr>
        <p:spPr>
          <a:xfrm>
            <a:off x="3836724" y="2707677"/>
            <a:ext cx="1158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FB8C05"/>
                </a:solidFill>
              </a:rPr>
              <a:t>ЗАДАЧИ:</a:t>
            </a:r>
            <a:endParaRPr lang="ru-RU" b="1" dirty="0">
              <a:solidFill>
                <a:srgbClr val="FB8C05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D4909C-BF5E-3C7D-14FC-6F85CAAE17D9}"/>
              </a:ext>
            </a:extLst>
          </p:cNvPr>
          <p:cNvSpPr txBox="1"/>
          <p:nvPr/>
        </p:nvSpPr>
        <p:spPr>
          <a:xfrm>
            <a:off x="1049727" y="3032749"/>
            <a:ext cx="19473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6600"/>
                </a:solidFill>
              </a:rPr>
              <a:t>предметные:</a:t>
            </a:r>
          </a:p>
        </p:txBody>
      </p:sp>
      <p:sp>
        <p:nvSpPr>
          <p:cNvPr id="24" name="Прямоугольник: скругленные углы 23">
            <a:extLst>
              <a:ext uri="{FF2B5EF4-FFF2-40B4-BE49-F238E27FC236}">
                <a16:creationId xmlns:a16="http://schemas.microsoft.com/office/drawing/2014/main" id="{21698179-A23B-F5B8-FB31-69F3A1CADDE3}"/>
              </a:ext>
            </a:extLst>
          </p:cNvPr>
          <p:cNvSpPr/>
          <p:nvPr/>
        </p:nvSpPr>
        <p:spPr>
          <a:xfrm>
            <a:off x="3369850" y="3332972"/>
            <a:ext cx="2461163" cy="1431396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C67FBB-87C5-895E-8519-3858927037F6}"/>
              </a:ext>
            </a:extLst>
          </p:cNvPr>
          <p:cNvSpPr txBox="1"/>
          <p:nvPr/>
        </p:nvSpPr>
        <p:spPr>
          <a:xfrm>
            <a:off x="3431701" y="3468713"/>
            <a:ext cx="4261365" cy="1220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623060" lvl="0" algn="l">
              <a:lnSpc>
                <a:spcPct val="94000"/>
              </a:lnSpc>
              <a:spcAft>
                <a:spcPts val="25"/>
              </a:spcAft>
            </a:pPr>
            <a:r>
              <a:rPr lang="ru-RU" sz="13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сформировать положительное отношение обучающихся к участию в </a:t>
            </a:r>
            <a:r>
              <a:rPr lang="ru-RU" sz="13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выставочно</a:t>
            </a:r>
            <a:r>
              <a:rPr lang="ru-RU" sz="13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-конкурсных мероприятиях различного уровня</a:t>
            </a:r>
            <a:endParaRPr lang="ru-RU" sz="13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25A493-0358-933B-97D6-1C2BCF8CC08D}"/>
              </a:ext>
            </a:extLst>
          </p:cNvPr>
          <p:cNvSpPr txBox="1"/>
          <p:nvPr/>
        </p:nvSpPr>
        <p:spPr>
          <a:xfrm>
            <a:off x="3511842" y="2994418"/>
            <a:ext cx="19473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6600"/>
                </a:solidFill>
              </a:rPr>
              <a:t>метапредметные:</a:t>
            </a:r>
          </a:p>
        </p:txBody>
      </p: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id="{A46F7B21-FF90-9F94-9043-47ED3EDFD6DE}"/>
              </a:ext>
            </a:extLst>
          </p:cNvPr>
          <p:cNvSpPr/>
          <p:nvPr/>
        </p:nvSpPr>
        <p:spPr>
          <a:xfrm>
            <a:off x="3367272" y="5012392"/>
            <a:ext cx="2461163" cy="1394717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F38BD9B8-7BA8-FCCF-C8B9-8AF52EED6540}"/>
              </a:ext>
            </a:extLst>
          </p:cNvPr>
          <p:cNvSpPr/>
          <p:nvPr/>
        </p:nvSpPr>
        <p:spPr>
          <a:xfrm>
            <a:off x="6203808" y="3342682"/>
            <a:ext cx="2461162" cy="1420569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2788BF2-0D6F-A629-9CFB-B4BE45899CFF}"/>
              </a:ext>
            </a:extLst>
          </p:cNvPr>
          <p:cNvSpPr txBox="1"/>
          <p:nvPr/>
        </p:nvSpPr>
        <p:spPr>
          <a:xfrm>
            <a:off x="6503381" y="2989071"/>
            <a:ext cx="19473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6600"/>
                </a:solidFill>
              </a:rPr>
              <a:t>личностные: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161542-1B65-8C05-0AF6-F3D7D0541961}"/>
              </a:ext>
            </a:extLst>
          </p:cNvPr>
          <p:cNvSpPr txBox="1"/>
          <p:nvPr/>
        </p:nvSpPr>
        <p:spPr>
          <a:xfrm>
            <a:off x="3395037" y="4980161"/>
            <a:ext cx="4181094" cy="1408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623060">
              <a:lnSpc>
                <a:spcPct val="94000"/>
              </a:lnSpc>
              <a:spcAft>
                <a:spcPts val="25"/>
              </a:spcAft>
            </a:pPr>
            <a:r>
              <a:rPr lang="ru-RU" sz="13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развить ключевые компетентности: умение думать, умение исследовать, умение общаться, умение взаимодействовать, умение доводить дело до конца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7CC7D45-B1FD-23D0-FAD8-E2561AF81B3D}"/>
              </a:ext>
            </a:extLst>
          </p:cNvPr>
          <p:cNvSpPr txBox="1"/>
          <p:nvPr/>
        </p:nvSpPr>
        <p:spPr>
          <a:xfrm>
            <a:off x="6284003" y="3440801"/>
            <a:ext cx="4030556" cy="844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623060">
              <a:lnSpc>
                <a:spcPct val="94000"/>
              </a:lnSpc>
              <a:spcAft>
                <a:spcPts val="25"/>
              </a:spcAft>
            </a:pPr>
            <a:r>
              <a:rPr lang="ru-RU" sz="13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способствовать формированию экологического сознания обучающихся</a:t>
            </a:r>
          </a:p>
        </p:txBody>
      </p:sp>
      <p:sp>
        <p:nvSpPr>
          <p:cNvPr id="33" name="Прямоугольник: скругленные углы 32">
            <a:extLst>
              <a:ext uri="{FF2B5EF4-FFF2-40B4-BE49-F238E27FC236}">
                <a16:creationId xmlns:a16="http://schemas.microsoft.com/office/drawing/2014/main" id="{0CB8BFA7-6461-71B1-4499-8E7EB88CB0BC}"/>
              </a:ext>
            </a:extLst>
          </p:cNvPr>
          <p:cNvSpPr/>
          <p:nvPr/>
        </p:nvSpPr>
        <p:spPr>
          <a:xfrm>
            <a:off x="6181624" y="5017782"/>
            <a:ext cx="2483346" cy="1389327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3DE39D5-AA41-8D1E-96D5-84673C3318D0}"/>
              </a:ext>
            </a:extLst>
          </p:cNvPr>
          <p:cNvSpPr txBox="1"/>
          <p:nvPr/>
        </p:nvSpPr>
        <p:spPr>
          <a:xfrm>
            <a:off x="6263004" y="5062483"/>
            <a:ext cx="3937661" cy="65652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R="1623060">
              <a:lnSpc>
                <a:spcPct val="94000"/>
              </a:lnSpc>
              <a:spcAft>
                <a:spcPts val="25"/>
              </a:spcAft>
              <a:defRPr sz="12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sz="1300" dirty="0"/>
              <a:t>сформировать навыки публичного выступления обучающихся</a:t>
            </a:r>
          </a:p>
        </p:txBody>
      </p:sp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BD646FAA-A100-5D51-0B4D-284399AEB6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06" b="10291"/>
          <a:stretch/>
        </p:blipFill>
        <p:spPr>
          <a:xfrm>
            <a:off x="701760" y="4954204"/>
            <a:ext cx="2163071" cy="1415158"/>
          </a:xfrm>
          <a:prstGeom prst="rect">
            <a:avLst/>
          </a:prstGeom>
          <a:ln w="38100">
            <a:solidFill>
              <a:srgbClr val="FFC000"/>
            </a:solidFill>
          </a:ln>
          <a:effectLst>
            <a:outerShdw blurRad="107950" dist="12700" dir="5400000" algn="ctr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4120705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dmin\Desktop\2 проекты.jpg">
            <a:extLst>
              <a:ext uri="{FF2B5EF4-FFF2-40B4-BE49-F238E27FC236}">
                <a16:creationId xmlns:a16="http://schemas.microsoft.com/office/drawing/2014/main" id="{2C829E30-4F2D-3DAC-B710-82A36C730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9" y="0"/>
            <a:ext cx="9144000" cy="6818814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EFB505F-3F9A-7FAC-D00C-7F5A846462DE}"/>
              </a:ext>
            </a:extLst>
          </p:cNvPr>
          <p:cNvSpPr txBox="1"/>
          <p:nvPr/>
        </p:nvSpPr>
        <p:spPr>
          <a:xfrm>
            <a:off x="1979712" y="1652319"/>
            <a:ext cx="60304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FB8C05"/>
                </a:solidFill>
              </a:rPr>
              <a:t>МЕТОДЫ И ТЕХНОЛОГИИ ОБРАЗОВАТЕЛЬНОЙ ПРАКТИКИ</a:t>
            </a:r>
            <a:endParaRPr lang="ru-RU" b="1" dirty="0">
              <a:solidFill>
                <a:srgbClr val="FB8C05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9014CA-36C4-FBF7-0F04-5EF01766BFB0}"/>
              </a:ext>
            </a:extLst>
          </p:cNvPr>
          <p:cNvSpPr txBox="1"/>
          <p:nvPr/>
        </p:nvSpPr>
        <p:spPr>
          <a:xfrm>
            <a:off x="429078" y="1989188"/>
            <a:ext cx="5593599" cy="15577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Метод наглядности; </a:t>
            </a:r>
          </a:p>
          <a:p>
            <a:pPr marL="285750" lvl="0" indent="-285750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Метод практики; </a:t>
            </a:r>
          </a:p>
          <a:p>
            <a:pPr marL="285750" lvl="0" indent="-285750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Метод поиска;</a:t>
            </a:r>
          </a:p>
          <a:p>
            <a:pPr marL="285750" lvl="0" indent="-285750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66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Метод игровых технологий;</a:t>
            </a:r>
          </a:p>
          <a:p>
            <a:pPr marL="285750" lvl="0" indent="-285750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Метод проектов;</a:t>
            </a:r>
          </a:p>
          <a:p>
            <a:pPr marL="285750" lvl="0" indent="-285750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66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Метод контроля</a:t>
            </a:r>
            <a:endParaRPr lang="ru-RU" sz="1400" b="1" dirty="0">
              <a:solidFill>
                <a:srgbClr val="0066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25A5E48-09AD-AD41-3F8B-431C1C6612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2"/>
          <a:stretch/>
        </p:blipFill>
        <p:spPr>
          <a:xfrm>
            <a:off x="899592" y="3619148"/>
            <a:ext cx="2160240" cy="2806136"/>
          </a:xfrm>
          <a:prstGeom prst="rect">
            <a:avLst/>
          </a:prstGeom>
          <a:ln w="38100">
            <a:solidFill>
              <a:srgbClr val="92D050"/>
            </a:solidFill>
          </a:ln>
          <a:effectLst>
            <a:outerShdw blurRad="107950" dist="12700" dir="5400000" algn="ctr">
              <a:srgbClr val="000000"/>
            </a:outerShdw>
          </a:effectLst>
        </p:spPr>
      </p:pic>
      <p:sp>
        <p:nvSpPr>
          <p:cNvPr id="19" name="Прямоугольник: скругленные противолежащие углы 18">
            <a:extLst>
              <a:ext uri="{FF2B5EF4-FFF2-40B4-BE49-F238E27FC236}">
                <a16:creationId xmlns:a16="http://schemas.microsoft.com/office/drawing/2014/main" id="{7C4AE84A-B8D2-E10A-EAF7-E9266034EDA3}"/>
              </a:ext>
            </a:extLst>
          </p:cNvPr>
          <p:cNvSpPr/>
          <p:nvPr/>
        </p:nvSpPr>
        <p:spPr>
          <a:xfrm rot="10800000">
            <a:off x="3684792" y="2100521"/>
            <a:ext cx="4994108" cy="2125013"/>
          </a:xfrm>
          <a:prstGeom prst="round2Diag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B184AE-31D4-40A6-EF99-B8DCEB2866DA}"/>
              </a:ext>
            </a:extLst>
          </p:cNvPr>
          <p:cNvSpPr txBox="1"/>
          <p:nvPr/>
        </p:nvSpPr>
        <p:spPr>
          <a:xfrm>
            <a:off x="3924699" y="2492497"/>
            <a:ext cx="510281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Мини-выставка разработана как метод текущего контроля, который позволяет демонстрировать знания, умения и навыки обучающихся, а также личные достижения ребенка, полученные в </a:t>
            </a:r>
          </a:p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результате освоения программы</a:t>
            </a:r>
          </a:p>
        </p:txBody>
      </p:sp>
      <p:sp>
        <p:nvSpPr>
          <p:cNvPr id="20" name="Прямоугольник: скругленные противолежащие углы 19">
            <a:extLst>
              <a:ext uri="{FF2B5EF4-FFF2-40B4-BE49-F238E27FC236}">
                <a16:creationId xmlns:a16="http://schemas.microsoft.com/office/drawing/2014/main" id="{6EEF5405-175E-8695-9FE8-DBD3786E285D}"/>
              </a:ext>
            </a:extLst>
          </p:cNvPr>
          <p:cNvSpPr/>
          <p:nvPr/>
        </p:nvSpPr>
        <p:spPr>
          <a:xfrm>
            <a:off x="3684697" y="4326224"/>
            <a:ext cx="4994108" cy="2142046"/>
          </a:xfrm>
          <a:prstGeom prst="round2Diag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277A4C82-06B8-A61B-B00E-F1091D6C57CA}"/>
              </a:ext>
            </a:extLst>
          </p:cNvPr>
          <p:cNvSpPr/>
          <p:nvPr/>
        </p:nvSpPr>
        <p:spPr>
          <a:xfrm>
            <a:off x="8216425" y="4039191"/>
            <a:ext cx="267535" cy="469779"/>
          </a:xfrm>
          <a:prstGeom prst="downArrow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CC4481B-32EB-2BE2-D04D-76BCA2086452}"/>
              </a:ext>
            </a:extLst>
          </p:cNvPr>
          <p:cNvSpPr txBox="1"/>
          <p:nvPr/>
        </p:nvSpPr>
        <p:spPr>
          <a:xfrm>
            <a:off x="3896671" y="4324425"/>
            <a:ext cx="6435970" cy="2117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623060" lvl="0">
              <a:lnSpc>
                <a:spcPct val="94000"/>
              </a:lnSpc>
              <a:spcAft>
                <a:spcPts val="25"/>
              </a:spcAft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Выставка - одно из самых интересных коммуникативных средств. </a:t>
            </a:r>
          </a:p>
          <a:p>
            <a:pPr marR="1623060" lvl="0">
              <a:lnSpc>
                <a:spcPct val="94000"/>
              </a:lnSpc>
              <a:spcAft>
                <a:spcPts val="25"/>
              </a:spcAft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Способствует решению ряда педагогических задач:</a:t>
            </a:r>
          </a:p>
          <a:p>
            <a:pPr marL="342900" marR="1623060" lvl="0" indent="-342900">
              <a:lnSpc>
                <a:spcPct val="94000"/>
              </a:lnSpc>
              <a:spcAft>
                <a:spcPts val="25"/>
              </a:spcAft>
              <a:buFont typeface="Symbol" panose="05050102010706020507" pitchFamily="18" charset="2"/>
              <a:buChar char=""/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формированию художественного вкуса;</a:t>
            </a:r>
          </a:p>
          <a:p>
            <a:pPr marL="342900" marR="1623060" lvl="0" indent="-342900">
              <a:lnSpc>
                <a:spcPct val="94000"/>
              </a:lnSpc>
              <a:spcAft>
                <a:spcPts val="25"/>
              </a:spcAft>
              <a:buFont typeface="Symbol" panose="05050102010706020507" pitchFamily="18" charset="2"/>
              <a:buChar char=""/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раскрывает и развивает творческие способности;</a:t>
            </a:r>
          </a:p>
          <a:p>
            <a:pPr marL="342900" marR="1623060" lvl="0" indent="-342900">
              <a:lnSpc>
                <a:spcPct val="94000"/>
              </a:lnSpc>
              <a:spcAft>
                <a:spcPts val="25"/>
              </a:spcAft>
              <a:buFont typeface="Symbol" panose="05050102010706020507" pitchFamily="18" charset="2"/>
              <a:buChar char=""/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пробуждает интерес к созданию оригинальных творческих работ;</a:t>
            </a:r>
          </a:p>
          <a:p>
            <a:pPr marL="342900" marR="1623060" lvl="0" indent="-342900">
              <a:lnSpc>
                <a:spcPct val="94000"/>
              </a:lnSpc>
              <a:spcAft>
                <a:spcPts val="25"/>
              </a:spcAft>
              <a:buFont typeface="Symbol" panose="05050102010706020507" pitchFamily="18" charset="2"/>
              <a:buChar char=""/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формированию ответственности и самостоятельности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389786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dmin\Desktop\2 проекты.jpg">
            <a:extLst>
              <a:ext uri="{FF2B5EF4-FFF2-40B4-BE49-F238E27FC236}">
                <a16:creationId xmlns:a16="http://schemas.microsoft.com/office/drawing/2014/main" id="{2C829E30-4F2D-3DAC-B710-82A36C730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80" y="32946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: один усеченный угол 9">
            <a:extLst>
              <a:ext uri="{FF2B5EF4-FFF2-40B4-BE49-F238E27FC236}">
                <a16:creationId xmlns:a16="http://schemas.microsoft.com/office/drawing/2014/main" id="{896BAEDC-EFCB-332F-94B6-9E6D6990FB2D}"/>
              </a:ext>
            </a:extLst>
          </p:cNvPr>
          <p:cNvSpPr/>
          <p:nvPr/>
        </p:nvSpPr>
        <p:spPr>
          <a:xfrm>
            <a:off x="640317" y="2096047"/>
            <a:ext cx="7936525" cy="1263035"/>
          </a:xfrm>
          <a:prstGeom prst="snip1Rect">
            <a:avLst/>
          </a:prstGeom>
          <a:solidFill>
            <a:srgbClr val="FFFF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A63E90-6345-9F01-8C14-5A49EA043696}"/>
              </a:ext>
            </a:extLst>
          </p:cNvPr>
          <p:cNvSpPr txBox="1"/>
          <p:nvPr/>
        </p:nvSpPr>
        <p:spPr>
          <a:xfrm>
            <a:off x="1556792" y="1664081"/>
            <a:ext cx="60304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FB8C05"/>
                </a:solidFill>
              </a:rPr>
              <a:t>НОВИЗНА И ПОТЕНЦИАЛ ОБРАЗОВАТЕЛЬНОЙ ПРАКТИКИ</a:t>
            </a:r>
            <a:endParaRPr lang="ru-RU" b="1" dirty="0">
              <a:solidFill>
                <a:srgbClr val="FB8C05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6391F5-A842-179A-A4DC-408019AC6578}"/>
              </a:ext>
            </a:extLst>
          </p:cNvPr>
          <p:cNvSpPr txBox="1"/>
          <p:nvPr/>
        </p:nvSpPr>
        <p:spPr>
          <a:xfrm>
            <a:off x="705069" y="2118304"/>
            <a:ext cx="787177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Выставка является отчетом деятельности каждого обучающегося объединения. Это возможность для обучающегося показать свои достижения, а для обучающихся-зрителей – это возможность увидеть своего друга с другой точки зрения, а для кого-то и стимул попробовать себя в новом деле.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640BDA3-0CF7-815B-05E1-CA83BE3E81F9}"/>
              </a:ext>
            </a:extLst>
          </p:cNvPr>
          <p:cNvSpPr/>
          <p:nvPr/>
        </p:nvSpPr>
        <p:spPr>
          <a:xfrm>
            <a:off x="660868" y="3497405"/>
            <a:ext cx="3850277" cy="939707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ECFBFDFE-780B-DC51-4E81-6D43B506A55F}"/>
              </a:ext>
            </a:extLst>
          </p:cNvPr>
          <p:cNvSpPr/>
          <p:nvPr/>
        </p:nvSpPr>
        <p:spPr>
          <a:xfrm>
            <a:off x="4700240" y="3497407"/>
            <a:ext cx="3850277" cy="939706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DD48FD-A8CF-0077-99F0-A1BC760A2176}"/>
              </a:ext>
            </a:extLst>
          </p:cNvPr>
          <p:cNvSpPr txBox="1"/>
          <p:nvPr/>
        </p:nvSpPr>
        <p:spPr>
          <a:xfrm>
            <a:off x="706420" y="3566210"/>
            <a:ext cx="3789662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3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занятиях в форме мастер-классов ребенок пошагово овладевает методикой работы с определенным материалом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5F88C3-FD8A-FFD1-6739-7CAF86E94E58}"/>
              </a:ext>
            </a:extLst>
          </p:cNvPr>
          <p:cNvSpPr txBox="1"/>
          <p:nvPr/>
        </p:nvSpPr>
        <p:spPr>
          <a:xfrm>
            <a:off x="4807262" y="3528309"/>
            <a:ext cx="3675870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3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Индивидуально, с каждым обучающимся, обсуждается форма презентации изделия на выставке.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CBC4558-55A5-D0C4-4F9B-08BFE7858A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63" b="1561"/>
          <a:stretch/>
        </p:blipFill>
        <p:spPr>
          <a:xfrm>
            <a:off x="5794550" y="4570672"/>
            <a:ext cx="2643021" cy="1902736"/>
          </a:xfrm>
          <a:prstGeom prst="rect">
            <a:avLst/>
          </a:prstGeom>
          <a:ln w="38100">
            <a:solidFill>
              <a:srgbClr val="FB8C05"/>
            </a:solidFill>
          </a:ln>
          <a:effectLst>
            <a:outerShdw blurRad="107950" dist="12700" dir="5400000" algn="ctr">
              <a:srgbClr val="000000"/>
            </a:outerShdw>
          </a:effectLst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CCDDC2C8-B512-5925-FCEC-1A5E61BD6C9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4" t="6379" r="10413" b="22574"/>
          <a:stretch/>
        </p:blipFill>
        <p:spPr>
          <a:xfrm>
            <a:off x="3861843" y="4563358"/>
            <a:ext cx="1447463" cy="1916867"/>
          </a:xfrm>
          <a:prstGeom prst="rect">
            <a:avLst/>
          </a:prstGeom>
          <a:ln w="38100">
            <a:solidFill>
              <a:srgbClr val="FB8C05"/>
            </a:solidFill>
          </a:ln>
          <a:effectLst>
            <a:outerShdw blurRad="107950" dist="12700" dir="5400000" algn="ctr">
              <a:srgbClr val="000000"/>
            </a:outerShdw>
          </a:effectLst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B6E7FF26-A231-7747-57F0-B46E1B193E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40" y="4556541"/>
            <a:ext cx="2699792" cy="1916867"/>
          </a:xfrm>
          <a:prstGeom prst="rect">
            <a:avLst/>
          </a:prstGeom>
          <a:ln w="38100">
            <a:solidFill>
              <a:srgbClr val="FB8C05"/>
            </a:solidFill>
          </a:ln>
          <a:effectLst>
            <a:outerShdw blurRad="107950" dist="12700" dir="5400000" algn="ctr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1205220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dmin\Desktop\2 проекты.jpg">
            <a:extLst>
              <a:ext uri="{FF2B5EF4-FFF2-40B4-BE49-F238E27FC236}">
                <a16:creationId xmlns:a16="http://schemas.microsoft.com/office/drawing/2014/main" id="{2C829E30-4F2D-3DAC-B710-82A36C730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" name="Прямоугольник: скругленные противолежащие углы 20">
            <a:extLst>
              <a:ext uri="{FF2B5EF4-FFF2-40B4-BE49-F238E27FC236}">
                <a16:creationId xmlns:a16="http://schemas.microsoft.com/office/drawing/2014/main" id="{E47680AD-3ABE-3B36-2813-396536D20023}"/>
              </a:ext>
            </a:extLst>
          </p:cNvPr>
          <p:cNvSpPr/>
          <p:nvPr/>
        </p:nvSpPr>
        <p:spPr>
          <a:xfrm>
            <a:off x="827584" y="5595707"/>
            <a:ext cx="4824536" cy="979773"/>
          </a:xfrm>
          <a:prstGeom prst="round2Diag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: скругленные противолежащие углы 19">
            <a:extLst>
              <a:ext uri="{FF2B5EF4-FFF2-40B4-BE49-F238E27FC236}">
                <a16:creationId xmlns:a16="http://schemas.microsoft.com/office/drawing/2014/main" id="{F90E2772-EBC9-9921-87D1-97935EA0814E}"/>
              </a:ext>
            </a:extLst>
          </p:cNvPr>
          <p:cNvSpPr/>
          <p:nvPr/>
        </p:nvSpPr>
        <p:spPr>
          <a:xfrm>
            <a:off x="827584" y="4535307"/>
            <a:ext cx="5616624" cy="979773"/>
          </a:xfrm>
          <a:prstGeom prst="round2Diag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: скругленные противолежащие углы 18">
            <a:extLst>
              <a:ext uri="{FF2B5EF4-FFF2-40B4-BE49-F238E27FC236}">
                <a16:creationId xmlns:a16="http://schemas.microsoft.com/office/drawing/2014/main" id="{89A6F804-4F1B-03A7-2C45-188DFAEBF998}"/>
              </a:ext>
            </a:extLst>
          </p:cNvPr>
          <p:cNvSpPr/>
          <p:nvPr/>
        </p:nvSpPr>
        <p:spPr>
          <a:xfrm>
            <a:off x="828691" y="3452688"/>
            <a:ext cx="6623629" cy="979773"/>
          </a:xfrm>
          <a:prstGeom prst="round2Diag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противолежащие углы 17">
            <a:extLst>
              <a:ext uri="{FF2B5EF4-FFF2-40B4-BE49-F238E27FC236}">
                <a16:creationId xmlns:a16="http://schemas.microsoft.com/office/drawing/2014/main" id="{9C590B17-23D6-DC92-C118-71163684EFE6}"/>
              </a:ext>
            </a:extLst>
          </p:cNvPr>
          <p:cNvSpPr/>
          <p:nvPr/>
        </p:nvSpPr>
        <p:spPr>
          <a:xfrm>
            <a:off x="827584" y="2470159"/>
            <a:ext cx="7560840" cy="887784"/>
          </a:xfrm>
          <a:prstGeom prst="round2Diag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154C1E-624E-2F2E-A8A6-055ACB1A88B4}"/>
              </a:ext>
            </a:extLst>
          </p:cNvPr>
          <p:cNvSpPr txBox="1"/>
          <p:nvPr/>
        </p:nvSpPr>
        <p:spPr>
          <a:xfrm>
            <a:off x="1187624" y="1697966"/>
            <a:ext cx="64355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FB8C05"/>
                </a:solidFill>
              </a:rPr>
              <a:t>В МИНИ-ВЫСТАВКЕ МОГУТ ПРИНЯТЬ УЧАСТИЕ НЕОГРАНИЧЕННОЕ КОЛИЧЕСТВО ОБУЧАЮЩИХСЯ И ЗРИТЕЛЕЙ</a:t>
            </a:r>
            <a:endParaRPr lang="ru-RU" b="1" dirty="0">
              <a:solidFill>
                <a:srgbClr val="FB8C05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9F8585-8960-958F-FAB1-C8D5375FE32E}"/>
              </a:ext>
            </a:extLst>
          </p:cNvPr>
          <p:cNvSpPr txBox="1"/>
          <p:nvPr/>
        </p:nvSpPr>
        <p:spPr>
          <a:xfrm>
            <a:off x="893023" y="2564904"/>
            <a:ext cx="76328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Перед началом мини-выставки всем гостям раздаются оценочные листы для заполнения количества баллов за творческие работы, в которых указаны ФИО и критерии оценивания творческих работ.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9C9994-79AF-27A1-7873-A4109D11250E}"/>
              </a:ext>
            </a:extLst>
          </p:cNvPr>
          <p:cNvSpPr txBox="1"/>
          <p:nvPr/>
        </p:nvSpPr>
        <p:spPr>
          <a:xfrm>
            <a:off x="827584" y="4696124"/>
            <a:ext cx="59766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В конце мероприятия все гости сдают оценочные листы педагогу, а он вместе с коллегами подсчитывает количество баллов и определяет победителя. 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4289E6-FF03-F6BE-A1F9-8B9E3C0003CF}"/>
              </a:ext>
            </a:extLst>
          </p:cNvPr>
          <p:cNvSpPr txBox="1"/>
          <p:nvPr/>
        </p:nvSpPr>
        <p:spPr>
          <a:xfrm>
            <a:off x="898585" y="5646257"/>
            <a:ext cx="46095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Участникам мини-выставки вручается грамота, а победитель награждается памятным значком Дома природы.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607F65B-E7A2-7159-21EB-65701425588F}"/>
              </a:ext>
            </a:extLst>
          </p:cNvPr>
          <p:cNvSpPr txBox="1"/>
          <p:nvPr/>
        </p:nvSpPr>
        <p:spPr>
          <a:xfrm>
            <a:off x="827584" y="3354609"/>
            <a:ext cx="6624736" cy="10622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Обучающийся, представляющий творческую работу, сначала должен представиться, сообщить тему, цели и задачи проекта, рассказать, что узнал, изучая проблему, описать и показать, что сделал. В конце выступления нужно сделать вывод и оценить свою работу.</a:t>
            </a:r>
          </a:p>
        </p:txBody>
      </p:sp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6C72B33E-075A-312A-FB91-67C0535171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01"/>
          <a:stretch/>
        </p:blipFill>
        <p:spPr>
          <a:xfrm>
            <a:off x="6664249" y="4581581"/>
            <a:ext cx="1576141" cy="2048274"/>
          </a:xfrm>
          <a:prstGeom prst="rect">
            <a:avLst/>
          </a:prstGeom>
          <a:ln w="38100">
            <a:solidFill>
              <a:srgbClr val="92D050"/>
            </a:solidFill>
          </a:ln>
          <a:effectLst>
            <a:outerShdw blurRad="107950" dist="12700" dir="5400000" algn="ctr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4052934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dmin\Desktop\2 проекты.jpg">
            <a:extLst>
              <a:ext uri="{FF2B5EF4-FFF2-40B4-BE49-F238E27FC236}">
                <a16:creationId xmlns:a16="http://schemas.microsoft.com/office/drawing/2014/main" id="{2C829E30-4F2D-3DAC-B710-82A36C730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" name="Прямоугольник: скругленные противолежащие углы 13">
            <a:extLst>
              <a:ext uri="{FF2B5EF4-FFF2-40B4-BE49-F238E27FC236}">
                <a16:creationId xmlns:a16="http://schemas.microsoft.com/office/drawing/2014/main" id="{07B43923-5791-6CF9-D025-766F6E2A38C3}"/>
              </a:ext>
            </a:extLst>
          </p:cNvPr>
          <p:cNvSpPr/>
          <p:nvPr/>
        </p:nvSpPr>
        <p:spPr>
          <a:xfrm>
            <a:off x="597834" y="5534355"/>
            <a:ext cx="8008500" cy="725203"/>
          </a:xfrm>
          <a:prstGeom prst="round2Diag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противолежащие углы 11">
            <a:extLst>
              <a:ext uri="{FF2B5EF4-FFF2-40B4-BE49-F238E27FC236}">
                <a16:creationId xmlns:a16="http://schemas.microsoft.com/office/drawing/2014/main" id="{9B4335AE-6487-F724-C6EE-1336E9BF91EE}"/>
              </a:ext>
            </a:extLst>
          </p:cNvPr>
          <p:cNvSpPr/>
          <p:nvPr/>
        </p:nvSpPr>
        <p:spPr>
          <a:xfrm>
            <a:off x="604512" y="4743861"/>
            <a:ext cx="8008500" cy="725203"/>
          </a:xfrm>
          <a:prstGeom prst="round2Diag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: скругленные противолежащие углы 10">
            <a:extLst>
              <a:ext uri="{FF2B5EF4-FFF2-40B4-BE49-F238E27FC236}">
                <a16:creationId xmlns:a16="http://schemas.microsoft.com/office/drawing/2014/main" id="{592B9B04-E734-7EB2-7CD3-D2C72CB64F37}"/>
              </a:ext>
            </a:extLst>
          </p:cNvPr>
          <p:cNvSpPr/>
          <p:nvPr/>
        </p:nvSpPr>
        <p:spPr>
          <a:xfrm>
            <a:off x="627886" y="3970398"/>
            <a:ext cx="8008500" cy="708172"/>
          </a:xfrm>
          <a:prstGeom prst="round2Diag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: скругленные противолежащие углы 9">
            <a:extLst>
              <a:ext uri="{FF2B5EF4-FFF2-40B4-BE49-F238E27FC236}">
                <a16:creationId xmlns:a16="http://schemas.microsoft.com/office/drawing/2014/main" id="{39B719CD-7DEA-8A54-E869-457F980B23BA}"/>
              </a:ext>
            </a:extLst>
          </p:cNvPr>
          <p:cNvSpPr/>
          <p:nvPr/>
        </p:nvSpPr>
        <p:spPr>
          <a:xfrm>
            <a:off x="627886" y="3203652"/>
            <a:ext cx="8008500" cy="701455"/>
          </a:xfrm>
          <a:prstGeom prst="round2Diag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23B2AC00-A33C-8802-AD36-DA2B916A08C5}"/>
              </a:ext>
            </a:extLst>
          </p:cNvPr>
          <p:cNvSpPr/>
          <p:nvPr/>
        </p:nvSpPr>
        <p:spPr>
          <a:xfrm>
            <a:off x="630630" y="2203365"/>
            <a:ext cx="8008499" cy="783376"/>
          </a:xfrm>
          <a:prstGeom prst="roundRect">
            <a:avLst/>
          </a:prstGeom>
          <a:solidFill>
            <a:srgbClr val="FFFF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0081FB-0A0C-651D-E5E7-84D797BE720B}"/>
              </a:ext>
            </a:extLst>
          </p:cNvPr>
          <p:cNvSpPr txBox="1"/>
          <p:nvPr/>
        </p:nvSpPr>
        <p:spPr>
          <a:xfrm>
            <a:off x="1907703" y="1781954"/>
            <a:ext cx="54543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FB8C05"/>
                </a:solidFill>
              </a:rPr>
              <a:t>РЕЗУЛЬТАТИВНОСТЬ ОБРАЗОВАТЕЛЬНОЙ ПРАКТИКИ</a:t>
            </a:r>
            <a:endParaRPr lang="ru-RU" b="1" dirty="0">
              <a:solidFill>
                <a:srgbClr val="FB8C05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42629E-DB02-B280-4981-593FC650020F}"/>
              </a:ext>
            </a:extLst>
          </p:cNvPr>
          <p:cNvSpPr txBox="1"/>
          <p:nvPr/>
        </p:nvSpPr>
        <p:spPr>
          <a:xfrm>
            <a:off x="713915" y="2229611"/>
            <a:ext cx="8064896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овладении опытом организации и оформления мини-выставки на высоком уровне, что может способствовать повышению мотивации обучающихся к занятиям «Эко-мастерской».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ECD644-6D8E-09F8-51E5-029078EC7524}"/>
              </a:ext>
            </a:extLst>
          </p:cNvPr>
          <p:cNvSpPr txBox="1"/>
          <p:nvPr/>
        </p:nvSpPr>
        <p:spPr>
          <a:xfrm>
            <a:off x="713915" y="3204111"/>
            <a:ext cx="7811545" cy="230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Теоретические знания об основных техниках, приемах и способах работы с природным и бросовым материалом.</a:t>
            </a:r>
            <a:endParaRPr lang="ru-RU" sz="1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</a:pPr>
            <a:endParaRPr lang="ru-RU" sz="1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</a:pPr>
            <a:r>
              <a:rPr lang="ru-RU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Практические навыки работы со специальными инструментами и материалами, навыки публичного выступления и подготовка презентации к защите творческой работы.</a:t>
            </a:r>
          </a:p>
          <a:p>
            <a:pPr lvl="0">
              <a:lnSpc>
                <a:spcPct val="115000"/>
              </a:lnSpc>
            </a:pPr>
            <a:r>
              <a:rPr lang="ru-RU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Совершенствование коммуникативных навыков, культуры общения и социального поведения во время выступления.</a:t>
            </a:r>
            <a:endParaRPr lang="ru-RU" sz="1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98755">
              <a:lnSpc>
                <a:spcPct val="115000"/>
              </a:lnSpc>
              <a:spcAft>
                <a:spcPts val="1000"/>
              </a:spcAft>
            </a:pPr>
            <a:endParaRPr lang="ru-RU" sz="1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78ECAE-55C9-DEAA-B734-C3E476F460C8}"/>
              </a:ext>
            </a:extLst>
          </p:cNvPr>
          <p:cNvSpPr txBox="1"/>
          <p:nvPr/>
        </p:nvSpPr>
        <p:spPr>
          <a:xfrm>
            <a:off x="520081" y="5535539"/>
            <a:ext cx="7892419" cy="56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8755">
              <a:lnSpc>
                <a:spcPct val="115000"/>
              </a:lnSpc>
              <a:spcAft>
                <a:spcPts val="1000"/>
              </a:spcAft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Развитие креативности и эстетического вкуса, способности выражать свои идеи и эмоции через творчество.</a:t>
            </a: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909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dmin\Desktop\2 проекты.jpg">
            <a:extLst>
              <a:ext uri="{FF2B5EF4-FFF2-40B4-BE49-F238E27FC236}">
                <a16:creationId xmlns:a16="http://schemas.microsoft.com/office/drawing/2014/main" id="{2C829E30-4F2D-3DAC-B710-82A36C730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AD594433-EAAB-0C0B-ED15-99E30BF0BD86}"/>
              </a:ext>
            </a:extLst>
          </p:cNvPr>
          <p:cNvSpPr/>
          <p:nvPr/>
        </p:nvSpPr>
        <p:spPr>
          <a:xfrm>
            <a:off x="567748" y="3167236"/>
            <a:ext cx="8008499" cy="613806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CEFB0145-923C-CFB9-DC06-0CB126B8E231}"/>
              </a:ext>
            </a:extLst>
          </p:cNvPr>
          <p:cNvSpPr/>
          <p:nvPr/>
        </p:nvSpPr>
        <p:spPr>
          <a:xfrm>
            <a:off x="567749" y="2487675"/>
            <a:ext cx="8008499" cy="613806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DD5295-11E2-F412-4CB4-2B863F95B520}"/>
              </a:ext>
            </a:extLst>
          </p:cNvPr>
          <p:cNvSpPr txBox="1"/>
          <p:nvPr/>
        </p:nvSpPr>
        <p:spPr>
          <a:xfrm>
            <a:off x="894801" y="2523884"/>
            <a:ext cx="77768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Получение обучающимися положительных эмоций от процесса выполнения творческих работ.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A62AC2-81AF-1970-8351-30BE92704E11}"/>
              </a:ext>
            </a:extLst>
          </p:cNvPr>
          <p:cNvSpPr txBox="1"/>
          <p:nvPr/>
        </p:nvSpPr>
        <p:spPr>
          <a:xfrm>
            <a:off x="1562690" y="1812314"/>
            <a:ext cx="58143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FB8C05"/>
                </a:solidFill>
              </a:rPr>
              <a:t>ВОСПИТАТЕЛЬНАЯ РЕЗУЛЬТАТИВНОСТЬ ОБРАЗОВАТЕЛЬНОЙ ПРАКТИКИ</a:t>
            </a:r>
            <a:endParaRPr lang="ru-RU" b="1" dirty="0">
              <a:solidFill>
                <a:srgbClr val="FB8C05"/>
              </a:solidFill>
            </a:endParaRP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484D1DF3-E2DC-8728-274A-576242EFD103}"/>
              </a:ext>
            </a:extLst>
          </p:cNvPr>
          <p:cNvSpPr/>
          <p:nvPr/>
        </p:nvSpPr>
        <p:spPr>
          <a:xfrm>
            <a:off x="567748" y="3859227"/>
            <a:ext cx="8008499" cy="703661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16B86B-BA61-6588-4C98-EA1A249750BD}"/>
              </a:ext>
            </a:extLst>
          </p:cNvPr>
          <p:cNvSpPr txBox="1"/>
          <p:nvPr/>
        </p:nvSpPr>
        <p:spPr>
          <a:xfrm>
            <a:off x="894801" y="3880019"/>
            <a:ext cx="74531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Каждое занятие дает навыки бережного отношения к природе, учит </a:t>
            </a:r>
            <a:r>
              <a:rPr lang="ru-RU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апсайклингу</a:t>
            </a:r>
            <a:r>
              <a:rPr lang="ru-RU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заставляет задуматься о чистоте окружающего мира.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F6030F-9D56-DA88-5251-59B709301E73}"/>
              </a:ext>
            </a:extLst>
          </p:cNvPr>
          <p:cNvSpPr txBox="1"/>
          <p:nvPr/>
        </p:nvSpPr>
        <p:spPr>
          <a:xfrm>
            <a:off x="264065" y="3298437"/>
            <a:ext cx="69127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 на занятиях благоприятной дружеской атмосферы. 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98D3381-A270-8202-8A5B-DE76E38625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48" y="4776690"/>
            <a:ext cx="2282274" cy="1711706"/>
          </a:xfrm>
          <a:prstGeom prst="rect">
            <a:avLst/>
          </a:prstGeom>
          <a:ln w="38100">
            <a:solidFill>
              <a:srgbClr val="FB8C05"/>
            </a:solidFill>
          </a:ln>
          <a:effectLst>
            <a:outerShdw blurRad="107950" dist="12700" dir="5400000" algn="ctr">
              <a:srgbClr val="000000"/>
            </a:outerShdw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A4AFC3F-16A8-226B-8DA5-2D83FE7C2C1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6" t="1539" r="14951" b="1539"/>
          <a:stretch/>
        </p:blipFill>
        <p:spPr>
          <a:xfrm>
            <a:off x="5987926" y="4776690"/>
            <a:ext cx="2399190" cy="1711705"/>
          </a:xfrm>
          <a:prstGeom prst="rect">
            <a:avLst/>
          </a:prstGeom>
          <a:ln w="38100">
            <a:solidFill>
              <a:srgbClr val="FB8C05"/>
            </a:solidFill>
          </a:ln>
          <a:effectLst>
            <a:outerShdw blurRad="107950" dist="12700" dir="5400000" algn="ctr">
              <a:srgbClr val="000000"/>
            </a:outerShdw>
          </a:effectLst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377C17AE-4766-CE3C-9FE7-FE17470F422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670" r="1458" b="2792"/>
          <a:stretch/>
        </p:blipFill>
        <p:spPr>
          <a:xfrm>
            <a:off x="3241952" y="4776690"/>
            <a:ext cx="2354044" cy="1711706"/>
          </a:xfrm>
          <a:prstGeom prst="rect">
            <a:avLst/>
          </a:prstGeom>
          <a:ln w="38100">
            <a:solidFill>
              <a:srgbClr val="FB8C05"/>
            </a:solidFill>
          </a:ln>
          <a:effectLst>
            <a:outerShdw blurRad="107950" dist="12700" dir="5400000" algn="ctr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2546301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dmin\Desktop\2 проекты.jpg">
            <a:extLst>
              <a:ext uri="{FF2B5EF4-FFF2-40B4-BE49-F238E27FC236}">
                <a16:creationId xmlns:a16="http://schemas.microsoft.com/office/drawing/2014/main" id="{2C829E30-4F2D-3DAC-B710-82A36C730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8559912-3C41-8E0A-1F33-73F19088CC1B}"/>
              </a:ext>
            </a:extLst>
          </p:cNvPr>
          <p:cNvSpPr txBox="1"/>
          <p:nvPr/>
        </p:nvSpPr>
        <p:spPr>
          <a:xfrm>
            <a:off x="1547664" y="1965153"/>
            <a:ext cx="58143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FB8C05"/>
                </a:solidFill>
              </a:rPr>
              <a:t>ПЕРСПЕКТИВЫ РАЗВИТИЯ</a:t>
            </a:r>
            <a:endParaRPr lang="ru-RU" b="1" dirty="0">
              <a:solidFill>
                <a:srgbClr val="FB8C05"/>
              </a:solidFill>
            </a:endParaRPr>
          </a:p>
        </p:txBody>
      </p:sp>
      <p:sp>
        <p:nvSpPr>
          <p:cNvPr id="4" name="Прямоугольник: один усеченный угол 3">
            <a:extLst>
              <a:ext uri="{FF2B5EF4-FFF2-40B4-BE49-F238E27FC236}">
                <a16:creationId xmlns:a16="http://schemas.microsoft.com/office/drawing/2014/main" id="{147347DB-B78B-710C-BCE6-5504692AD7D9}"/>
              </a:ext>
            </a:extLst>
          </p:cNvPr>
          <p:cNvSpPr/>
          <p:nvPr/>
        </p:nvSpPr>
        <p:spPr>
          <a:xfrm>
            <a:off x="971600" y="2636912"/>
            <a:ext cx="7200800" cy="839943"/>
          </a:xfrm>
          <a:prstGeom prst="snip1Rect">
            <a:avLst/>
          </a:prstGeom>
          <a:solidFill>
            <a:srgbClr val="FFFF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CFB340-DC68-1B1A-E5B5-F6641BDA4330}"/>
              </a:ext>
            </a:extLst>
          </p:cNvPr>
          <p:cNvSpPr txBox="1"/>
          <p:nvPr/>
        </p:nvSpPr>
        <p:spPr>
          <a:xfrm>
            <a:off x="1022966" y="2787258"/>
            <a:ext cx="7183378" cy="5392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 на базе общеобразовательных учреждений </a:t>
            </a:r>
            <a:r>
              <a:rPr lang="ru-RU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г.Тобольска</a:t>
            </a:r>
            <a:r>
              <a:rPr lang="ru-RU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рамках конкурентноспособной ДООП.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058D926-BFE2-C5CA-82AE-2A7595E3CB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779282"/>
            <a:ext cx="2987824" cy="2240868"/>
          </a:xfrm>
          <a:prstGeom prst="rect">
            <a:avLst/>
          </a:prstGeom>
          <a:ln w="38100">
            <a:solidFill>
              <a:srgbClr val="92D050"/>
            </a:solidFill>
          </a:ln>
          <a:effectLst>
            <a:outerShdw blurRad="107950" dist="12700" dir="5400000" algn="ctr">
              <a:srgbClr val="000000"/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0219860-856D-1864-64BE-A4D864F004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68203"/>
            <a:ext cx="3121269" cy="2251947"/>
          </a:xfrm>
          <a:prstGeom prst="rect">
            <a:avLst/>
          </a:prstGeom>
          <a:ln w="38100">
            <a:solidFill>
              <a:srgbClr val="92D050"/>
            </a:solidFill>
          </a:ln>
          <a:effectLst>
            <a:outerShdw blurRad="107950" dist="12700" dir="5400000" algn="ctr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2394580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dmin\Desktop\2 проекты.jpg">
            <a:extLst>
              <a:ext uri="{FF2B5EF4-FFF2-40B4-BE49-F238E27FC236}">
                <a16:creationId xmlns:a16="http://schemas.microsoft.com/office/drawing/2014/main" id="{2C829E30-4F2D-3DAC-B710-82A36C730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03C099-9C9F-B13A-4EE6-7FD4BCBF41E8}"/>
              </a:ext>
            </a:extLst>
          </p:cNvPr>
          <p:cNvSpPr txBox="1"/>
          <p:nvPr/>
        </p:nvSpPr>
        <p:spPr>
          <a:xfrm>
            <a:off x="1763688" y="1892343"/>
            <a:ext cx="58143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FB8C05"/>
                </a:solidFill>
              </a:rPr>
              <a:t>АВТОР ОБРАЗОВАТЕЛЬНОЙ ПРАКТИКИ</a:t>
            </a:r>
            <a:endParaRPr lang="ru-RU" b="1" dirty="0">
              <a:solidFill>
                <a:srgbClr val="FB8C05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C0B3B61-3527-850D-B1A3-94B87347A6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8" t="11503" r="6139" b="10056"/>
          <a:stretch/>
        </p:blipFill>
        <p:spPr>
          <a:xfrm>
            <a:off x="515613" y="2436527"/>
            <a:ext cx="2887909" cy="36331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0FD3F3-E0C6-7DB1-3B61-7EE431641E6E}"/>
              </a:ext>
            </a:extLst>
          </p:cNvPr>
          <p:cNvSpPr txBox="1"/>
          <p:nvPr/>
        </p:nvSpPr>
        <p:spPr>
          <a:xfrm>
            <a:off x="3635896" y="2278265"/>
            <a:ext cx="54006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6600"/>
                </a:solidFill>
              </a:rPr>
              <a:t>Радмила </a:t>
            </a:r>
            <a:r>
              <a:rPr lang="ru-RU" sz="2800" dirty="0" err="1">
                <a:solidFill>
                  <a:srgbClr val="006600"/>
                </a:solidFill>
              </a:rPr>
              <a:t>Шамилевна</a:t>
            </a:r>
            <a:r>
              <a:rPr lang="ru-RU" sz="2800" dirty="0">
                <a:solidFill>
                  <a:srgbClr val="006600"/>
                </a:solidFill>
              </a:rPr>
              <a:t> Казиева,</a:t>
            </a:r>
          </a:p>
          <a:p>
            <a:r>
              <a:rPr lang="ru-RU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 дополнительного образования высшей квалификационной </a:t>
            </a:r>
            <a:r>
              <a:rPr lang="ru-RU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категоррии</a:t>
            </a:r>
            <a:endParaRPr lang="ru-RU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отдела развития естественнонаучной направленности («Дом природы») МАУ ДО ДДТ </a:t>
            </a:r>
            <a:r>
              <a:rPr lang="ru-RU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г.Тобольска</a:t>
            </a:r>
            <a:endParaRPr lang="ru-RU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: скругленные противолежащие углы 6">
            <a:extLst>
              <a:ext uri="{FF2B5EF4-FFF2-40B4-BE49-F238E27FC236}">
                <a16:creationId xmlns:a16="http://schemas.microsoft.com/office/drawing/2014/main" id="{FAD95ADD-A7BC-3F53-1306-078F2FF23199}"/>
              </a:ext>
            </a:extLst>
          </p:cNvPr>
          <p:cNvSpPr/>
          <p:nvPr/>
        </p:nvSpPr>
        <p:spPr>
          <a:xfrm>
            <a:off x="3713802" y="4154018"/>
            <a:ext cx="4928482" cy="286171"/>
          </a:xfrm>
          <a:prstGeom prst="round2Diag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201B6C-2080-BABB-E473-EF5DA7E8ADD9}"/>
              </a:ext>
            </a:extLst>
          </p:cNvPr>
          <p:cNvSpPr txBox="1"/>
          <p:nvPr/>
        </p:nvSpPr>
        <p:spPr>
          <a:xfrm>
            <a:off x="3854759" y="4099207"/>
            <a:ext cx="4572000" cy="383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Адрес: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18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: скругленные противолежащие углы 10">
            <a:extLst>
              <a:ext uri="{FF2B5EF4-FFF2-40B4-BE49-F238E27FC236}">
                <a16:creationId xmlns:a16="http://schemas.microsoft.com/office/drawing/2014/main" id="{88006929-4EC4-9143-8915-EE5595A45671}"/>
              </a:ext>
            </a:extLst>
          </p:cNvPr>
          <p:cNvSpPr/>
          <p:nvPr/>
        </p:nvSpPr>
        <p:spPr>
          <a:xfrm>
            <a:off x="3713802" y="4753895"/>
            <a:ext cx="4928482" cy="307778"/>
          </a:xfrm>
          <a:prstGeom prst="round2Diag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противолежащие углы 11">
            <a:extLst>
              <a:ext uri="{FF2B5EF4-FFF2-40B4-BE49-F238E27FC236}">
                <a16:creationId xmlns:a16="http://schemas.microsoft.com/office/drawing/2014/main" id="{8E63D60D-12F4-2509-86F6-D42A38EE52F1}"/>
              </a:ext>
            </a:extLst>
          </p:cNvPr>
          <p:cNvSpPr/>
          <p:nvPr/>
        </p:nvSpPr>
        <p:spPr>
          <a:xfrm>
            <a:off x="3722478" y="5486256"/>
            <a:ext cx="4928482" cy="286233"/>
          </a:xfrm>
          <a:prstGeom prst="round2Diag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294AD3-E7BE-BA99-72A7-7CAB60281D8A}"/>
              </a:ext>
            </a:extLst>
          </p:cNvPr>
          <p:cNvSpPr txBox="1"/>
          <p:nvPr/>
        </p:nvSpPr>
        <p:spPr>
          <a:xfrm>
            <a:off x="3819590" y="4724801"/>
            <a:ext cx="4572000" cy="383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Телефон:</a:t>
            </a:r>
            <a:endParaRPr lang="ru-RU" sz="18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E31A59-4244-0FFB-EF20-9B75257F53A8}"/>
              </a:ext>
            </a:extLst>
          </p:cNvPr>
          <p:cNvSpPr txBox="1"/>
          <p:nvPr/>
        </p:nvSpPr>
        <p:spPr>
          <a:xfrm>
            <a:off x="3819590" y="5388666"/>
            <a:ext cx="4572000" cy="383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e-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mail</a:t>
            </a:r>
            <a:r>
              <a:rPr lang="ru-RU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ru-RU" sz="18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8C5742-EFCB-2E34-159C-0FDBAFF61C80}"/>
              </a:ext>
            </a:extLst>
          </p:cNvPr>
          <p:cNvSpPr txBox="1"/>
          <p:nvPr/>
        </p:nvSpPr>
        <p:spPr>
          <a:xfrm>
            <a:off x="3635896" y="4405949"/>
            <a:ext cx="57516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Тюменская область, г. Тобольск, </a:t>
            </a:r>
            <a:r>
              <a:rPr lang="ru-RU" sz="1400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мкр</a:t>
            </a:r>
            <a:r>
              <a:rPr lang="ru-RU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Менделеево, д.27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D9F1B6-030E-CB69-BAF7-37012F09A046}"/>
              </a:ext>
            </a:extLst>
          </p:cNvPr>
          <p:cNvSpPr txBox="1"/>
          <p:nvPr/>
        </p:nvSpPr>
        <p:spPr>
          <a:xfrm>
            <a:off x="3685311" y="5093501"/>
            <a:ext cx="51239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8-982-945-74-41, 8(3456)36-39-01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2FF9C75-C2AB-8CA1-CA7C-9A6BBD147045}"/>
              </a:ext>
            </a:extLst>
          </p:cNvPr>
          <p:cNvSpPr txBox="1"/>
          <p:nvPr/>
        </p:nvSpPr>
        <p:spPr>
          <a:xfrm>
            <a:off x="3653481" y="5792866"/>
            <a:ext cx="51239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radmila26@mail.ru</a:t>
            </a:r>
            <a:endParaRPr lang="ru-RU" sz="1400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6430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5513</TotalTime>
  <Words>571</Words>
  <Application>Microsoft Office PowerPoint</Application>
  <PresentationFormat>Экран (4:3)</PresentationFormat>
  <Paragraphs>62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Яна Казиева</cp:lastModifiedBy>
  <cp:revision>416</cp:revision>
  <dcterms:created xsi:type="dcterms:W3CDTF">2012-10-25T05:56:14Z</dcterms:created>
  <dcterms:modified xsi:type="dcterms:W3CDTF">2023-11-13T20:33:43Z</dcterms:modified>
</cp:coreProperties>
</file>