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D4A35"/>
    <a:srgbClr val="EFC495"/>
    <a:srgbClr val="8C5F44"/>
    <a:srgbClr val="FFE0C1"/>
    <a:srgbClr val="FFCC99"/>
    <a:srgbClr val="FFFF99"/>
    <a:srgbClr val="96613A"/>
    <a:srgbClr val="FF9933"/>
    <a:srgbClr val="9F8A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5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251520" y="260648"/>
            <a:ext cx="8568952" cy="6329337"/>
          </a:xfrm>
          <a:prstGeom prst="frame">
            <a:avLst>
              <a:gd name="adj1" fmla="val 3069"/>
            </a:avLst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D:\Рабоч папка\в 08 2014\Рисунок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48" y="3552924"/>
            <a:ext cx="3031774" cy="3016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0348"/>
            <a:ext cx="8136904" cy="324467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>
              <a:defRPr sz="6000"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98822" y="3645024"/>
            <a:ext cx="5305626" cy="2736304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none" spc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овина рамки 9"/>
          <p:cNvSpPr/>
          <p:nvPr userDrawn="1"/>
        </p:nvSpPr>
        <p:spPr>
          <a:xfrm rot="10800000">
            <a:off x="403920" y="341040"/>
            <a:ext cx="8424936" cy="6207695"/>
          </a:xfrm>
          <a:prstGeom prst="halfFrame">
            <a:avLst>
              <a:gd name="adj1" fmla="val 2983"/>
              <a:gd name="adj2" fmla="val 318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ловина рамки 6"/>
          <p:cNvSpPr/>
          <p:nvPr userDrawn="1"/>
        </p:nvSpPr>
        <p:spPr>
          <a:xfrm>
            <a:off x="251520" y="188640"/>
            <a:ext cx="8424936" cy="6207695"/>
          </a:xfrm>
          <a:prstGeom prst="halfFrame">
            <a:avLst>
              <a:gd name="adj1" fmla="val 2983"/>
              <a:gd name="adj2" fmla="val 318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684" y="400385"/>
            <a:ext cx="68407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12640"/>
            <a:ext cx="8136904" cy="5096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-18864" y="6396335"/>
            <a:ext cx="392392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kern="1200" cap="none" spc="0" dirty="0" smtClean="0">
                <a:ln w="50800"/>
                <a:solidFill>
                  <a:srgbClr val="CC0099"/>
                </a:solidFill>
                <a:effectLst/>
                <a:latin typeface="Mistral" pitchFamily="66" charset="0"/>
                <a:ea typeface="+mn-ea"/>
                <a:cs typeface="+mn-cs"/>
              </a:rPr>
              <a:t>М.Н.Бурмистрова – Е.В.Акчурина</a:t>
            </a:r>
            <a:endParaRPr lang="ru-RU" sz="2400" b="1" kern="1200" cap="none" spc="0" dirty="0">
              <a:ln w="50800"/>
              <a:solidFill>
                <a:srgbClr val="CC0099"/>
              </a:solidFill>
              <a:effectLst/>
              <a:latin typeface="Mistral" pitchFamily="66" charset="0"/>
              <a:ea typeface="+mn-ea"/>
              <a:cs typeface="+mn-cs"/>
            </a:endParaRPr>
          </a:p>
        </p:txBody>
      </p:sp>
      <p:pic>
        <p:nvPicPr>
          <p:cNvPr id="8" name="Picture 2" descr="D:\Рабоч папка\в 08 2014\Рисунок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1807638" cy="1798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all" spc="0">
          <a:ln/>
          <a:solidFill>
            <a:srgbClr val="FF0000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32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q"/>
        <a:defRPr sz="28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4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2;&#1083;&#1072;&#1089;&#1089;&#1085;&#1086;&#1077;%20&#1088;&#1091;&#1082;&#1086;&#1074;&#1086;&#1076;&#1089;&#1090;&#1074;&#1086;\&#1044;&#1077;&#1090;&#1089;&#1082;&#1080;&#1077;%20&#1087;&#1077;&#1089;&#1085;&#1080;%20&#1086;%20&#1076;&#1088;&#1091;&#1078;&#1073;&#1077;-&#1044;&#1088;&#1091;&#1078;&#1073;&#1072;%20-%20&#1101;&#1090;&#1086;%20&#1085;&#1077;%20&#1088;&#1072;&#1073;&#1086;&#1090;&#1072;-kissvk.com.mp3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2;&#1083;&#1072;&#1089;&#1089;&#1085;&#1086;&#1077;%20&#1088;&#1091;&#1082;&#1086;&#1074;&#1086;&#1076;&#1089;&#1090;&#1074;&#1086;\&#1044;&#1077;&#1090;&#1089;&#1082;&#1080;&#1077;%20&#1087;&#1077;&#1089;&#1085;&#1080;%20&#1086;%20&#1076;&#1088;&#1091;&#1078;&#1073;&#1077;-&#1044;&#1088;&#1091;&#1078;&#1073;&#1072;%20-%20&#1101;&#1090;&#1086;%20&#1085;&#1077;%20&#1088;&#1072;&#1073;&#1086;&#1090;&#1072;-kissvk.com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Заголовок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Детские песни о дружбе-Дружба - это не работа-kissvk.com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6613525"/>
            <a:ext cx="244475" cy="244475"/>
          </a:xfrm>
          <a:prstGeom prst="rect">
            <a:avLst/>
          </a:prstGeom>
        </p:spPr>
      </p:pic>
      <p:pic>
        <p:nvPicPr>
          <p:cNvPr id="1038" name="Picture 14" descr="https://videoforkids.ru/upload/iblock/d91/d91592f2d19690a8810bd40223a4ea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8712968" cy="6450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80278005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6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 чего начинается дружба….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79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чего начинается дружба</a:t>
            </a:r>
            <a:endParaRPr lang="ru-RU" dirty="0"/>
          </a:p>
        </p:txBody>
      </p:sp>
      <p:pic>
        <p:nvPicPr>
          <p:cNvPr id="4" name="Содержимое 3" descr="4d693b05a9e378edd7d5153481214e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9247" y="1212850"/>
            <a:ext cx="6574068" cy="5095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uth-smile-clip-art-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73152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Дружба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12640"/>
            <a:ext cx="8208912" cy="2648408"/>
          </a:xfrm>
        </p:spPr>
        <p:txBody>
          <a:bodyPr/>
          <a:lstStyle/>
          <a:p>
            <a:pPr>
              <a:buNone/>
            </a:pPr>
            <a:r>
              <a:rPr lang="ru-RU" i="1" u="sng" dirty="0" smtClean="0"/>
              <a:t>когда </a:t>
            </a:r>
            <a:r>
              <a:rPr lang="ru-RU" i="1" u="sng" dirty="0" smtClean="0"/>
              <a:t>люди хотят быть </a:t>
            </a:r>
            <a:r>
              <a:rPr lang="ru-RU" i="1" u="sng" dirty="0" smtClean="0"/>
              <a:t>вместе, когда </a:t>
            </a:r>
            <a:r>
              <a:rPr lang="ru-RU" i="1" u="sng" dirty="0" smtClean="0"/>
              <a:t>они интересуют друг друга, доверяют друг другу. Дружба нужна взрослым и детям в любой жизненной ситуации. 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933056"/>
            <a:ext cx="68407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96613A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urier New" pitchFamily="49" charset="0"/>
                <a:ea typeface="+mj-ea"/>
                <a:cs typeface="Courier New" pitchFamily="49" charset="0"/>
              </a:rPr>
              <a:t>Друг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96613A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Courier New" pitchFamily="49" charset="0"/>
                <a:ea typeface="+mj-ea"/>
                <a:cs typeface="Courier New" pitchFamily="49" charset="0"/>
              </a:rPr>
              <a:t> - это</a:t>
            </a:r>
            <a:endParaRPr kumimoji="0" lang="ru-RU" sz="4000" b="1" i="0" u="none" strike="noStrike" kern="1200" cap="all" spc="0" normalizeH="0" baseline="0" noProof="0" dirty="0">
              <a:ln/>
              <a:solidFill>
                <a:srgbClr val="96613A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Courier New" pitchFamily="49" charset="0"/>
              <a:ea typeface="+mj-ea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653136"/>
            <a:ext cx="7560840" cy="209288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8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это человек, который поддерживает тебя, может понять, помочь в трудную ситуацию, который разделяет с тобой все радости и горести.</a:t>
            </a:r>
            <a:r>
              <a:rPr lang="ru-RU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дружбы: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• </a:t>
            </a:r>
            <a:r>
              <a:rPr lang="ru-RU" dirty="0" smtClean="0"/>
              <a:t>Не ссориться</a:t>
            </a:r>
            <a:br>
              <a:rPr lang="ru-RU" dirty="0" smtClean="0"/>
            </a:br>
            <a:r>
              <a:rPr lang="ru-RU" dirty="0" smtClean="0"/>
              <a:t>• Уступать</a:t>
            </a:r>
            <a:br>
              <a:rPr lang="ru-RU" dirty="0" smtClean="0"/>
            </a:br>
            <a:r>
              <a:rPr lang="ru-RU" dirty="0" smtClean="0"/>
              <a:t>• Не бояться просить прощения, если обидел друга</a:t>
            </a:r>
            <a:br>
              <a:rPr lang="ru-RU" dirty="0" smtClean="0"/>
            </a:br>
            <a:r>
              <a:rPr lang="ru-RU" dirty="0" smtClean="0"/>
              <a:t>• Быть вежливым</a:t>
            </a:r>
            <a:br>
              <a:rPr lang="ru-RU" dirty="0" smtClean="0"/>
            </a:br>
            <a:r>
              <a:rPr lang="ru-RU" dirty="0" smtClean="0"/>
              <a:t>• Не злиться</a:t>
            </a:r>
            <a:br>
              <a:rPr lang="ru-RU" dirty="0" smtClean="0"/>
            </a:br>
            <a:r>
              <a:rPr lang="ru-RU" dirty="0" smtClean="0"/>
              <a:t>• Помогать другу</a:t>
            </a:r>
            <a:br>
              <a:rPr lang="ru-RU" dirty="0" smtClean="0"/>
            </a:br>
            <a:r>
              <a:rPr lang="ru-RU" dirty="0" smtClean="0"/>
              <a:t>• Быть честным </a:t>
            </a:r>
            <a:br>
              <a:rPr lang="ru-RU" dirty="0" smtClean="0"/>
            </a:br>
            <a:r>
              <a:rPr lang="ru-RU" dirty="0" smtClean="0"/>
              <a:t>• Быть внимательным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84076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Упражнение "Угадай </a:t>
            </a:r>
            <a:r>
              <a:rPr lang="ru-RU" dirty="0" smtClean="0"/>
              <a:t>эмоцию друга"</a:t>
            </a:r>
            <a:endParaRPr lang="ru-RU" dirty="0"/>
          </a:p>
        </p:txBody>
      </p:sp>
      <p:pic>
        <p:nvPicPr>
          <p:cNvPr id="4" name="Содержимое 3" descr="картинка эмоц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4291091" cy="4824412"/>
          </a:xfrm>
        </p:spPr>
      </p:pic>
      <p:sp>
        <p:nvSpPr>
          <p:cNvPr id="5" name="Прямоугольник 4"/>
          <p:cNvSpPr/>
          <p:nvPr/>
        </p:nvSpPr>
        <p:spPr>
          <a:xfrm>
            <a:off x="5368668" y="1916832"/>
            <a:ext cx="21235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Радость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852936"/>
            <a:ext cx="228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грусть</a:t>
            </a:r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789040"/>
            <a:ext cx="3600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равнодушие</a:t>
            </a: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4653136"/>
            <a:ext cx="3312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удивление</a:t>
            </a: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цветок дружбы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556197"/>
            <a:ext cx="633670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Детские песни о дружбе-Дружба - это не работа-kissvk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87727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6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83</Words>
  <Application>Microsoft Office PowerPoint</Application>
  <PresentationFormat>Экран (4:3)</PresentationFormat>
  <Paragraphs>14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Заголовок</vt:lpstr>
      <vt:lpstr>С чего начинается дружба….</vt:lpstr>
      <vt:lpstr>С чего начинается дружба</vt:lpstr>
      <vt:lpstr>Слайд 4</vt:lpstr>
      <vt:lpstr>Дружба - это</vt:lpstr>
      <vt:lpstr>Правила дружбы:</vt:lpstr>
      <vt:lpstr>Упражнение "Угадай эмоцию друга"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Школа-25</cp:lastModifiedBy>
  <cp:revision>29</cp:revision>
  <dcterms:created xsi:type="dcterms:W3CDTF">2014-08-14T12:42:04Z</dcterms:created>
  <dcterms:modified xsi:type="dcterms:W3CDTF">2021-03-01T08:40:09Z</dcterms:modified>
</cp:coreProperties>
</file>