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</p:sldMasterIdLst>
  <p:sldIdLst>
    <p:sldId id="257" r:id="rId9"/>
    <p:sldId id="258" r:id="rId10"/>
    <p:sldId id="259" r:id="rId11"/>
    <p:sldId id="263" r:id="rId12"/>
    <p:sldId id="260" r:id="rId13"/>
    <p:sldId id="261" r:id="rId14"/>
    <p:sldId id="262" r:id="rId15"/>
    <p:sldId id="264" r:id="rId16"/>
    <p:sldId id="265" r:id="rId17"/>
    <p:sldId id="27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6" r:id="rId26"/>
    <p:sldId id="274" r:id="rId27"/>
    <p:sldId id="273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2E3258-738B-4DC0-882C-30FF2A768D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92E36-445E-492C-8C6D-0B8FC6E679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E891D-EDAD-453A-A461-4DA46DF9A5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CB9A93-71E3-443C-98B5-8B4C761EE5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85C12E-537B-4418-808B-7CF4418C49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193D9-E353-4A7F-9B64-DE5EA7E63B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07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07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B5866-4C30-49EE-8915-F66807E059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A36E4-CC5B-4AD2-A2B9-6BFFFC6C5B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E61C2-8030-4FA4-B60A-A30C31E509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25F8D-C0C1-44F5-9B68-312566E8FE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E8569-8C97-4D6C-BEE0-DD5BB4F4E6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8F1B03-049A-4F5A-869C-53CE851F3A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35A563-7DFE-45A8-855A-745ED637BD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B11616-5455-4053-BD80-34BEFF437B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2211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2211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8CCC3-1E7F-4CDB-802F-C73C7B46EB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5321F-AF3D-4AF8-9352-1407989948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FAD65C-0AC2-4EF4-B710-7134A06F40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195DB-33AD-40A7-AF1E-D882086E94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AFD09-A0C6-442D-A4C9-19CB4ACC7A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7AAFF8-08FE-483E-92AC-C77AAD3B6D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6355E-31DE-4773-8C57-3920EBA9B6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49081B-014B-4752-9A36-8FD35A0702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B564C-A9B7-4569-9940-124093B62D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94269-6179-40AB-A5E9-DF6562C8FC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A7284-CB36-4085-92BA-E7B12F685B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C4FD0-E080-48E9-8934-FAA4757203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B00C1-5F48-4D02-BDE3-A0B3EA248C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79661-AA44-4B9E-9682-1AAB0CC1D9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257826-28D4-4A8F-A7F7-29E6346C05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6D6CD6-2612-4393-AA5D-4529EC6F12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054201-3B5D-482B-8288-26612CC853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6DA799-2B62-4B8C-A01A-DED41D949C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451BA-A8AE-4651-BB79-C51265D1F0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3DD64-2C5F-4A79-AFF7-AB49342260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DAAC4-2411-47EF-AC64-753B8F6DD0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73EC48-D409-47ED-A934-2A5A372107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77561-77CF-4276-B65F-E08550C169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792F5-B906-4CF0-9476-3CA69E733A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3C650B-38BE-4666-B2D4-438EBCB662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014858-3EE3-4989-973B-C373C0274A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D863D-CDE8-404A-90BA-90A1EBCF8C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46CB8-5D28-4F88-9166-E990B3803F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07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07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2B02A6-39BD-4420-B8B6-1599D0F645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C0A73D-C485-434C-ADF1-45534E296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9D0C9-F983-4B99-BECB-CD90C53D01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6EB89-F9EC-4581-B480-56E8631B16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7D4BD-87FB-4B51-9241-857C98E2B7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6E2AF-E6DF-471B-AFD6-8A60038AF7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497A5-6226-49F3-9F67-CB6108F8DA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5F098-DB35-446F-9551-8647A6FAAB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2211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2211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2F512-7865-4F8A-B089-EA7E5B0DF1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E66AE-2A74-4D6E-96A2-9078B38300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56E471-3F23-43F9-A59E-437A8E9339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B0DDE-09EB-4DC3-AB5B-15661EE62D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AA6153-49E1-4AAC-8652-3285F9C721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54A48-9D0C-467B-B1E7-FA6DE18176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2553A4-B473-423E-B8B5-6DBB9DB194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F5599-48B1-42D2-9B8B-CBB1EB4918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54D0D-C511-40A7-A712-20D8F7D15B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F0EED-4C85-417F-BF8E-F6C923A86F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C5391-8BA2-47A8-A6EC-A4E708FF02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F7C0BA-32FD-431B-B0BA-95CBAC4CD2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7C1FFC-4E41-4BE8-B500-69D5B18E70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B53823-8305-4E66-BC22-0D1357CF50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1A7CA-DD12-4C70-8799-D3D20200B7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61629-B097-41E0-A0DC-564BAB7D13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77CD9-860E-4958-A3BC-E9B37023D0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F5108-6160-4AC8-A6A1-4319108E86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BC6CA-2DA3-4F3D-A3BC-D16ADC328B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788FD-E165-4291-95CC-6F443C3F7B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00DEF-F9D4-4D28-93AD-731FBCA69A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36FE41-E37E-429E-A9EB-BBCC0B63CA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83992D-71D3-4F87-9AB4-3E87947029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F7AA81-2ABF-4414-AFA6-1048A58D73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D58A2-1602-423A-A396-7E8E94E252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A609A9-7E20-42B3-83DA-AC11111F9F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FCE08C-C50B-4773-A604-211DD9B7FA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6663F4-ED5F-4A4F-98DB-2C0B7647DB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0C8A2D-0FB6-49C8-AD08-3E13DDDA39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07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07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C6F67-AE12-4850-A02A-41EBB45FB0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00510B-2BA1-4ED6-B2C6-9D994D458E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D66A02-893E-4A4E-92C6-6AD08D7C4A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1CEB79-0D67-409A-A590-3948FCFD49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32279-5A69-421C-BAA6-EF541F5B66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C6CFD-7E56-4CD3-B5AF-52937664B7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8204EB-D3C7-45B3-A1DA-4DECB87B91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2211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2211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BCC8A-A1FE-47E2-B355-A03FC78EDE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4A8F2-18E8-432A-8C68-FFC227F357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543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749FEB-5754-4073-9BA9-0F24D56BD4A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FD20C68-9364-4453-9870-75F24260E13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815FA40-EF3A-4FAD-962D-1BFB13C9C2A3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543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6B41E8A-463E-4589-B40C-B642939CCD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64FA7DA-1A16-4A16-B80D-0744EEF3F81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8D83B17-FBED-46C6-A9E0-1224739AFC73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543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FD96B56-7BF1-4170-9247-E4E9AE900EF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F3C6F59-8181-43C3-A3AD-3DFD8068FF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2276873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Основные элементы сварочных автоматов</a:t>
            </a:r>
            <a:endParaRPr lang="ru-RU" sz="3600" i="1" dirty="0"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221088"/>
            <a:ext cx="5976664" cy="2585323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1-пучок света;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2-линза;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3- корпус;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4-электрическая лампочка;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5-выключатель;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6- диафрагма;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7- шарнир;                                                8- ссыпной патрубок сварочного автомата;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9- электродная проволока;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10- слой флюса;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11- стрелка- указатель.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3573016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Указатели положения электродной проволоки: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а) стрелочный                 б) световой</a:t>
            </a:r>
          </a:p>
        </p:txBody>
      </p:sp>
      <p:pic>
        <p:nvPicPr>
          <p:cNvPr id="4" name="Рисунок 3" descr="G:\флешка Шишкина\мои разработки\Автоматические линии сварочного производства\IMG_20181030_112905.jpg"/>
          <p:cNvPicPr/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r="2"/>
          <a:stretch>
            <a:fillRect/>
          </a:stretch>
        </p:blipFill>
        <p:spPr bwMode="auto">
          <a:xfrm>
            <a:off x="1835696" y="548680"/>
            <a:ext cx="5976664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63284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3.Токопродводящие мундштуки 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служат для подвода сварочного тока к электродной проволоке непосредственно у самой дуги и направления ее в зону сварки. Подвод тока осуществляется скользящим контактом. </a:t>
            </a:r>
          </a:p>
          <a:p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Мундштуки могут быть роликового (а), колодочного (б), трубчатого (в) и </a:t>
            </a:r>
            <a:r>
              <a:rPr lang="ru-RU" sz="2200" b="1" dirty="0" err="1">
                <a:solidFill>
                  <a:schemeClr val="accent6">
                    <a:lumMod val="50000"/>
                  </a:schemeClr>
                </a:solidFill>
              </a:rPr>
              <a:t>сапожкового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 (г) типов.</a:t>
            </a:r>
          </a:p>
        </p:txBody>
      </p:sp>
      <p:pic>
        <p:nvPicPr>
          <p:cNvPr id="3" name="Рисунок 2" descr="C:\Documents and Settings\Администратор\Рабочий стол\672843478.jpg"/>
          <p:cNvPicPr/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b="56278"/>
          <a:stretch>
            <a:fillRect/>
          </a:stretch>
        </p:blipFill>
        <p:spPr bwMode="auto">
          <a:xfrm>
            <a:off x="1475656" y="3140968"/>
            <a:ext cx="6552728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704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Роликовый мундштук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 снабжен двумя, а иногда тремя неподвижными контактными бронзовыми роликами 5 с канавками, между которыми скользит сварочная проволока 1. Ролики укреплены на токоведущем корпусе 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2 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и при помощи винта 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 сжимаются пружинами 3. По мере износа контактные ролики поворачивают на некоторый угол до восстановления хорошего электрического контакта и закрепляют в новом положении болтами 6. </a:t>
            </a:r>
          </a:p>
        </p:txBody>
      </p:sp>
      <p:pic>
        <p:nvPicPr>
          <p:cNvPr id="3" name="Рисунок 2" descr="C:\Documents and Settings\Администратор\Рабочий стол\672843478.jpg"/>
          <p:cNvPicPr/>
          <p:nvPr/>
        </p:nvPicPr>
        <p:blipFill>
          <a:blip r:embed="rId2" cstate="print"/>
          <a:srcRect t="3027" r="72459" b="57486"/>
          <a:stretch>
            <a:fillRect/>
          </a:stretch>
        </p:blipFill>
        <p:spPr bwMode="auto">
          <a:xfrm>
            <a:off x="971600" y="3645024"/>
            <a:ext cx="187220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400429" y="3645024"/>
            <a:ext cx="28997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Роликовый мундштук: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1- сварочная проволока 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2-токоведущий корпус;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3-пружина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4-винт;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5- бронзовые ролики;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6- болт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77686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Колодочный мундштук 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состоит из медных колодок 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4 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с прорезями. Одна из колодок подвижная и прижимает электродную проволоку 5 к другой колодке при помощи винта 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2 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и пружины 1. Сварочный ток от корпуса головки 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6 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подводится к неподвижной колодке. Для уменьшения износа колодок в них вставляют сменные бронзовые вкладыши 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3 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с различным размером канавок.</a:t>
            </a:r>
          </a:p>
          <a:p>
            <a:pPr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Это позволяет использовать один мундштук для проволок разных диаметров. Роликовые и колодочные мундштук применяют при сварке электродной проволокой сравнительно больших диаметров (3—5 мм).</a:t>
            </a:r>
          </a:p>
        </p:txBody>
      </p:sp>
      <p:pic>
        <p:nvPicPr>
          <p:cNvPr id="3" name="Рисунок 2" descr="C:\Documents and Settings\Администратор\Рабочий стол\672843478.jpg"/>
          <p:cNvPicPr/>
          <p:nvPr/>
        </p:nvPicPr>
        <p:blipFill>
          <a:blip r:embed="rId2" cstate="print"/>
          <a:srcRect l="26374" t="3123" r="50549" b="59401"/>
          <a:stretch>
            <a:fillRect/>
          </a:stretch>
        </p:blipFill>
        <p:spPr bwMode="auto">
          <a:xfrm>
            <a:off x="6804248" y="3645024"/>
            <a:ext cx="1584176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979713" y="3982998"/>
            <a:ext cx="453650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Колодочный мундштук:</a:t>
            </a:r>
          </a:p>
          <a:p>
            <a:pPr algn="r"/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1- пружина;</a:t>
            </a:r>
          </a:p>
          <a:p>
            <a:pPr algn="r"/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2-винт;</a:t>
            </a:r>
          </a:p>
          <a:p>
            <a:pPr algn="r"/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3-сменные бронзовые вкладыши;</a:t>
            </a:r>
          </a:p>
          <a:p>
            <a:pPr algn="r"/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4- медные колодки;</a:t>
            </a:r>
          </a:p>
          <a:p>
            <a:pPr algn="r"/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5- электродная проволока;</a:t>
            </a:r>
          </a:p>
          <a:p>
            <a:pPr algn="r"/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6- корпус головки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Трубчатый мундштук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предназначен для тонкой электродной проволоки диаметром 1—2 мм. Скользящим контактом этого мундштука является бронзовый сменный наконечник 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4, 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который при помощи накидной гайки 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3 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крепится к корпусу мундштука 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2. 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Ось наконечника несколько смещена относительно оси корпуса. 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Контактное давление в этом случае создается 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вследствие изгиба и упругости электродной проволоки 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1. 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В ряде сварочных аппаратов 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сменный наконечник ввертывается в корпус 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мундштука Для этого на хвостовике наконечника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и в теле мундштука имеется резьба.</a:t>
            </a:r>
          </a:p>
        </p:txBody>
      </p:sp>
      <p:pic>
        <p:nvPicPr>
          <p:cNvPr id="5" name="Рисунок 4" descr="C:\Documents and Settings\Администратор\Рабочий стол\672843478.jpg"/>
          <p:cNvPicPr/>
          <p:nvPr/>
        </p:nvPicPr>
        <p:blipFill>
          <a:blip r:embed="rId2" cstate="print"/>
          <a:srcRect l="48217" t="3905" r="31246" b="52455"/>
          <a:stretch>
            <a:fillRect/>
          </a:stretch>
        </p:blipFill>
        <p:spPr bwMode="auto">
          <a:xfrm>
            <a:off x="6876256" y="2492896"/>
            <a:ext cx="122413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915817" y="4437112"/>
            <a:ext cx="446449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</a:rPr>
              <a:t>Трубчатый мундштук: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1- электродная проволока;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2- корпус мундштука;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3- накидная гайка;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4- бронзовый сменный наконечник.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4345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Сапожковый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мундштук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представляет собой токоподводящий наконечник 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6, 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ввернутый в направляющую трубку 3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. 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Электродная проволока 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5 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прижимается к наконечнику специальной вилкой 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2 </a:t>
            </a:r>
            <a:r>
              <a:rPr lang="ru-RU" b="1" dirty="0" err="1">
                <a:solidFill>
                  <a:schemeClr val="accent6">
                    <a:lumMod val="50000"/>
                  </a:schemeClr>
                </a:solidFill>
              </a:rPr>
              <a:t>сапожкового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типа, снабженной износостойкой вставкой 1. Сила прижатия проволоки регулируется нажимной пружиной 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4. </a:t>
            </a:r>
            <a:r>
              <a:rPr lang="ru-RU" b="1" dirty="0" err="1">
                <a:solidFill>
                  <a:schemeClr val="accent6">
                    <a:lumMod val="50000"/>
                  </a:schemeClr>
                </a:solidFill>
              </a:rPr>
              <a:t>Сапожковые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мундштуки применяются при сварке родной проволокой различных диаметров. При сварке тонкой проволокой для поджатия ее вместо сапожка с нажимной пружиной применяется контактный лепесток. Применяют также специализированные мундштуки, предназначенные для порошковой проволоки, ленточного электрода, для подвода сварочного тока к двум или трём проволокам одновременно и т.д.</a:t>
            </a:r>
          </a:p>
        </p:txBody>
      </p:sp>
      <p:pic>
        <p:nvPicPr>
          <p:cNvPr id="3" name="Рисунок 2" descr="C:\Documents and Settings\Администратор\Рабочий стол\672843478.jpg"/>
          <p:cNvPicPr/>
          <p:nvPr/>
        </p:nvPicPr>
        <p:blipFill>
          <a:blip r:embed="rId2" cstate="print"/>
          <a:srcRect l="67384" t="1070" b="54722"/>
          <a:stretch>
            <a:fillRect/>
          </a:stretch>
        </p:blipFill>
        <p:spPr bwMode="auto">
          <a:xfrm>
            <a:off x="1331640" y="3861048"/>
            <a:ext cx="1656184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246316" y="4221088"/>
            <a:ext cx="40619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>
                <a:solidFill>
                  <a:schemeClr val="accent1">
                    <a:lumMod val="50000"/>
                  </a:schemeClr>
                </a:solidFill>
              </a:rPr>
              <a:t>Сапожковый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 мундштук: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1- износостойкая вставка;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2- вилка 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сапожкового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типа;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3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-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направляющая трубка;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4- нажимная пружина;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5-  электродная проволока;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6- токоподводящий наконечник 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63284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Подающие и прижимные ролики 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предназначены для подачи электродной проволоки в дугу. Ролики изготавливают из легированной или высокоуглеродистой стали и закаливают до твердости HRC 50—60. Для лучшего сцепления с проволокой подающие ролики имеют клиновидную канавку или насечку с высотой зубцов 0,6—0,8 мм.</a:t>
            </a:r>
          </a:p>
          <a:p>
            <a:pPr algn="just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Прижимные ролики обычно выполняют гладкими.</a:t>
            </a:r>
          </a:p>
        </p:txBody>
      </p:sp>
      <p:pic>
        <p:nvPicPr>
          <p:cNvPr id="3" name="Рисунок 2" descr="Картинки по запросу подающие и прижимные ролики сварочных автоматов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501008"/>
            <a:ext cx="302433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762" name="Picture 2" descr="Картинки по запросу подающие и прижимные ролики сварочных автомат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501008"/>
            <a:ext cx="2143125" cy="21431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5589240"/>
            <a:ext cx="31683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прижимные ролики </a:t>
            </a:r>
            <a:endParaRPr lang="ru-RU" sz="20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5285590" y="5589240"/>
            <a:ext cx="2814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подающие ролики </a:t>
            </a:r>
            <a:endParaRPr lang="ru-RU" sz="2000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92088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Правильные механизмы служат для выпрямления электродной проволоки, сматываемой с катушки и подаваемой в зону горения дуги. Они состоят из трех — пяти роликов, расположенных в шахматном порядке непосредственно над механизмом подачи.</a:t>
            </a:r>
          </a:p>
        </p:txBody>
      </p:sp>
      <p:pic>
        <p:nvPicPr>
          <p:cNvPr id="3" name="Рисунок 2" descr="G:\флешка Шишкина\мои разработки\Автоматические линии сварочного производства\IMG_20181031_112408.jpg"/>
          <p:cNvPicPr/>
          <p:nvPr/>
        </p:nvPicPr>
        <p:blipFill>
          <a:blip r:embed="rId2" cstate="print"/>
          <a:srcRect b="8"/>
          <a:stretch>
            <a:fillRect/>
          </a:stretch>
        </p:blipFill>
        <p:spPr bwMode="auto">
          <a:xfrm>
            <a:off x="2843808" y="2276872"/>
            <a:ext cx="3096344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AutoShape 2" descr="Ф0.8мм ER 321 (СВ-06Х19Н9Т) кассета 5к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5956" name="AutoShape 4" descr="Ф0.8мм ER 321 (СВ-06Х19Н9Т) кассета 5к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5958" name="AutoShape 6" descr="Картинки по запросу кассеты для сварочной проволо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5960" name="AutoShape 8" descr="Картинки по запросу кассеты для сварочной проволо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5961" name="Picture 9" descr="C:\Documents and Settings\Администратор\Рабочий стол\скачанные файл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861048"/>
            <a:ext cx="1905000" cy="1905000"/>
          </a:xfrm>
          <a:prstGeom prst="rect">
            <a:avLst/>
          </a:prstGeom>
          <a:noFill/>
        </p:spPr>
      </p:pic>
      <p:pic>
        <p:nvPicPr>
          <p:cNvPr id="125962" name="Picture 10" descr="C:\Documents and Settings\Администратор\Рабочий стол\скачанные файлы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933056"/>
            <a:ext cx="2466975" cy="184785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83568" y="620689"/>
            <a:ext cx="770485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Катушки и кассеты для сварочной проволоки</a:t>
            </a:r>
          </a:p>
          <a:p>
            <a:pPr algn="just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предназначены для удержания запаса электродной проволоки на сварочном аппарате.</a:t>
            </a:r>
          </a:p>
          <a:p>
            <a:pPr algn="just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Проволока наматывается на катушку (барабан, державку) или помещается в кассете с внутренней укладкой. В конструкции катушек обычно предусматривается тормозное устройство, препятствующее самопроизвольному разматыванию проволоки.</a:t>
            </a:r>
          </a:p>
          <a:p>
            <a:endParaRPr lang="ru-RU" sz="22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8"/>
            <a:ext cx="748883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Флюсовая аппаратура 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предназначена для подачи флюса в зону сварки, удержания его на поверхности шва во время сварки и уборки после           сварки.                                     </a:t>
            </a:r>
          </a:p>
          <a:p>
            <a:pPr algn="r"/>
            <a:endParaRPr lang="ru-RU" sz="22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endParaRPr lang="ru-RU" sz="22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endParaRPr lang="ru-RU" sz="22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В сварочных автоматах </a:t>
            </a:r>
          </a:p>
          <a:p>
            <a:pPr algn="r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тяжелого типа для подачи </a:t>
            </a:r>
          </a:p>
          <a:p>
            <a:pPr algn="r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и отсасывания флюса </a:t>
            </a:r>
          </a:p>
          <a:p>
            <a:pPr algn="r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обычно применяют </a:t>
            </a:r>
          </a:p>
          <a:p>
            <a:pPr algn="r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стационарные</a:t>
            </a:r>
          </a:p>
          <a:p>
            <a:pPr algn="r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200" b="1" dirty="0" err="1">
                <a:solidFill>
                  <a:schemeClr val="accent6">
                    <a:lumMod val="50000"/>
                  </a:schemeClr>
                </a:solidFill>
              </a:rPr>
              <a:t>флюсоаппараты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,</a:t>
            </a:r>
          </a:p>
          <a:p>
            <a:pPr algn="r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 встроенные </a:t>
            </a:r>
          </a:p>
          <a:p>
            <a:pPr algn="r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в сварочную головку.</a:t>
            </a:r>
          </a:p>
        </p:txBody>
      </p:sp>
      <p:pic>
        <p:nvPicPr>
          <p:cNvPr id="3" name="Рисунок 2" descr="C:\Documents and Settings\Администратор\Рабочий стол\672843478.jpg"/>
          <p:cNvPicPr/>
          <p:nvPr/>
        </p:nvPicPr>
        <p:blipFill>
          <a:blip r:embed="rId2" cstate="print"/>
          <a:srcRect l="44182" t="47261"/>
          <a:stretch>
            <a:fillRect/>
          </a:stretch>
        </p:blipFill>
        <p:spPr bwMode="auto">
          <a:xfrm>
            <a:off x="899592" y="2132856"/>
            <a:ext cx="352839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632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В настоящее время сварщик находится в авангарде производства. Он становится наиболее значительной фигурой процесса сварки и может рассматриваться в качестве инженера по выполнению сварных соединений. Принимая во внимание возможные серьезные последствия некачественной сварки, следует сделать вывод, что сварщик – это специалист, который несет большую ответственность за надлежащее проведение работ. </a:t>
            </a:r>
          </a:p>
        </p:txBody>
      </p:sp>
      <p:sp>
        <p:nvSpPr>
          <p:cNvPr id="22530" name="AutoShape 2" descr="Картинки по запросу сварщик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C:\Documents and Settings\Администратор\Рабочий стол\753c1ffd55cac633d342de56e01f06ee (1)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140968"/>
            <a:ext cx="4006685" cy="30050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Загрузки\svarshchik-animatsionnaya-kartinka-002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348880"/>
            <a:ext cx="3600400" cy="3666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043608" y="548680"/>
            <a:ext cx="7344816" cy="151216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InflateBottom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СПАСИБО</a:t>
            </a:r>
            <a:endParaRPr kumimoji="0" lang="ru-RU" sz="4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2276872"/>
            <a:ext cx="40324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</a:t>
            </a:r>
            <a:r>
              <a: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работу</a:t>
            </a:r>
            <a:r>
              <a: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3573016"/>
            <a:ext cx="4032449" cy="223224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D60093"/>
                </a:solidFill>
                <a:effectLst/>
              </a:rPr>
              <a:t>на </a:t>
            </a:r>
          </a:p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D60093"/>
                </a:solidFill>
                <a:effectLst/>
              </a:rPr>
              <a:t>УРОКЕ!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4888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Сварочные автоматы представляют собой целый класс высокотехнологичного оборудования. Чаще всего они используются в условиях производства. Автоматы самостоятельно подают присадочные материалы и перемещают сварочную головку вдоль шва.</a:t>
            </a:r>
          </a:p>
        </p:txBody>
      </p:sp>
      <p:pic>
        <p:nvPicPr>
          <p:cNvPr id="3" name="Рисунок 2" descr="Картинки по запросу сварочные автомат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420888"/>
            <a:ext cx="7272808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5608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Сварочный автомат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 — механизм, который представляет собой конструктивное объединение сварочной головки с механизмом её перемещения вдоль шва, механизмами установочных перемещений, устройством для подачи флюса или защитного газа, катушками или кассетами для проволоки, пультами управления или других устройств.</a:t>
            </a:r>
          </a:p>
        </p:txBody>
      </p:sp>
      <p:pic>
        <p:nvPicPr>
          <p:cNvPr id="3" name="Рисунок 2" descr="Похожее изображени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717032"/>
            <a:ext cx="2783526" cy="2573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Похожее изображени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717032"/>
            <a:ext cx="2232248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70485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Достоинства и недостатки применения автоматов</a:t>
            </a:r>
          </a:p>
          <a:p>
            <a:pPr algn="just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Преимущества сварочных автоматов хорошо проявляются в режимах интенсивной эксплуатации.</a:t>
            </a:r>
          </a:p>
          <a:p>
            <a:pPr algn="just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Высокая производительность.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 Установки способны работать с лентой и проволокой больших сечений. Их производительность позволяет выполнять сварку деталей толщиной более 100 мм. Также они эффективны, если необходимо получить большое количество коротких швов при серийном производстве.</a:t>
            </a:r>
          </a:p>
          <a:p>
            <a:pPr algn="just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Исключено влияние человеческого фактора.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 Работа автомата не зависит от физического и психологического состояния оператора. Если настройка выполнена в соответствии с технологией, шов получится ровным по длине и толщине.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56084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в труднодоступных местах.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 Конструкции аппаратов позволяют выполнять сварку там, где человек не сможет находиться физически. Некоторые установки рассчитаны именно на такие специфические операции.</a:t>
            </a:r>
          </a:p>
          <a:p>
            <a:pPr algn="just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Удобство регулировки.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 Современные автоматы оснащены электронным управлением и встроенной памятью. Для каждого нового изделия параметры сварки настраиваются один раз. Впоследствии </a:t>
            </a:r>
            <a:r>
              <a:rPr lang="ru-RU" sz="2200" b="1" dirty="0" err="1">
                <a:solidFill>
                  <a:schemeClr val="accent6">
                    <a:lumMod val="50000"/>
                  </a:schemeClr>
                </a:solidFill>
              </a:rPr>
              <a:t>предустановки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 можно загрузить из памяти.</a:t>
            </a:r>
          </a:p>
          <a:p>
            <a:pPr algn="just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Безопасность оператора.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 Современные установки оснащаются системами принудительного удаления дыма и другими средствами защиты. Благодаря отсутствию воздействия вредных и опасных факторов снижается риск возникновения профессиональных заболеваний.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92088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D60093"/>
                </a:solidFill>
              </a:rPr>
              <a:t>Сварочные автоматы различных типов для сварки под флюсом имеют ряд общих и унифицированных сборочных единиц (узлов) и механизмов:</a:t>
            </a:r>
          </a:p>
          <a:p>
            <a:pPr lvl="0" algn="just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Роликовые копиры</a:t>
            </a:r>
          </a:p>
          <a:p>
            <a:pPr algn="just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Предназначены для направления электродной проволоки 5 по кромкам 4, разделанным под сварку. Копир состоит из двух или трех роликов1 , закрепленных в кронштейне 2 и установленный друг за другом. Наибольший диаметр ролика и ось электродной проволоки – в одной плоскости. Ролики </a:t>
            </a:r>
            <a:r>
              <a:rPr lang="ru-RU" sz="2200" b="1" dirty="0" err="1">
                <a:solidFill>
                  <a:schemeClr val="accent6">
                    <a:lumMod val="50000"/>
                  </a:schemeClr>
                </a:solidFill>
              </a:rPr>
              <a:t>все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 время находятся под действием пружин 3, прижимающих их к кромкам. Эти пружины также дают возможность роликам вертикально перемещаться при переходе их через прихватку. Во время сварки входят в разделку, движущиеся впереди проволоки и автоматически направляющие её по шву.</a:t>
            </a:r>
          </a:p>
          <a:p>
            <a:pPr lvl="0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eferatwork.ru/image.php?way=oplibru/baza4/2180647094.files/image1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08720"/>
            <a:ext cx="4464497" cy="4176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99592" y="5275659"/>
            <a:ext cx="52565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Роликовые копиры:</a:t>
            </a:r>
          </a:p>
          <a:p>
            <a:r>
              <a:rPr lang="ru-RU" b="1" i="1" dirty="0" err="1">
                <a:solidFill>
                  <a:schemeClr val="accent6">
                    <a:lumMod val="50000"/>
                  </a:schemeClr>
                </a:solidFill>
              </a:rPr>
              <a:t>a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 — </a:t>
            </a:r>
            <a:r>
              <a:rPr lang="ru-RU" b="1" i="1" dirty="0" err="1">
                <a:solidFill>
                  <a:schemeClr val="accent6">
                    <a:lumMod val="50000"/>
                  </a:schemeClr>
                </a:solidFill>
              </a:rPr>
              <a:t>двухроликовый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 б — </a:t>
            </a:r>
            <a:r>
              <a:rPr lang="ru-RU" b="1" i="1" dirty="0" err="1">
                <a:solidFill>
                  <a:schemeClr val="accent6">
                    <a:lumMod val="50000"/>
                  </a:schemeClr>
                </a:solidFill>
              </a:rPr>
              <a:t>трехроликовый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508104" y="1712466"/>
            <a:ext cx="259228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1- ролики;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2- кронштейн;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3- пружина;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4- кромки;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5-электродная проволока.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1"/>
            <a:ext cx="7416824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Указатели положения электродной проволоки</a:t>
            </a:r>
          </a:p>
          <a:p>
            <a:pPr algn="just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Они бывают стрелочные и световые. Линза собирает световые лучи и направляет их в виде тонкого пучка на одну из свариваемых кромок.</a:t>
            </a:r>
          </a:p>
          <a:p>
            <a:pPr algn="just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В процессе сварки указатели, расположенные в одной плоскости с электродной проволокой, движутся впереди, флюса и указывают положение проволоки по отношению к оси шва. В процессе сварки указатели, расположенные в одной плоскости с электродной проволокой, движутся впереди флюса и указывают положение проволоки по отношению к оси </a:t>
            </a:r>
            <a:r>
              <a:rPr lang="ru-RU" sz="2200" b="1" dirty="0" err="1">
                <a:solidFill>
                  <a:schemeClr val="accent6">
                    <a:lumMod val="50000"/>
                  </a:schemeClr>
                </a:solidFill>
              </a:rPr>
              <a:t>шва.При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 работе сварщик наблюдает за положением стрелки-указателя или светового луча и при помощи корректировочного механизма вручную направляет электродную проволоку по кромкам свариваемых деталей.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olormaster">
  <a:themeElements>
    <a:clrScheme name="">
      <a:dk1>
        <a:srgbClr val="000000"/>
      </a:dk1>
      <a:lt1>
        <a:srgbClr val="0000FF"/>
      </a:lt1>
      <a:dk2>
        <a:srgbClr val="000099"/>
      </a:dk2>
      <a:lt2>
        <a:srgbClr val="C0C0C0"/>
      </a:lt2>
      <a:accent1>
        <a:srgbClr val="FF3399"/>
      </a:accent1>
      <a:accent2>
        <a:srgbClr val="99CCFF"/>
      </a:accent2>
      <a:accent3>
        <a:srgbClr val="AAAAFF"/>
      </a:accent3>
      <a:accent4>
        <a:srgbClr val="000000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olormaster">
  <a:themeElements>
    <a:clrScheme name="">
      <a:dk1>
        <a:srgbClr val="000000"/>
      </a:dk1>
      <a:lt1>
        <a:srgbClr val="0000FF"/>
      </a:lt1>
      <a:dk2>
        <a:srgbClr val="000099"/>
      </a:dk2>
      <a:lt2>
        <a:srgbClr val="C0C0C0"/>
      </a:lt2>
      <a:accent1>
        <a:srgbClr val="FF3399"/>
      </a:accent1>
      <a:accent2>
        <a:srgbClr val="99CCFF"/>
      </a:accent2>
      <a:accent3>
        <a:srgbClr val="AAAAFF"/>
      </a:accent3>
      <a:accent4>
        <a:srgbClr val="000000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olormaster">
  <a:themeElements>
    <a:clrScheme name="">
      <a:dk1>
        <a:srgbClr val="C0C0C0"/>
      </a:dk1>
      <a:lt1>
        <a:srgbClr val="FFFFFF"/>
      </a:lt1>
      <a:dk2>
        <a:srgbClr val="008080"/>
      </a:dk2>
      <a:lt2>
        <a:srgbClr val="66FFCC"/>
      </a:lt2>
      <a:accent1>
        <a:srgbClr val="29A329"/>
      </a:accent1>
      <a:accent2>
        <a:srgbClr val="00FFFF"/>
      </a:accent2>
      <a:accent3>
        <a:srgbClr val="AAC0C0"/>
      </a:accent3>
      <a:accent4>
        <a:srgbClr val="DADADA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colormaster">
  <a:themeElements>
    <a:clrScheme name="">
      <a:dk1>
        <a:srgbClr val="000000"/>
      </a:dk1>
      <a:lt1>
        <a:srgbClr val="008080"/>
      </a:lt1>
      <a:dk2>
        <a:srgbClr val="003366"/>
      </a:dk2>
      <a:lt2>
        <a:srgbClr val="C0C0C0"/>
      </a:lt2>
      <a:accent1>
        <a:srgbClr val="29A329"/>
      </a:accent1>
      <a:accent2>
        <a:srgbClr val="00FFFF"/>
      </a:accent2>
      <a:accent3>
        <a:srgbClr val="AAC0C0"/>
      </a:accent3>
      <a:accent4>
        <a:srgbClr val="000000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colormaster">
  <a:themeElements>
    <a:clrScheme name="">
      <a:dk1>
        <a:srgbClr val="000000"/>
      </a:dk1>
      <a:lt1>
        <a:srgbClr val="008080"/>
      </a:lt1>
      <a:dk2>
        <a:srgbClr val="003366"/>
      </a:dk2>
      <a:lt2>
        <a:srgbClr val="C0C0C0"/>
      </a:lt2>
      <a:accent1>
        <a:srgbClr val="29A329"/>
      </a:accent1>
      <a:accent2>
        <a:srgbClr val="00FFFF"/>
      </a:accent2>
      <a:accent3>
        <a:srgbClr val="AAC0C0"/>
      </a:accent3>
      <a:accent4>
        <a:srgbClr val="000000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colormaster">
  <a:themeElements>
    <a:clrScheme name="">
      <a:dk1>
        <a:srgbClr val="C0C0C0"/>
      </a:dk1>
      <a:lt1>
        <a:srgbClr val="FFFFFF"/>
      </a:lt1>
      <a:dk2>
        <a:srgbClr val="CC3300"/>
      </a:dk2>
      <a:lt2>
        <a:srgbClr val="FFCC99"/>
      </a:lt2>
      <a:accent1>
        <a:srgbClr val="FF9900"/>
      </a:accent1>
      <a:accent2>
        <a:srgbClr val="CC0000"/>
      </a:accent2>
      <a:accent3>
        <a:srgbClr val="E2ADAA"/>
      </a:accent3>
      <a:accent4>
        <a:srgbClr val="DADADA"/>
      </a:accent4>
      <a:accent5>
        <a:srgbClr val="FFCAAA"/>
      </a:accent5>
      <a:accent6>
        <a:srgbClr val="B90000"/>
      </a:accent6>
      <a:hlink>
        <a:srgbClr val="FF33CC"/>
      </a:hlink>
      <a:folHlink>
        <a:srgbClr val="FFCC00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colormaster">
  <a:themeElements>
    <a:clrScheme name="">
      <a:dk1>
        <a:srgbClr val="000000"/>
      </a:dk1>
      <a:lt1>
        <a:srgbClr val="CC3300"/>
      </a:lt1>
      <a:dk2>
        <a:srgbClr val="993300"/>
      </a:dk2>
      <a:lt2>
        <a:srgbClr val="C0C0C0"/>
      </a:lt2>
      <a:accent1>
        <a:srgbClr val="FF9900"/>
      </a:accent1>
      <a:accent2>
        <a:srgbClr val="CC0000"/>
      </a:accent2>
      <a:accent3>
        <a:srgbClr val="E2ADAA"/>
      </a:accent3>
      <a:accent4>
        <a:srgbClr val="000000"/>
      </a:accent4>
      <a:accent5>
        <a:srgbClr val="FFCAAA"/>
      </a:accent5>
      <a:accent6>
        <a:srgbClr val="B90000"/>
      </a:accent6>
      <a:hlink>
        <a:srgbClr val="FF33CC"/>
      </a:hlink>
      <a:folHlink>
        <a:srgbClr val="FFCC00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colormaster">
  <a:themeElements>
    <a:clrScheme name="">
      <a:dk1>
        <a:srgbClr val="000000"/>
      </a:dk1>
      <a:lt1>
        <a:srgbClr val="CC3300"/>
      </a:lt1>
      <a:dk2>
        <a:srgbClr val="993300"/>
      </a:dk2>
      <a:lt2>
        <a:srgbClr val="C0C0C0"/>
      </a:lt2>
      <a:accent1>
        <a:srgbClr val="FF9900"/>
      </a:accent1>
      <a:accent2>
        <a:srgbClr val="CC0000"/>
      </a:accent2>
      <a:accent3>
        <a:srgbClr val="E2ADAA"/>
      </a:accent3>
      <a:accent4>
        <a:srgbClr val="000000"/>
      </a:accent4>
      <a:accent5>
        <a:srgbClr val="FFCAAA"/>
      </a:accent5>
      <a:accent6>
        <a:srgbClr val="B90000"/>
      </a:accent6>
      <a:hlink>
        <a:srgbClr val="FF33CC"/>
      </a:hlink>
      <a:folHlink>
        <a:srgbClr val="FFCC00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151</Template>
  <TotalTime>217</TotalTime>
  <Words>1240</Words>
  <Application>Microsoft Office PowerPoint</Application>
  <PresentationFormat>Экран (4:3)</PresentationFormat>
  <Paragraphs>100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DANTE199615</cp:lastModifiedBy>
  <cp:revision>37</cp:revision>
  <dcterms:created xsi:type="dcterms:W3CDTF">2018-10-30T08:33:11Z</dcterms:created>
  <dcterms:modified xsi:type="dcterms:W3CDTF">2021-11-07T17:00:51Z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767422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