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1403648" y="404664"/>
            <a:ext cx="6336704" cy="1656184"/>
          </a:xfrm>
          <a:prstGeom prst="wedgeRoundRectCallout">
            <a:avLst/>
          </a:prstGeom>
          <a:blipFill>
            <a:blip r:embed="rId3"/>
            <a:tile tx="0" ty="0" sx="100000" sy="100000" flip="none" algn="tl"/>
          </a:blipFill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ТЕМА УРОКА: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51520" y="2996952"/>
            <a:ext cx="8640960" cy="3312368"/>
          </a:xfrm>
          <a:prstGeom prst="flowChartAlternateProcess">
            <a:avLst/>
          </a:prstGeom>
          <a:solidFill>
            <a:srgbClr val="0070C0"/>
          </a:solidFill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/>
              <a:t>СБОРКА СВАРНЫХ КОНСТРУКЦИЙ</a:t>
            </a:r>
          </a:p>
        </p:txBody>
      </p:sp>
    </p:spTree>
    <p:extLst>
      <p:ext uri="{BB962C8B-B14F-4D97-AF65-F5344CB8AC3E}">
        <p14:creationId xmlns:p14="http://schemas.microsoft.com/office/powerpoint/2010/main" val="27747584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tx1"/>
          </a:fgClr>
          <a:bgClr>
            <a:srgbClr val="00B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624736"/>
          </a:xfrm>
          <a:scene3d>
            <a:camera prst="orthographicFront"/>
            <a:lightRig rig="threePt" dir="t"/>
          </a:scene3d>
          <a:sp3d>
            <a:bevelT w="13335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/>
              <a:t>Схему </a:t>
            </a:r>
            <a:r>
              <a:rPr lang="ru-RU" sz="4000" b="1" dirty="0">
                <a:solidFill>
                  <a:srgbClr val="FF0000"/>
                </a:solidFill>
              </a:rPr>
              <a:t>полной</a:t>
            </a:r>
            <a:r>
              <a:rPr lang="ru-RU" sz="4000" b="1" dirty="0"/>
              <a:t> сборки конструкции с последующей сваркой обычно используют для изготовления конструкций невысокой сложности, состоящих из небольшого числа деталей с легкодоступными для выполнения соединениями. 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Конструкцию сначала полностью собирают, закрепляя ее элементы струбцинами, фиксаторами, прихватками и другими приспособлениями, после чего собранную конструкцию передают на сварочный участок для выполнения сварки всех соединений. </a:t>
            </a:r>
          </a:p>
        </p:txBody>
      </p:sp>
    </p:spTree>
    <p:extLst>
      <p:ext uri="{BB962C8B-B14F-4D97-AF65-F5344CB8AC3E}">
        <p14:creationId xmlns:p14="http://schemas.microsoft.com/office/powerpoint/2010/main" val="2166520516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8784976" cy="655272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58836" y="4803188"/>
            <a:ext cx="6192688" cy="172819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/>
              <a:t>Схема полной сборки с последующей сваркой</a:t>
            </a:r>
          </a:p>
        </p:txBody>
      </p:sp>
    </p:spTree>
    <p:extLst>
      <p:ext uri="{BB962C8B-B14F-4D97-AF65-F5344CB8AC3E}">
        <p14:creationId xmlns:p14="http://schemas.microsoft.com/office/powerpoint/2010/main" val="936574235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/>
              <a:t>Схему параллельно-последовательной сборки и сварки  используют при изготовлении сложных конструкций, расчлененных на укрупненные сборочные единицы</a:t>
            </a:r>
            <a:r>
              <a:rPr lang="ru-RU" b="1" dirty="0"/>
              <a:t>.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Сначала на </a:t>
            </a:r>
            <a:b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параллельных технологических линиях собирают и сваривают укрупненные сборочные единицы, из которых впоследствии собирают и сваривают конструкцию в целом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72495112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301006"/>
          </a:xfr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Схема параллельно-последовательной сборки и сварки конструкции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6" y="1556792"/>
            <a:ext cx="8909179" cy="5126980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732795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ru-RU" sz="5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такой схеме сборочного процесса число одновременно занятых рабочих или фронт сборочных работ значительно больше, поэтому длительность сборочного цикла в 3 — 4 раза меньше, чем при последовательной сборке.</a:t>
            </a:r>
            <a:b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6814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rgbClr val="FF0000"/>
          </a:fgClr>
          <a:bgClr>
            <a:schemeClr val="accent3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400" b="1" i="1" dirty="0"/>
              <a:t>Применение этой сборочной схемы позволяет механизировать и автоматизировать технологические операции. Повышается точность изготовления конструкции, а ее общие деформации уменьшаются, так как жесткость узлов всегда больше жесткости отдельных деталей. Кроме того, легче осуществить правку деформированных узлов, чем всей сварной конструкции, что, в свою очередь, способствует повышению качества и надежности изделий. </a:t>
            </a:r>
          </a:p>
        </p:txBody>
      </p:sp>
    </p:spTree>
    <p:extLst>
      <p:ext uri="{BB962C8B-B14F-4D97-AF65-F5344CB8AC3E}">
        <p14:creationId xmlns:p14="http://schemas.microsoft.com/office/powerpoint/2010/main" val="2156156687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FFC000"/>
          </a:fgClr>
          <a:bgClr>
            <a:schemeClr val="accent6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624736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ru-RU" sz="3600" b="1" i="1" dirty="0"/>
            </a:br>
            <a:r>
              <a:rPr lang="ru-RU" sz="3600" b="1" i="1" dirty="0"/>
              <a:t>Выбор схемы сборки конструкции влияет на продолжительность и трудоемкость сборочного процесса.</a:t>
            </a:r>
            <a:br>
              <a:rPr lang="ru-RU" sz="3600" b="1" i="1" dirty="0"/>
            </a:br>
            <a:r>
              <a:rPr lang="ru-RU" sz="3600" b="1" i="1" dirty="0"/>
              <a:t>Точность собираемой конструкции определяется способами сборки, которые зависят от типа производства, особенностей конструкции и технических условий.</a:t>
            </a:r>
            <a:br>
              <a:rPr lang="ru-RU" sz="3600" b="1" i="1" dirty="0"/>
            </a:br>
            <a:r>
              <a:rPr lang="ru-RU" sz="3600" b="1" dirty="0">
                <a:solidFill>
                  <a:srgbClr val="7030A0"/>
                </a:solidFill>
              </a:rPr>
              <a:t>Сборочные работы можно производить с полной или неполной взаимозаменяемостью и с подгонкой деталей.</a:t>
            </a:r>
            <a:br>
              <a:rPr lang="ru-RU" sz="3600" b="1" dirty="0">
                <a:solidFill>
                  <a:srgbClr val="7030A0"/>
                </a:solidFill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95359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0070C0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FF0000"/>
                </a:solidFill>
              </a:rPr>
              <a:t>Полная взаимозаменяемость </a:t>
            </a:r>
            <a:r>
              <a:rPr lang="ru-RU" b="1" dirty="0"/>
              <a:t>деталей позволяет осуществлять сборку без какого-либо их подбора и подгонки при соблюдении технических требований. </a:t>
            </a:r>
            <a:r>
              <a:rPr lang="ru-RU" sz="3700" b="1" i="1" dirty="0">
                <a:solidFill>
                  <a:schemeClr val="accent6">
                    <a:lumMod val="50000"/>
                  </a:schemeClr>
                </a:solidFill>
              </a:rPr>
              <a:t>Необходимая точность деталей задается соответствующими допусками на их размеры. Этот способ сборки обычно применяется при серийном производстве конструкций, элементы которых подвергаются предварительной механической обработке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9012467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rgbClr val="FFFF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FF0000"/>
                </a:solidFill>
              </a:rPr>
              <a:t>Неполная взаимозаменяемость </a:t>
            </a:r>
            <a:r>
              <a:rPr lang="ru-RU" sz="4000" b="1" dirty="0"/>
              <a:t>деталей размерной цепи требуется доработка одной из них в процессе выполнения сборочных операций. </a:t>
            </a:r>
            <a:br>
              <a:rPr lang="ru-RU" sz="4000" b="1" dirty="0"/>
            </a:b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Этот способ сборки используется в авиационной промышленности, автомобилестроении и других отраслях. Это позволяет снизить требования к точности изготовления всех деталей, повысить точность сборки конструкции, не прибегая к большому объему трудоемких ручных подгоночных и доводочных операций.</a:t>
            </a:r>
          </a:p>
        </p:txBody>
      </p:sp>
    </p:spTree>
    <p:extLst>
      <p:ext uri="{BB962C8B-B14F-4D97-AF65-F5344CB8AC3E}">
        <p14:creationId xmlns:p14="http://schemas.microsoft.com/office/powerpoint/2010/main" val="1308024549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0000"/>
          </a:fgClr>
          <a:bgClr>
            <a:srgbClr val="7030A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FF0000"/>
                </a:solidFill>
              </a:rPr>
              <a:t>Подгонку </a:t>
            </a:r>
            <a:r>
              <a:rPr lang="ru-RU" b="1" dirty="0"/>
              <a:t>осуществляют путем индивидуальной доработки каждой соединяемой детали. </a:t>
            </a:r>
            <a:br>
              <a:rPr lang="ru-RU" b="1" dirty="0"/>
            </a:br>
            <a:r>
              <a:rPr lang="ru-RU" b="1" i="1" dirty="0">
                <a:solidFill>
                  <a:srgbClr val="7030A0"/>
                </a:solidFill>
              </a:rPr>
              <a:t>Способ сборки с подгонкой находит применение в единичном и мелкосерийном производстве, когда нецелесообразно использовать сложную техническую оснастку для изготовления деталей с высокой точностью.</a:t>
            </a:r>
          </a:p>
        </p:txBody>
      </p:sp>
    </p:spTree>
    <p:extLst>
      <p:ext uri="{BB962C8B-B14F-4D97-AF65-F5344CB8AC3E}">
        <p14:creationId xmlns:p14="http://schemas.microsoft.com/office/powerpoint/2010/main" val="692416890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250706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dirty="0"/>
              <a:t>При сборке сварных конструкций необходимо обеспечить такое положение деталей относительно друг друга, в котором они должны находиться в сварном узле.</a:t>
            </a:r>
          </a:p>
        </p:txBody>
      </p:sp>
    </p:spTree>
    <p:extLst>
      <p:ext uri="{BB962C8B-B14F-4D97-AF65-F5344CB8AC3E}">
        <p14:creationId xmlns:p14="http://schemas.microsoft.com/office/powerpoint/2010/main" val="2304850179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640960" cy="1800200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800" b="1" dirty="0"/>
              <a:t>Процесс сборки состоит из ряда последовательно выполняемых операций.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8784976" cy="4608512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 algn="l">
              <a:buAutoNum type="arabicPeriod"/>
            </a:pPr>
            <a:r>
              <a:rPr lang="ru-RU" sz="3600" b="1" dirty="0">
                <a:solidFill>
                  <a:schemeClr val="tx1"/>
                </a:solidFill>
              </a:rPr>
              <a:t>Подать детали, из которых собирается конструкция или узел, к месту сборки.</a:t>
            </a:r>
          </a:p>
          <a:p>
            <a:pPr algn="l"/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Подача деталей к месту сборки осуществляется с помощью подъемно-транспортного оборудования (краны, конвейеры, тележки и т.п.). </a:t>
            </a:r>
          </a:p>
          <a:p>
            <a:pPr algn="l"/>
            <a:r>
              <a:rPr lang="ru-RU" sz="3600" b="1" dirty="0">
                <a:solidFill>
                  <a:schemeClr val="tx1"/>
                </a:solidFill>
              </a:rPr>
              <a:t>2. Установить детали в сборочном приспособлении в определенном положении, зафиксировать и сварить. </a:t>
            </a:r>
          </a:p>
        </p:txBody>
      </p:sp>
    </p:spTree>
    <p:extLst>
      <p:ext uri="{BB962C8B-B14F-4D97-AF65-F5344CB8AC3E}">
        <p14:creationId xmlns:p14="http://schemas.microsoft.com/office/powerpoint/2010/main" val="4978343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accent1"/>
          </a:fgClr>
          <a:bgClr>
            <a:srgbClr val="7030A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552728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600" b="1" i="1" dirty="0"/>
              <a:t>Положение деталей во время сборки определяется установочными элементами приспособлений или другими, смежными деталями. Соединяемые детали закрепляют зажимными элементами сборочных приспособлений.</a:t>
            </a:r>
          </a:p>
        </p:txBody>
      </p:sp>
    </p:spTree>
    <p:extLst>
      <p:ext uri="{BB962C8B-B14F-4D97-AF65-F5344CB8AC3E}">
        <p14:creationId xmlns:p14="http://schemas.microsoft.com/office/powerpoint/2010/main" val="253137722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62473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Основная цель разработки </a:t>
            </a:r>
            <a:r>
              <a:rPr lang="ru-RU" b="1" dirty="0">
                <a:solidFill>
                  <a:srgbClr val="00B050"/>
                </a:solidFill>
              </a:rPr>
              <a:t>технологического процесса сборки </a:t>
            </a:r>
            <a:r>
              <a:rPr lang="ru-RU" b="1" dirty="0"/>
              <a:t>заключается в определении последовательности и способа сборки отдельных деталей, обеспечивающих выполнение технических требований к изготовлению конкретной конструкции при минимальных затратах рабочей силы, времени и вспомогательных материалов. </a:t>
            </a:r>
          </a:p>
        </p:txBody>
      </p:sp>
    </p:spTree>
    <p:extLst>
      <p:ext uri="{BB962C8B-B14F-4D97-AF65-F5344CB8AC3E}">
        <p14:creationId xmlns:p14="http://schemas.microsoft.com/office/powerpoint/2010/main" val="1799738137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00602B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6624736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300" b="1" i="1" dirty="0"/>
              <a:t>При разработке этого процесса стремятся предусмотреть максимально широкое использование механизированного инструмента, рабочих и контрольных приспособлений. Порядок и последовательность сборки указывают в карте технологического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300554910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0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600" b="1" dirty="0"/>
              <a:t>Технологический процесс сборки характеризуется трудоемкостью и временем его выполнения, т. е. длительностью сборочного цикла, на которую влияет схема сборочного процесса — принятая последовательность сборки отдельных единиц в изделие. </a:t>
            </a:r>
          </a:p>
        </p:txBody>
      </p:sp>
    </p:spTree>
    <p:extLst>
      <p:ext uri="{BB962C8B-B14F-4D97-AF65-F5344CB8AC3E}">
        <p14:creationId xmlns:p14="http://schemas.microsoft.com/office/powerpoint/2010/main" val="497961436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rgbClr val="FFFF00"/>
          </a:fgClr>
          <a:bgClr>
            <a:schemeClr val="tx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250706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600" b="1" i="1" dirty="0"/>
              <a:t>В производстве сварных конструкций применяются </a:t>
            </a:r>
            <a:br>
              <a:rPr lang="ru-RU" sz="4600" b="1" i="1" dirty="0"/>
            </a:br>
            <a:r>
              <a:rPr lang="ru-RU" sz="4600" b="1" i="1" dirty="0"/>
              <a:t>последовательная сборка и сварка элементов, полная сборка всей конструкции с последующей ее сваркой и </a:t>
            </a:r>
            <a:br>
              <a:rPr lang="ru-RU" sz="4600" b="1" i="1" dirty="0"/>
            </a:br>
            <a:r>
              <a:rPr lang="ru-RU" sz="4600" b="1" i="1" dirty="0"/>
              <a:t>параллельно-последовательная (поузловая) сборка и сварка.</a:t>
            </a:r>
          </a:p>
        </p:txBody>
      </p:sp>
    </p:spTree>
    <p:extLst>
      <p:ext uri="{BB962C8B-B14F-4D97-AF65-F5344CB8AC3E}">
        <p14:creationId xmlns:p14="http://schemas.microsoft.com/office/powerpoint/2010/main" val="3418149546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1656184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/>
              <a:t>Схема </a:t>
            </a:r>
            <a:r>
              <a:rPr lang="ru-RU" sz="3600" b="1" dirty="0">
                <a:solidFill>
                  <a:srgbClr val="0070C0"/>
                </a:solidFill>
              </a:rPr>
              <a:t>последовательной </a:t>
            </a:r>
            <a:r>
              <a:rPr lang="ru-RU" sz="3600" b="1" dirty="0"/>
              <a:t>сборки и сварки  целесообразна при сборке конструкций, не расчлененных на сборочные узлы.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73680"/>
            <a:ext cx="8640960" cy="47676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638799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638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При сборке сварных конструкций необходимо обеспечить такое положение деталей относительно друг друга, в котором они должны находиться в сварном узле.</vt:lpstr>
      <vt:lpstr>Процесс сборки состоит из ряда последовательно выполняемых операций. </vt:lpstr>
      <vt:lpstr>Положение деталей во время сборки определяется установочными элементами приспособлений или другими, смежными деталями. Соединяемые детали закрепляют зажимными элементами сборочных приспособлений.</vt:lpstr>
      <vt:lpstr>Основная цель разработки технологического процесса сборки заключается в определении последовательности и способа сборки отдельных деталей, обеспечивающих выполнение технических требований к изготовлению конкретной конструкции при минимальных затратах рабочей силы, времени и вспомогательных материалов. </vt:lpstr>
      <vt:lpstr>При разработке этого процесса стремятся предусмотреть максимально широкое использование механизированного инструмента, рабочих и контрольных приспособлений. Порядок и последовательность сборки указывают в карте технологического процесса.</vt:lpstr>
      <vt:lpstr>Технологический процесс сборки характеризуется трудоемкостью и временем его выполнения, т. е. длительностью сборочного цикла, на которую влияет схема сборочного процесса — принятая последовательность сборки отдельных единиц в изделие. </vt:lpstr>
      <vt:lpstr>В производстве сварных конструкций применяются  последовательная сборка и сварка элементов, полная сборка всей конструкции с последующей ее сваркой и  параллельно-последовательная (поузловая) сборка и сварка.</vt:lpstr>
      <vt:lpstr>Схема последовательной сборки и сварки  целесообразна при сборке конструкций, не расчлененных на сборочные узлы.</vt:lpstr>
      <vt:lpstr>Схему полной сборки конструкции с последующей сваркой обычно используют для изготовления конструкций невысокой сложности, состоящих из небольшого числа деталей с легкодоступными для выполнения соединениями. Конструкцию сначала полностью собирают, закрепляя ее элементы струбцинами, фиксаторами, прихватками и другими приспособлениями, после чего собранную конструкцию передают на сварочный участок для выполнения сварки всех соединений. </vt:lpstr>
      <vt:lpstr>Презентация PowerPoint</vt:lpstr>
      <vt:lpstr>Схему параллельно-последовательной сборки и сварки  используют при изготовлении сложных конструкций, расчлененных на укрупненные сборочные единицы. Сначала на  параллельных технологических линиях собирают и сваривают укрупненные сборочные единицы, из которых впоследствии собирают и сваривают конструкцию в целом. </vt:lpstr>
      <vt:lpstr>Схема параллельно-последовательной сборки и сварки конструкции</vt:lpstr>
      <vt:lpstr> При такой схеме сборочного процесса число одновременно занятых рабочих или фронт сборочных работ значительно больше, поэтому длительность сборочного цикла в 3 — 4 раза меньше, чем при последовательной сборке. </vt:lpstr>
      <vt:lpstr>Применение этой сборочной схемы позволяет механизировать и автоматизировать технологические операции. Повышается точность изготовления конструкции, а ее общие деформации уменьшаются, так как жесткость узлов всегда больше жесткости отдельных деталей. Кроме того, легче осуществить правку деформированных узлов, чем всей сварной конструкции, что, в свою очередь, способствует повышению качества и надежности изделий. </vt:lpstr>
      <vt:lpstr> Выбор схемы сборки конструкции влияет на продолжительность и трудоемкость сборочного процесса. Точность собираемой конструкции определяется способами сборки, которые зависят от типа производства, особенностей конструкции и технических условий. Сборочные работы можно производить с полной или неполной взаимозаменяемостью и с подгонкой деталей. </vt:lpstr>
      <vt:lpstr>Полная взаимозаменяемость деталей позволяет осуществлять сборку без какого-либо их подбора и подгонки при соблюдении технических требований. Необходимая точность деталей задается соответствующими допусками на их размеры. Этот способ сборки обычно применяется при серийном производстве конструкций, элементы которых подвергаются предварительной механической обработке.</vt:lpstr>
      <vt:lpstr>Неполная взаимозаменяемость деталей размерной цепи требуется доработка одной из них в процессе выполнения сборочных операций.  Этот способ сборки используется в авиационной промышленности, автомобилестроении и других отраслях. Это позволяет снизить требования к точности изготовления всех деталей, повысить точность сборки конструкции, не прибегая к большому объему трудоемких ручных подгоночных и доводочных операций.</vt:lpstr>
      <vt:lpstr>Подгонку осуществляют путем индивидуальной доработки каждой соединяемой детали.  Способ сборки с подгонкой находит применение в единичном и мелкосерийном производстве, когда нецелесообразно использовать сложную техническую оснастку для изготовления деталей с высокой точностью.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DANTE199615</cp:lastModifiedBy>
  <cp:revision>14</cp:revision>
  <dcterms:created xsi:type="dcterms:W3CDTF">2019-12-04T09:13:11Z</dcterms:created>
  <dcterms:modified xsi:type="dcterms:W3CDTF">2021-11-07T17:34:06Z</dcterms:modified>
</cp:coreProperties>
</file>