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2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D61234C-DF00-4A0F-BD7A-CCA1C35C4AB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EE71B07-8C38-4B14-84C6-16411DCAE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1965435"/>
            <a:ext cx="9956800" cy="1671144"/>
          </a:xfrm>
        </p:spPr>
        <p:txBody>
          <a:bodyPr/>
          <a:lstStyle/>
          <a:p>
            <a:pPr algn="ctr"/>
            <a:r>
              <a:rPr lang="ru-RU" dirty="0" smtClean="0">
                <a:latin typeface="Bad Script" pitchFamily="2" charset="0"/>
              </a:rPr>
              <a:t>Натуральные числа.  </a:t>
            </a:r>
            <a:br>
              <a:rPr lang="ru-RU" dirty="0" smtClean="0">
                <a:latin typeface="Bad Script" pitchFamily="2" charset="0"/>
              </a:rPr>
            </a:br>
            <a:r>
              <a:rPr lang="ru-RU" sz="3200" dirty="0" smtClean="0">
                <a:latin typeface="Bad Script" pitchFamily="2" charset="0"/>
              </a:rPr>
              <a:t>5 класс</a:t>
            </a:r>
            <a:endParaRPr lang="ru-RU" sz="3200" dirty="0">
              <a:latin typeface="Bad Scrip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834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9685" y="329784"/>
            <a:ext cx="1142250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Повторение: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Запишите любые три однозначных числа и три двузначных числа. 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Напишите наибольшее и наименьшее четырехзначные числа используя цифры: 4, 8, 0, 1. Причитайте записанные числа.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Запишите цифрами числа: </a:t>
            </a:r>
            <a:endParaRPr lang="ru-RU" sz="3200" dirty="0" smtClean="0"/>
          </a:p>
          <a:p>
            <a:pPr marL="514350" indent="-514350" algn="ctr"/>
            <a:r>
              <a:rPr lang="ru-RU" sz="3200" dirty="0" smtClean="0"/>
              <a:t>а</a:t>
            </a:r>
            <a:r>
              <a:rPr lang="ru-RU" sz="3200" dirty="0" smtClean="0"/>
              <a:t>) пятнадцать тысяч сто семьдесят три</a:t>
            </a:r>
            <a:r>
              <a:rPr lang="ru-RU" sz="3200" dirty="0" smtClean="0"/>
              <a:t>;</a:t>
            </a:r>
          </a:p>
          <a:p>
            <a:pPr marL="514350" indent="-514350" algn="ctr"/>
            <a:r>
              <a:rPr lang="ru-RU" sz="3200" dirty="0" smtClean="0"/>
              <a:t> </a:t>
            </a:r>
            <a:r>
              <a:rPr lang="ru-RU" sz="3200" dirty="0" smtClean="0"/>
              <a:t>б) шестьсот двадцать тысяч тринадцать.</a:t>
            </a:r>
          </a:p>
          <a:p>
            <a:pPr marL="514350" indent="-514350">
              <a:buAutoNum type="arabicPeriod"/>
            </a:pPr>
            <a:endParaRPr lang="ru-RU" sz="3200" dirty="0"/>
          </a:p>
          <a:p>
            <a:pPr marL="514350" indent="-514350">
              <a:buAutoNum type="arabicPeriod"/>
            </a:pPr>
            <a:endParaRPr lang="ru-RU" sz="3200" dirty="0" smtClean="0"/>
          </a:p>
          <a:p>
            <a:r>
              <a:rPr lang="ru-RU" sz="3200" dirty="0" smtClean="0"/>
              <a:t>Как называются все числа, которые вы записали?</a:t>
            </a:r>
          </a:p>
          <a:p>
            <a:pPr marL="514350" indent="-514350">
              <a:buAutoNum type="arabicPeriod"/>
            </a:pP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763" y="3848100"/>
            <a:ext cx="2241074" cy="2171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012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764" y="359764"/>
            <a:ext cx="1137753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Числа, которые используются для счета предметов, называются </a:t>
            </a:r>
            <a:r>
              <a:rPr lang="ru-RU" sz="3200" b="1" dirty="0" smtClean="0"/>
              <a:t>натуральными числами.</a:t>
            </a:r>
          </a:p>
          <a:p>
            <a:endParaRPr lang="ru-RU" sz="3200" b="1" dirty="0"/>
          </a:p>
          <a:p>
            <a:r>
              <a:rPr lang="ru-RU" sz="3200" dirty="0" smtClean="0"/>
              <a:t>Натуральные числа записываются с помощью десяти цифр: 0, 1, 2, 3, 4, 5, 6, 7, 8, 9. Такую запись чисел называют </a:t>
            </a:r>
            <a:r>
              <a:rPr lang="ru-RU" sz="3200" b="1" dirty="0" smtClean="0"/>
              <a:t>десятичной</a:t>
            </a:r>
            <a:r>
              <a:rPr lang="ru-RU" sz="3200" dirty="0" smtClean="0"/>
              <a:t>.</a:t>
            </a:r>
          </a:p>
          <a:p>
            <a:endParaRPr lang="ru-RU" sz="3200" dirty="0"/>
          </a:p>
          <a:p>
            <a:r>
              <a:rPr lang="ru-RU" sz="3200" dirty="0" smtClean="0"/>
              <a:t>Натуральные числа, записанные в порядке возрастания, образуют </a:t>
            </a:r>
            <a:r>
              <a:rPr lang="ru-RU" sz="3200" b="1" dirty="0" smtClean="0"/>
              <a:t>натуральный ряд</a:t>
            </a:r>
            <a:r>
              <a:rPr lang="ru-RU" sz="3200" dirty="0" smtClean="0"/>
              <a:t>: 1, 2, 3, 4, 5, 6, 7, 8, 9,10, 11, 12, 13, 14, 15…..</a:t>
            </a:r>
          </a:p>
          <a:p>
            <a:endParaRPr lang="ru-RU" sz="3200" dirty="0"/>
          </a:p>
          <a:p>
            <a:r>
              <a:rPr lang="ru-RU" sz="3200" dirty="0" smtClean="0"/>
              <a:t>Нуль не относят к натуральным числам.</a:t>
            </a:r>
          </a:p>
          <a:p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2080" y="4419600"/>
            <a:ext cx="2201757" cy="2133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793" y="179882"/>
            <a:ext cx="1134755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Особенности натурального ряда чисел: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В натуральном ряду есть наименьшее число – 1  и нет наибольшего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Каждое число натурального ряда, начиная с числа 2, получается из предыдущего прибавлением единицы: 2 = 1+1,  7 = 6+1,   352 = 351 + 1….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У каждого числа, начиная с числа 2, есть предыдущее и последующее числа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В натуральном ряду чередуются четные и нечетные числа (числа делящиеся на 2 называются четными)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381" y="4724400"/>
            <a:ext cx="2201756" cy="2133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395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7760" y="4648200"/>
            <a:ext cx="2005171" cy="1943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9764" y="329784"/>
            <a:ext cx="1161737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Для чтения многозначных чисел их разбивают, начиная справа, на группы по три цифры в каждой – классы.</a:t>
            </a:r>
          </a:p>
          <a:p>
            <a:endParaRPr lang="ru-RU" sz="3200" dirty="0"/>
          </a:p>
          <a:p>
            <a:r>
              <a:rPr lang="ru-RU" sz="3200" dirty="0" smtClean="0"/>
              <a:t>Каждый класс содержит три разряда: единицы, десятки, сотни.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48" t="48744" r="2046" b="5354"/>
          <a:stretch/>
        </p:blipFill>
        <p:spPr>
          <a:xfrm>
            <a:off x="299802" y="2893101"/>
            <a:ext cx="9455796" cy="34177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6522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9862" y="419726"/>
            <a:ext cx="11782269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Запишите цифрами числа:</a:t>
            </a:r>
          </a:p>
          <a:p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Семьсот пятьдесят миллионов триста пятьдесят семь тысяч восемьсот шестьдесят три___________________</a:t>
            </a:r>
          </a:p>
          <a:p>
            <a:pPr marL="514350" indent="-514350">
              <a:buAutoNum type="arabicPeriod"/>
            </a:pPr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Двести восемьдесят миллиардов сто тридцать пять тысяч восемьсот пять_______________</a:t>
            </a:r>
          </a:p>
          <a:p>
            <a:pPr marL="514350" indent="-514350">
              <a:buAutoNum type="arabicPeriod"/>
            </a:pPr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Сорок шесть миллиардов пять миллионов двести три тысячи восемьсот двадцать три_____________________</a:t>
            </a:r>
          </a:p>
          <a:p>
            <a:pPr marL="514350" indent="-514350">
              <a:buAutoNum type="arabicPeriod"/>
            </a:pPr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Девятьсот миллионов пятьдесят тысяч пятьсот пятьдесят пять_______________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48672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774" y="179882"/>
            <a:ext cx="1133256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Замените каждое число суммой разрядных слагаемых:</a:t>
            </a:r>
          </a:p>
          <a:p>
            <a:endParaRPr lang="ru-RU" sz="3200" dirty="0"/>
          </a:p>
          <a:p>
            <a:r>
              <a:rPr lang="ru-RU" sz="3200" dirty="0" smtClean="0"/>
              <a:t>Образец  538 = 500 + 30 + 8</a:t>
            </a:r>
          </a:p>
          <a:p>
            <a:r>
              <a:rPr lang="ru-RU" sz="3200" dirty="0" smtClean="0"/>
              <a:t>20609 = </a:t>
            </a:r>
          </a:p>
          <a:p>
            <a:r>
              <a:rPr lang="ru-RU" sz="3200" dirty="0" smtClean="0"/>
              <a:t>4126 = </a:t>
            </a:r>
          </a:p>
          <a:p>
            <a:r>
              <a:rPr lang="ru-RU" sz="3200" dirty="0" smtClean="0"/>
              <a:t>176420 =</a:t>
            </a:r>
          </a:p>
          <a:p>
            <a:r>
              <a:rPr lang="ru-RU" sz="3200" dirty="0" smtClean="0"/>
              <a:t>3081285 =</a:t>
            </a:r>
          </a:p>
          <a:p>
            <a:r>
              <a:rPr lang="ru-RU" sz="3200" dirty="0" smtClean="0"/>
              <a:t>1473914602 =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60641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и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 «Математика 5», Н.Я. </a:t>
            </a:r>
            <a:r>
              <a:rPr lang="ru-RU" dirty="0" err="1" smtClean="0"/>
              <a:t>Виленкин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89920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59</TotalTime>
  <Words>347</Words>
  <Application>Microsoft Office PowerPoint</Application>
  <PresentationFormat>Произвольный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Натуральные числа.   5 класс</vt:lpstr>
      <vt:lpstr>Слайд 2</vt:lpstr>
      <vt:lpstr>Слайд 3</vt:lpstr>
      <vt:lpstr>Слайд 4</vt:lpstr>
      <vt:lpstr>Слайд 5</vt:lpstr>
      <vt:lpstr>Слайд 6</vt:lpstr>
      <vt:lpstr>Слайд 7</vt:lpstr>
      <vt:lpstr>Литература и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Натуральные числа.   5 класс</dc:title>
  <dc:creator>ДОМ</dc:creator>
  <cp:lastModifiedBy>Rushen</cp:lastModifiedBy>
  <cp:revision>10</cp:revision>
  <dcterms:created xsi:type="dcterms:W3CDTF">2020-09-11T09:45:47Z</dcterms:created>
  <dcterms:modified xsi:type="dcterms:W3CDTF">2023-11-13T20:43:34Z</dcterms:modified>
</cp:coreProperties>
</file>