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84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9999FF"/>
    <a:srgbClr val="FF6699"/>
    <a:srgbClr val="FF0066"/>
    <a:srgbClr val="66FFCC"/>
    <a:srgbClr val="FFFF99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88" y="-9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 cap="sq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ru-RU"/>
          </a:p>
        </p:txBody>
      </p:sp>
      <p:sp>
        <p:nvSpPr>
          <p:cNvPr id="2051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-11798300" y="-11796713"/>
            <a:ext cx="11796712" cy="1249045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sp>
      <p:sp>
        <p:nvSpPr>
          <p:cNvPr id="2" name="Rectangle 3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3225" cy="411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altLang="ru-RU" noProof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4099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6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2531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6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4579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6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6627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6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8675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6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-14227175" y="-11796713"/>
            <a:ext cx="16656050" cy="124920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0723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4813" cy="4113213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6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6147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6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8195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6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0243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6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2291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6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4339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6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6387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6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8435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6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0483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6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B8CD-342D-4579-98EC-A8FD6B7370E1}" type="datetimeFigureOut">
              <a:rPr lang="en-US" smtClean="0"/>
              <a:pPr/>
              <a:t>11/13/2023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130E6-AF9E-4E00-A82A-01C3C941166D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B8CD-342D-4579-98EC-A8FD6B7370E1}" type="datetimeFigureOut">
              <a:rPr lang="en-US" smtClean="0"/>
              <a:pPr/>
              <a:t>11/13/2023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B8E48-CEE2-4F0A-8308-17425135ADCE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B8CD-342D-4579-98EC-A8FD6B7370E1}" type="datetimeFigureOut">
              <a:rPr lang="en-US" smtClean="0"/>
              <a:pPr/>
              <a:t>11/13/2023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76E-43C9-46A6-9B7D-941CFFE986B1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11/13/2023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1C2BD-8109-41B5-A21E-ADEB03671784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B8CD-342D-4579-98EC-A8FD6B7370E1}" type="datetimeFigureOut">
              <a:rPr lang="en-US" smtClean="0"/>
              <a:pPr/>
              <a:t>11/13/2023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C83D5-0A41-4967-9A9A-34556E06742A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B8CD-342D-4579-98EC-A8FD6B7370E1}" type="datetimeFigureOut">
              <a:rPr lang="en-US" smtClean="0"/>
              <a:pPr/>
              <a:t>11/13/2023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A0B02-3E84-432A-8DEE-4ED82EA21624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B8CD-342D-4579-98EC-A8FD6B7370E1}" type="datetimeFigureOut">
              <a:rPr lang="en-US" smtClean="0"/>
              <a:pPr/>
              <a:t>11/13/2023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6B197-4AE0-4D55-94A2-4D1F361E4494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11/13/2023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9D330-76AE-4A9C-9A17-944A921280AC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B8CD-342D-4579-98EC-A8FD6B7370E1}" type="datetimeFigureOut">
              <a:rPr lang="en-US" smtClean="0"/>
              <a:pPr/>
              <a:t>11/13/2023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4B078-4C9F-4880-A35F-882482E0A007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11/13/2023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ACF57-1534-4828-AB75-3AC28732E6B2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11/13/2023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487B2-5B45-4C7A-AF8D-0FB254419864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11/13/2023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9F0467-0CB0-4A13-AA57-14F2D5E17B6F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FBEAC7"/>
            </a:gs>
            <a:gs pos="100000">
              <a:srgbClr val="FEE7F2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Text Box 1"/>
          <p:cNvSpPr txBox="1">
            <a:spLocks noChangeArrowheads="1"/>
          </p:cNvSpPr>
          <p:nvPr/>
        </p:nvSpPr>
        <p:spPr bwMode="auto">
          <a:xfrm>
            <a:off x="684213" y="476250"/>
            <a:ext cx="7772400" cy="147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buSzPct val="100000"/>
              <a:defRPr/>
            </a:pPr>
            <a:r>
              <a:rPr lang="ru-RU" altLang="ru-RU" sz="4400" i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Растровая и векторная графика</a:t>
            </a:r>
          </a:p>
        </p:txBody>
      </p:sp>
      <p:pic>
        <p:nvPicPr>
          <p:cNvPr id="307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725" y="3140075"/>
            <a:ext cx="9023350" cy="54498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66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"/>
          <p:cNvSpPr>
            <a:spLocks noChangeArrowheads="1"/>
          </p:cNvSpPr>
          <p:nvPr/>
        </p:nvSpPr>
        <p:spPr bwMode="auto">
          <a:xfrm>
            <a:off x="468313" y="333375"/>
            <a:ext cx="7848600" cy="10683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3200" i="1">
                <a:solidFill>
                  <a:srgbClr val="000000"/>
                </a:solidFill>
              </a:rPr>
              <a:t>Основные форматы графических файлов</a:t>
            </a:r>
          </a:p>
        </p:txBody>
      </p:sp>
      <p:graphicFrame>
        <p:nvGraphicFramePr>
          <p:cNvPr id="12290" name="Group 2"/>
          <p:cNvGraphicFramePr>
            <a:graphicFrameLocks noGrp="1"/>
          </p:cNvGraphicFramePr>
          <p:nvPr/>
        </p:nvGraphicFramePr>
        <p:xfrm>
          <a:off x="684213" y="1628775"/>
          <a:ext cx="7634287" cy="5020213"/>
        </p:xfrm>
        <a:graphic>
          <a:graphicData uri="http://schemas.openxmlformats.org/drawingml/2006/table">
            <a:tbl>
              <a:tblPr/>
              <a:tblGrid>
                <a:gridCol w="4111625">
                  <a:extLst>
                    <a:ext uri="{9D8B030D-6E8A-4147-A177-3AD203B41FA5}">
                      <a16:colId xmlns="" xmlns:a16="http://schemas.microsoft.com/office/drawing/2014/main" val="3497910954"/>
                    </a:ext>
                  </a:extLst>
                </a:gridCol>
                <a:gridCol w="3522662">
                  <a:extLst>
                    <a:ext uri="{9D8B030D-6E8A-4147-A177-3AD203B41FA5}">
                      <a16:colId xmlns="" xmlns:a16="http://schemas.microsoft.com/office/drawing/2014/main" val="3438392515"/>
                    </a:ext>
                  </a:extLst>
                </a:gridCol>
              </a:tblGrid>
              <a:tr h="520700"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растровые</a:t>
                      </a:r>
                    </a:p>
                  </a:txBody>
                  <a:tcPr marL="90000" marR="90000" marT="117504" marB="46800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векторные</a:t>
                      </a:r>
                    </a:p>
                  </a:txBody>
                  <a:tcPr marL="90000" marR="90000" marT="117504" marB="46800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4161520376"/>
                  </a:ext>
                </a:extLst>
              </a:tr>
              <a:tr h="4484688"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RAW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1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JPEG (JPG)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1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en-US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TIFF</a:t>
                      </a: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kumimoji="0" lang="en-US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Tagged Image File Format</a:t>
                      </a: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1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PSD (Photoshop Document)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1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BMP (Bit MaP image)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1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GIF (Graphics Interchange Format)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1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PNG (Portable network graphics) 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1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00" marR="90000" marT="76284" marB="46800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WMF (Windows MetaFile)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1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CDR (CorelDRaw files)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1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AI (AdobeIllustrator files)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1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EPS (Encapsulated PostScript)</a:t>
                      </a:r>
                    </a:p>
                  </a:txBody>
                  <a:tcPr marL="90000" marR="90000" marT="76284" marB="46800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820847347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1"/>
          <p:cNvSpPr txBox="1">
            <a:spLocks noChangeArrowheads="1"/>
          </p:cNvSpPr>
          <p:nvPr/>
        </p:nvSpPr>
        <p:spPr bwMode="auto">
          <a:xfrm>
            <a:off x="0" y="274638"/>
            <a:ext cx="91440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3600" i="1">
                <a:solidFill>
                  <a:srgbClr val="000000"/>
                </a:solidFill>
              </a:rPr>
              <a:t>Примеры графических редакторов</a:t>
            </a:r>
            <a:r>
              <a:rPr lang="ru-RU" altLang="ru-RU" sz="3600">
                <a:solidFill>
                  <a:srgbClr val="000000"/>
                </a:solidFill>
              </a:rPr>
              <a:t>.</a:t>
            </a:r>
          </a:p>
        </p:txBody>
      </p:sp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39725"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ts val="800"/>
              </a:spcBef>
              <a:buSzPct val="100000"/>
              <a:defRPr/>
            </a:pPr>
            <a:endParaRPr lang="ru-RU" altLang="ru-RU" sz="3200" smtClean="0"/>
          </a:p>
          <a:p>
            <a:pPr marL="339725" indent="-336550" eaLnBrk="1" hangingPunct="1">
              <a:spcBef>
                <a:spcPts val="8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ru-RU" sz="3200" b="1" smtClean="0"/>
              <a:t>Paint</a:t>
            </a:r>
            <a:r>
              <a:rPr lang="ru-RU" altLang="ru-RU" sz="3200" b="1" smtClean="0"/>
              <a:t>, Photoshop,</a:t>
            </a:r>
            <a:r>
              <a:rPr lang="ru-RU" altLang="ru-RU" sz="3200" smtClean="0"/>
              <a:t> </a:t>
            </a:r>
            <a:r>
              <a:rPr lang="en-US" altLang="ru-RU" sz="3200" b="1" smtClean="0"/>
              <a:t>Gimp</a:t>
            </a:r>
            <a:r>
              <a:rPr lang="ru-RU" altLang="ru-RU" sz="3200" b="1" smtClean="0"/>
              <a:t> </a:t>
            </a:r>
            <a:r>
              <a:rPr lang="ru-RU" altLang="ru-RU" sz="3200" smtClean="0"/>
              <a:t>- растровые.</a:t>
            </a:r>
          </a:p>
          <a:p>
            <a:pPr marL="339725" indent="-336550" eaLnBrk="1" hangingPunct="1">
              <a:spcBef>
                <a:spcPts val="8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ru-RU" sz="3200" b="1" smtClean="0"/>
              <a:t>Inkscape</a:t>
            </a:r>
            <a:r>
              <a:rPr lang="ru-RU" altLang="ru-RU" sz="3200" b="1" smtClean="0"/>
              <a:t>, Corel Draw, </a:t>
            </a:r>
          </a:p>
          <a:p>
            <a:pPr eaLnBrk="1" hangingPunct="1">
              <a:spcBef>
                <a:spcPts val="800"/>
              </a:spcBef>
              <a:buSzPct val="100000"/>
              <a:defRPr/>
            </a:pPr>
            <a:r>
              <a:rPr lang="ru-RU" altLang="ru-RU" sz="3200" b="1" smtClean="0"/>
              <a:t>  Adobe Illustrator</a:t>
            </a:r>
            <a:r>
              <a:rPr lang="ru-RU" altLang="ru-RU" sz="3200" smtClean="0"/>
              <a:t>  — векторные.</a:t>
            </a:r>
          </a:p>
          <a:p>
            <a:pPr marL="339725" indent="-336550" eaLnBrk="1" hangingPunct="1">
              <a:spcBef>
                <a:spcPts val="8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ru-RU" altLang="ru-RU" sz="3200" b="1" smtClean="0"/>
              <a:t>Painter, Art Dabbler</a:t>
            </a:r>
            <a:r>
              <a:rPr lang="ru-RU" altLang="ru-RU" sz="3200" smtClean="0"/>
              <a:t> – фрактальные.</a:t>
            </a: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337" name="Group 1"/>
          <p:cNvGraphicFramePr>
            <a:graphicFrameLocks noGrp="1"/>
          </p:cNvGraphicFramePr>
          <p:nvPr/>
        </p:nvGraphicFramePr>
        <p:xfrm>
          <a:off x="468313" y="620713"/>
          <a:ext cx="7921625" cy="5630864"/>
        </p:xfrm>
        <a:graphic>
          <a:graphicData uri="http://schemas.openxmlformats.org/drawingml/2006/table">
            <a:tbl>
              <a:tblPr/>
              <a:tblGrid>
                <a:gridCol w="2640012">
                  <a:extLst>
                    <a:ext uri="{9D8B030D-6E8A-4147-A177-3AD203B41FA5}">
                      <a16:colId xmlns="" xmlns:a16="http://schemas.microsoft.com/office/drawing/2014/main" val="4031675882"/>
                    </a:ext>
                  </a:extLst>
                </a:gridCol>
                <a:gridCol w="2641600">
                  <a:extLst>
                    <a:ext uri="{9D8B030D-6E8A-4147-A177-3AD203B41FA5}">
                      <a16:colId xmlns="" xmlns:a16="http://schemas.microsoft.com/office/drawing/2014/main" val="2400942202"/>
                    </a:ext>
                  </a:extLst>
                </a:gridCol>
                <a:gridCol w="2640013">
                  <a:extLst>
                    <a:ext uri="{9D8B030D-6E8A-4147-A177-3AD203B41FA5}">
                      <a16:colId xmlns="" xmlns:a16="http://schemas.microsoft.com/office/drawing/2014/main" val="2080179076"/>
                    </a:ext>
                  </a:extLst>
                </a:gridCol>
              </a:tblGrid>
              <a:tr h="1003300"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760" marR="68760" marT="45360" marB="0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Растровая графика</a:t>
                      </a:r>
                    </a:p>
                  </a:txBody>
                  <a:tcPr marL="68760" marR="68760" marT="45360" marB="0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Векторная 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графика</a:t>
                      </a:r>
                    </a:p>
                  </a:txBody>
                  <a:tcPr marL="68760" marR="68760" marT="45360" marB="0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451774313"/>
                  </a:ext>
                </a:extLst>
              </a:tr>
              <a:tr h="731838"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Как формируется изображение?</a:t>
                      </a:r>
                    </a:p>
                  </a:txBody>
                  <a:tcPr marL="68760" marR="68760" marT="45360" marB="0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760" marR="68760" marT="45360" marB="0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760" marR="68760" marT="45360" marB="0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950500907"/>
                  </a:ext>
                </a:extLst>
              </a:tr>
              <a:tr h="603250"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Где применяется?</a:t>
                      </a:r>
                    </a:p>
                  </a:txBody>
                  <a:tcPr marL="68760" marR="68760" marT="45360" marB="0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760" marR="68760" marT="45360" marB="0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760" marR="68760" marT="45360" marB="0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376879403"/>
                  </a:ext>
                </a:extLst>
              </a:tr>
              <a:tr h="1463675"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Как изменяется в процессе масштабирования?</a:t>
                      </a:r>
                    </a:p>
                  </a:txBody>
                  <a:tcPr marL="68760" marR="68760" marT="45360" marB="0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760" marR="68760" marT="45360" marB="0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760" marR="68760" marT="45360" marB="0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4085472860"/>
                  </a:ext>
                </a:extLst>
              </a:tr>
              <a:tr h="731838"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Принцип окрашивания?</a:t>
                      </a:r>
                    </a:p>
                  </a:txBody>
                  <a:tcPr marL="68760" marR="68760" marT="45360" marB="0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760" marR="68760" marT="45360" marB="0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760" marR="68760" marT="45360" marB="0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971260836"/>
                  </a:ext>
                </a:extLst>
              </a:tr>
              <a:tr h="1096963"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Примеры графических редакторов?</a:t>
                      </a:r>
                    </a:p>
                  </a:txBody>
                  <a:tcPr marL="68760" marR="68760" marT="45360" marB="0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760" marR="68760" marT="45360" marB="0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760" marR="68760" marT="45360" marB="0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927879235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D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1"/>
          <p:cNvPicPr>
            <a:picLocks noChangeAspect="1" noChangeArrowheads="1"/>
          </p:cNvPicPr>
          <p:nvPr/>
        </p:nvPicPr>
        <p:blipFill>
          <a:blip r:embed="rId3" cstate="print"/>
          <a:srcRect l="2608" t="10034"/>
          <a:stretch>
            <a:fillRect/>
          </a:stretch>
        </p:blipFill>
        <p:spPr bwMode="auto">
          <a:xfrm>
            <a:off x="0" y="188913"/>
            <a:ext cx="9104313" cy="63087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7700" y="1011238"/>
            <a:ext cx="7632700" cy="51800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3140075" y="333375"/>
            <a:ext cx="2476500" cy="6461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Практическая работа</a:t>
            </a:r>
          </a:p>
          <a:p>
            <a:pPr algn="ctr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ru-RU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692696"/>
            <a:ext cx="7272808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ru-RU" sz="32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0000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Домашнее задание</a:t>
            </a:r>
          </a:p>
          <a:p>
            <a:pPr algn="ctr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ru-RU" sz="32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0000FF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ru-RU" sz="32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0000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32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0000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$ 21</a:t>
            </a:r>
            <a:r>
              <a:rPr lang="ru-RU" sz="32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0000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 стр. 122 – 127.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3429000"/>
            <a:ext cx="7836825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ru-RU" sz="5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Спасибо за внимание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Text Box 1"/>
          <p:cNvSpPr txBox="1">
            <a:spLocks noChangeArrowheads="1"/>
          </p:cNvSpPr>
          <p:nvPr/>
        </p:nvSpPr>
        <p:spPr bwMode="auto">
          <a:xfrm>
            <a:off x="539750" y="549275"/>
            <a:ext cx="8424863" cy="5173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39725"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ts val="1000"/>
              </a:spcBef>
              <a:buSzPct val="100000"/>
              <a:defRPr/>
            </a:pPr>
            <a:r>
              <a:rPr lang="ru-RU" alt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alt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Способы получения цифровых графических объектов:</a:t>
            </a:r>
          </a:p>
          <a:p>
            <a:pPr algn="ctr" eaLnBrk="1" hangingPunct="1">
              <a:spcBef>
                <a:spcPts val="1000"/>
              </a:spcBef>
              <a:buSzPct val="100000"/>
              <a:defRPr/>
            </a:pPr>
            <a:endParaRPr lang="ru-RU" alt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39725" indent="-336550" eaLnBrk="1" hangingPunct="1">
              <a:spcBef>
                <a:spcPts val="7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ru-RU" altLang="ru-RU" sz="2800" dirty="0" smtClean="0">
                <a:cs typeface="AngsanaUPC" panose="02020603050405020304" pitchFamily="18" charset="-34"/>
              </a:rPr>
              <a:t>с помощью цифровых фотокамер;</a:t>
            </a:r>
          </a:p>
          <a:p>
            <a:pPr marL="339725" indent="-336550" eaLnBrk="1" hangingPunct="1">
              <a:spcBef>
                <a:spcPts val="7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ru-RU" altLang="ru-RU" sz="2800" dirty="0" smtClean="0">
                <a:cs typeface="AngsanaUPC" panose="02020603050405020304" pitchFamily="18" charset="-34"/>
              </a:rPr>
              <a:t>с помощью сканирования графических изображений (рисунков, картин и </a:t>
            </a:r>
            <a:r>
              <a:rPr lang="ru-RU" altLang="ru-RU" sz="2800" dirty="0" err="1" smtClean="0">
                <a:cs typeface="AngsanaUPC" panose="02020603050405020304" pitchFamily="18" charset="-34"/>
              </a:rPr>
              <a:t>т.д</a:t>
            </a:r>
            <a:r>
              <a:rPr lang="ru-RU" altLang="ru-RU" sz="2800" dirty="0" smtClean="0">
                <a:cs typeface="AngsanaUPC" panose="02020603050405020304" pitchFamily="18" charset="-34"/>
              </a:rPr>
              <a:t>);</a:t>
            </a:r>
          </a:p>
          <a:p>
            <a:pPr marL="339725" indent="-336550" eaLnBrk="1" hangingPunct="1">
              <a:spcBef>
                <a:spcPts val="7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ru-RU" altLang="ru-RU" sz="2800" dirty="0" smtClean="0">
                <a:cs typeface="AngsanaUPC" panose="02020603050405020304" pitchFamily="18" charset="-34"/>
              </a:rPr>
              <a:t>создание новых графических объектов с помощью ПО.</a:t>
            </a: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02238" y="188913"/>
            <a:ext cx="3330575" cy="2663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7171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750" y="1916113"/>
            <a:ext cx="4032250" cy="25209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7172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92725" y="4019550"/>
            <a:ext cx="3273425" cy="2619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7173" name="Text Box 4"/>
          <p:cNvSpPr txBox="1">
            <a:spLocks noChangeArrowheads="1"/>
          </p:cNvSpPr>
          <p:nvPr/>
        </p:nvSpPr>
        <p:spPr bwMode="auto">
          <a:xfrm>
            <a:off x="755650" y="549275"/>
            <a:ext cx="3841750" cy="581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3200">
                <a:solidFill>
                  <a:srgbClr val="000000"/>
                </a:solidFill>
              </a:rPr>
              <a:t>Векторная графика</a:t>
            </a:r>
          </a:p>
        </p:txBody>
      </p:sp>
      <p:sp>
        <p:nvSpPr>
          <p:cNvPr id="7174" name="Text Box 5"/>
          <p:cNvSpPr txBox="1">
            <a:spLocks noChangeArrowheads="1"/>
          </p:cNvSpPr>
          <p:nvPr/>
        </p:nvSpPr>
        <p:spPr bwMode="auto">
          <a:xfrm>
            <a:off x="5076825" y="3141663"/>
            <a:ext cx="3859213" cy="581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3200">
                <a:solidFill>
                  <a:srgbClr val="000000"/>
                </a:solidFill>
              </a:rPr>
              <a:t>Растровая графика</a:t>
            </a:r>
          </a:p>
        </p:txBody>
      </p:sp>
      <p:sp>
        <p:nvSpPr>
          <p:cNvPr id="7175" name="Text Box 6"/>
          <p:cNvSpPr txBox="1">
            <a:spLocks noChangeArrowheads="1"/>
          </p:cNvSpPr>
          <p:nvPr/>
        </p:nvSpPr>
        <p:spPr bwMode="auto">
          <a:xfrm>
            <a:off x="468313" y="5300663"/>
            <a:ext cx="4329112" cy="581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3200">
                <a:solidFill>
                  <a:srgbClr val="000000"/>
                </a:solidFill>
              </a:rPr>
              <a:t>Фрактальная графика</a:t>
            </a:r>
          </a:p>
        </p:txBody>
      </p:sp>
      <p:sp>
        <p:nvSpPr>
          <p:cNvPr id="7176" name="AutoShape 7"/>
          <p:cNvSpPr>
            <a:spLocks noChangeArrowheads="1"/>
          </p:cNvSpPr>
          <p:nvPr/>
        </p:nvSpPr>
        <p:spPr bwMode="auto">
          <a:xfrm>
            <a:off x="4716463" y="908050"/>
            <a:ext cx="360362" cy="46038"/>
          </a:xfrm>
          <a:prstGeom prst="rightArrow">
            <a:avLst>
              <a:gd name="adj1" fmla="val 50000"/>
              <a:gd name="adj2" fmla="val 49683"/>
            </a:avLst>
          </a:prstGeom>
          <a:solidFill>
            <a:srgbClr val="000000"/>
          </a:solidFill>
          <a:ln w="255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ru-RU"/>
          </a:p>
        </p:txBody>
      </p:sp>
      <p:sp>
        <p:nvSpPr>
          <p:cNvPr id="7177" name="AutoShape 8"/>
          <p:cNvSpPr>
            <a:spLocks noChangeArrowheads="1"/>
          </p:cNvSpPr>
          <p:nvPr/>
        </p:nvSpPr>
        <p:spPr bwMode="auto">
          <a:xfrm rot="10800000">
            <a:off x="4719638" y="3435350"/>
            <a:ext cx="360362" cy="46038"/>
          </a:xfrm>
          <a:prstGeom prst="rightArrow">
            <a:avLst>
              <a:gd name="adj1" fmla="val 50000"/>
              <a:gd name="adj2" fmla="val 49683"/>
            </a:avLst>
          </a:prstGeom>
          <a:solidFill>
            <a:srgbClr val="000000"/>
          </a:solidFill>
          <a:ln w="255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ru-RU"/>
          </a:p>
        </p:txBody>
      </p:sp>
      <p:sp>
        <p:nvSpPr>
          <p:cNvPr id="7178" name="AutoShape 9"/>
          <p:cNvSpPr>
            <a:spLocks noChangeArrowheads="1"/>
          </p:cNvSpPr>
          <p:nvPr/>
        </p:nvSpPr>
        <p:spPr bwMode="auto">
          <a:xfrm>
            <a:off x="4787900" y="5589588"/>
            <a:ext cx="360363" cy="46037"/>
          </a:xfrm>
          <a:prstGeom prst="rightArrow">
            <a:avLst>
              <a:gd name="adj1" fmla="val 50000"/>
              <a:gd name="adj2" fmla="val 49684"/>
            </a:avLst>
          </a:prstGeom>
          <a:solidFill>
            <a:srgbClr val="000000"/>
          </a:solidFill>
          <a:ln w="255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ru-RU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"/>
          <p:cNvSpPr>
            <a:spLocks noChangeArrowheads="1"/>
          </p:cNvSpPr>
          <p:nvPr/>
        </p:nvSpPr>
        <p:spPr bwMode="auto">
          <a:xfrm>
            <a:off x="468313" y="260350"/>
            <a:ext cx="8064500" cy="6429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3600" i="1">
                <a:solidFill>
                  <a:srgbClr val="000000"/>
                </a:solidFill>
              </a:rPr>
              <a:t>Растровая графика</a:t>
            </a:r>
          </a:p>
        </p:txBody>
      </p:sp>
      <p:pic>
        <p:nvPicPr>
          <p:cNvPr id="9219" name="Picture 2"/>
          <p:cNvPicPr>
            <a:picLocks noChangeAspect="1" noChangeArrowheads="1"/>
          </p:cNvPicPr>
          <p:nvPr/>
        </p:nvPicPr>
        <p:blipFill>
          <a:blip r:embed="rId3" cstate="print"/>
          <a:srcRect t="16370"/>
          <a:stretch>
            <a:fillRect/>
          </a:stretch>
        </p:blipFill>
        <p:spPr bwMode="auto">
          <a:xfrm>
            <a:off x="323850" y="2133600"/>
            <a:ext cx="8520113" cy="33115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9220" name="Text Box 3"/>
          <p:cNvSpPr txBox="1">
            <a:spLocks noChangeArrowheads="1"/>
          </p:cNvSpPr>
          <p:nvPr/>
        </p:nvSpPr>
        <p:spPr bwMode="auto">
          <a:xfrm>
            <a:off x="539750" y="1052513"/>
            <a:ext cx="8208963" cy="520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800">
                <a:solidFill>
                  <a:srgbClr val="000000"/>
                </a:solidFill>
              </a:rPr>
              <a:t>Основной элемент – точка или пиксель</a:t>
            </a: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1"/>
          <p:cNvPicPr>
            <a:picLocks noChangeAspect="1" noChangeArrowheads="1"/>
          </p:cNvPicPr>
          <p:nvPr/>
        </p:nvPicPr>
        <p:blipFill>
          <a:blip r:embed="rId3" cstate="print"/>
          <a:srcRect l="4118" r="6114"/>
          <a:stretch>
            <a:fillRect/>
          </a:stretch>
        </p:blipFill>
        <p:spPr bwMode="auto">
          <a:xfrm>
            <a:off x="179388" y="1844675"/>
            <a:ext cx="8772525" cy="41052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1267" name="Text Box 2"/>
          <p:cNvSpPr txBox="1">
            <a:spLocks noChangeArrowheads="1"/>
          </p:cNvSpPr>
          <p:nvPr/>
        </p:nvSpPr>
        <p:spPr bwMode="auto">
          <a:xfrm>
            <a:off x="755650" y="549275"/>
            <a:ext cx="7366000" cy="581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3200">
                <a:solidFill>
                  <a:srgbClr val="000000"/>
                </a:solidFill>
              </a:rPr>
              <a:t>Увеличенное растровое изображение</a:t>
            </a: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"/>
          <p:cNvSpPr>
            <a:spLocks noChangeArrowheads="1"/>
          </p:cNvSpPr>
          <p:nvPr/>
        </p:nvSpPr>
        <p:spPr bwMode="auto">
          <a:xfrm>
            <a:off x="539750" y="476250"/>
            <a:ext cx="7848600" cy="7032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4000" i="1">
                <a:solidFill>
                  <a:srgbClr val="000000"/>
                </a:solidFill>
              </a:rPr>
              <a:t>Векторная графика</a:t>
            </a:r>
          </a:p>
        </p:txBody>
      </p:sp>
      <p:sp>
        <p:nvSpPr>
          <p:cNvPr id="13315" name="Text Box 2"/>
          <p:cNvSpPr txBox="1">
            <a:spLocks noChangeArrowheads="1"/>
          </p:cNvSpPr>
          <p:nvPr/>
        </p:nvSpPr>
        <p:spPr bwMode="auto">
          <a:xfrm>
            <a:off x="323850" y="1268413"/>
            <a:ext cx="8280400" cy="581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3200">
                <a:solidFill>
                  <a:srgbClr val="000000"/>
                </a:solidFill>
              </a:rPr>
              <a:t>Основной элемент - линия</a:t>
            </a:r>
          </a:p>
        </p:txBody>
      </p:sp>
      <p:pic>
        <p:nvPicPr>
          <p:cNvPr id="13316" name="Picture 3"/>
          <p:cNvPicPr>
            <a:picLocks noChangeAspect="1" noChangeArrowheads="1"/>
          </p:cNvPicPr>
          <p:nvPr/>
        </p:nvPicPr>
        <p:blipFill>
          <a:blip r:embed="rId3" cstate="print"/>
          <a:srcRect l="52338" t="4361"/>
          <a:stretch>
            <a:fillRect/>
          </a:stretch>
        </p:blipFill>
        <p:spPr bwMode="auto">
          <a:xfrm>
            <a:off x="971550" y="1989138"/>
            <a:ext cx="2806700" cy="45053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3317" name="Picture 4"/>
          <p:cNvPicPr>
            <a:picLocks noChangeAspect="1" noChangeArrowheads="1"/>
          </p:cNvPicPr>
          <p:nvPr/>
        </p:nvPicPr>
        <p:blipFill>
          <a:blip r:embed="rId4" cstate="print"/>
          <a:srcRect r="23569"/>
          <a:stretch>
            <a:fillRect/>
          </a:stretch>
        </p:blipFill>
        <p:spPr bwMode="auto">
          <a:xfrm>
            <a:off x="4716463" y="1989138"/>
            <a:ext cx="3455987" cy="4521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1"/>
          <p:cNvPicPr>
            <a:picLocks noChangeAspect="1" noChangeArrowheads="1"/>
          </p:cNvPicPr>
          <p:nvPr/>
        </p:nvPicPr>
        <p:blipFill>
          <a:blip r:embed="rId3" cstate="print"/>
          <a:srcRect l="2652" t="12363" r="3181" b="4617"/>
          <a:stretch>
            <a:fillRect/>
          </a:stretch>
        </p:blipFill>
        <p:spPr bwMode="auto">
          <a:xfrm>
            <a:off x="611188" y="1484313"/>
            <a:ext cx="7608887" cy="5037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5363" name="Text Box 2"/>
          <p:cNvSpPr txBox="1">
            <a:spLocks noChangeArrowheads="1"/>
          </p:cNvSpPr>
          <p:nvPr/>
        </p:nvSpPr>
        <p:spPr bwMode="auto">
          <a:xfrm>
            <a:off x="755650" y="549275"/>
            <a:ext cx="7339013" cy="581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3200">
                <a:solidFill>
                  <a:srgbClr val="000000"/>
                </a:solidFill>
              </a:rPr>
              <a:t>Увеличенное векторное изображение</a:t>
            </a: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175" y="365125"/>
            <a:ext cx="4724400" cy="31083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7411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70300" y="3357563"/>
            <a:ext cx="5473700" cy="3284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7412" name="Picture 3"/>
          <p:cNvPicPr>
            <a:picLocks noChangeAspect="1" noChangeArrowheads="1"/>
          </p:cNvPicPr>
          <p:nvPr/>
        </p:nvPicPr>
        <p:blipFill>
          <a:blip r:embed="rId5" cstate="print"/>
          <a:srcRect r="19896"/>
          <a:stretch>
            <a:fillRect/>
          </a:stretch>
        </p:blipFill>
        <p:spPr bwMode="auto">
          <a:xfrm>
            <a:off x="179388" y="620713"/>
            <a:ext cx="3635375" cy="52530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3716338"/>
            <a:ext cx="4068762" cy="30114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9459" name="Picture 2"/>
          <p:cNvPicPr>
            <a:picLocks noChangeAspect="1" noChangeArrowheads="1"/>
          </p:cNvPicPr>
          <p:nvPr/>
        </p:nvPicPr>
        <p:blipFill>
          <a:blip r:embed="rId4" cstate="print"/>
          <a:srcRect l="5135" t="7410" r="5690" b="8914"/>
          <a:stretch>
            <a:fillRect/>
          </a:stretch>
        </p:blipFill>
        <p:spPr bwMode="auto">
          <a:xfrm>
            <a:off x="4427538" y="3749675"/>
            <a:ext cx="4465637" cy="29194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9460" name="Rectangle 3"/>
          <p:cNvSpPr>
            <a:spLocks noChangeArrowheads="1"/>
          </p:cNvSpPr>
          <p:nvPr/>
        </p:nvSpPr>
        <p:spPr bwMode="auto">
          <a:xfrm>
            <a:off x="179388" y="1196975"/>
            <a:ext cx="4032250" cy="13128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4000" i="1">
                <a:solidFill>
                  <a:srgbClr val="000000"/>
                </a:solidFill>
              </a:rPr>
              <a:t>Фрактальная</a:t>
            </a: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4000" i="1">
                <a:solidFill>
                  <a:srgbClr val="000000"/>
                </a:solidFill>
              </a:rPr>
              <a:t> графика</a:t>
            </a:r>
          </a:p>
        </p:txBody>
      </p:sp>
      <p:pic>
        <p:nvPicPr>
          <p:cNvPr id="19461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7538" y="260350"/>
            <a:ext cx="4449762" cy="33369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2385</TotalTime>
  <Words>197</Words>
  <Application>Microsoft Office PowerPoint</Application>
  <PresentationFormat>Экран (4:3)</PresentationFormat>
  <Paragraphs>50</Paragraphs>
  <Slides>15</Slides>
  <Notes>14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Графика</dc:title>
  <dc:creator>Julia</dc:creator>
  <cp:lastModifiedBy>Rushen</cp:lastModifiedBy>
  <cp:revision>22</cp:revision>
  <cp:lastPrinted>1601-01-01T00:00:00Z</cp:lastPrinted>
  <dcterms:created xsi:type="dcterms:W3CDTF">2015-03-01T12:19:50Z</dcterms:created>
  <dcterms:modified xsi:type="dcterms:W3CDTF">2023-11-13T20:51:07Z</dcterms:modified>
</cp:coreProperties>
</file>