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289" r:id="rId3"/>
    <p:sldId id="290" r:id="rId4"/>
    <p:sldId id="292" r:id="rId5"/>
    <p:sldId id="293" r:id="rId6"/>
    <p:sldId id="291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79CC93D-E52E-4D84-901B-11D7331DD495}">
          <p14:sldIdLst>
            <p14:sldId id="259"/>
            <p14:sldId id="289"/>
            <p14:sldId id="290"/>
            <p14:sldId id="292"/>
            <p14:sldId id="293"/>
            <p14:sldId id="291"/>
          </p14:sldIdLst>
        </p14:section>
        <p14:section name="Обзор и цели" id="{ABA716BF-3A5C-4ADB-94C9-CFEF84EBA240}">
          <p14:sldIdLst>
            <p14:sldId id="261"/>
          </p14:sldIdLst>
        </p14:section>
        <p14:section name="Раздел 1" id="{6D9936A3-3945-4757-BC8B-B5C252D8E036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CC"/>
    <a:srgbClr val="003300"/>
    <a:srgbClr val="3366FF"/>
    <a:srgbClr val="0000FF"/>
    <a:srgbClr val="009ED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4" autoAdjust="0"/>
    <p:restoredTop sz="83977" autoAdjust="0"/>
  </p:normalViewPr>
  <p:slideViewPr>
    <p:cSldViewPr>
      <p:cViewPr varScale="1">
        <p:scale>
          <a:sx n="91" d="100"/>
          <a:sy n="91" d="100"/>
        </p:scale>
        <p:origin x="-4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D83FDC75-7F73-4A4A-A77C-09AADF00E0EA}" type="datetimeFigureOut">
              <a:rPr lang="ru-RU" smtClean="0"/>
              <a:pPr/>
              <a:t>29.01.2020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459226BF-1F13-42D3-80DC-373E7ADD1EB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85902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48AEF76B-3757-4A0B-AF93-28494465C1DD}" type="datetimeFigureOut">
              <a:pPr/>
              <a:t>12/17/2009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75693FD4-8F83-4EF7-AC3F-0DC0388986B0}" type="slidenum"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676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dirty="0" smtClean="0"/>
              <a:t>Этот шаблон можно использовать как начальный файл для представления учебных материалов группе слушателей.</a:t>
            </a:r>
          </a:p>
          <a:p>
            <a:endParaRPr lang="ru-RU" dirty="0" smtClean="0"/>
          </a:p>
          <a:p>
            <a:pPr lvl="0"/>
            <a:r>
              <a:rPr lang="ru-RU" sz="1200" b="1" dirty="0" smtClean="0"/>
              <a:t>Разделы</a:t>
            </a:r>
            <a:endParaRPr lang="ru-RU" sz="1200" b="0" dirty="0" smtClean="0"/>
          </a:p>
          <a:p>
            <a:pPr lvl="0"/>
            <a:r>
              <a:rPr lang="ru-RU" sz="1200" b="0" dirty="0" smtClean="0"/>
              <a:t>Для добавления разделов щелкните слайд правой кнопкой мыши.</a:t>
            </a:r>
            <a:r>
              <a:rPr lang="ru-RU" sz="1200" b="0" baseline="0" dirty="0" smtClean="0"/>
              <a:t> Разделы позволяют упорядочить слайды и организовать совместную работу нескольких авторов.</a:t>
            </a:r>
            <a:endParaRPr lang="ru-RU" sz="1200" b="0" dirty="0" smtClean="0"/>
          </a:p>
          <a:p>
            <a:pPr lvl="0"/>
            <a:endParaRPr lang="ru-RU" sz="1200" b="1" dirty="0" smtClean="0"/>
          </a:p>
          <a:p>
            <a:pPr lvl="0"/>
            <a:r>
              <a:rPr lang="ru-RU" sz="1200" b="1" dirty="0" smtClean="0"/>
              <a:t>Заметки</a:t>
            </a:r>
          </a:p>
          <a:p>
            <a:pPr lvl="0"/>
            <a:r>
              <a:rPr lang="ru-RU" sz="1200" dirty="0" smtClean="0"/>
              <a:t>Используйте раздел заметок для размещения заметок докладчика или дополнительных сведений для аудитории.</a:t>
            </a:r>
            <a:r>
              <a:rPr lang="ru-RU" sz="1200" baseline="0" dirty="0" smtClean="0"/>
              <a:t> Во время воспроизведения презентации эти заметки отображаются в представлении презентации. </a:t>
            </a:r>
          </a:p>
          <a:p>
            <a:pPr lvl="0">
              <a:buFontTx/>
              <a:buNone/>
            </a:pPr>
            <a:r>
              <a:rPr lang="ru-RU" sz="1200" dirty="0" smtClean="0"/>
              <a:t>Обращайте внимание на размер шрифта (важно обеспечить различимость при ослабленном зрении, видеосъемке и чтении с экрана)</a:t>
            </a:r>
          </a:p>
          <a:p>
            <a:pPr lvl="0"/>
            <a:endParaRPr lang="ru-RU" sz="1200" dirty="0" smtClean="0"/>
          </a:p>
          <a:p>
            <a:pPr lvl="0">
              <a:buFontTx/>
              <a:buNone/>
            </a:pPr>
            <a:r>
              <a:rPr lang="ru-RU" sz="1200" b="1" dirty="0" smtClean="0"/>
              <a:t>Сочетаемые цвета </a:t>
            </a:r>
          </a:p>
          <a:p>
            <a:pPr lvl="0">
              <a:buFontTx/>
              <a:buNone/>
            </a:pPr>
            <a:r>
              <a:rPr lang="ru-RU" sz="1200" dirty="0" smtClean="0"/>
              <a:t>Обратите особое внимание на графики, диаграммы и надписи.</a:t>
            </a:r>
            <a:r>
              <a:rPr lang="ru-RU" sz="1200" baseline="0" dirty="0" smtClean="0"/>
              <a:t> </a:t>
            </a:r>
            <a:endParaRPr lang="ru-RU" sz="1200" dirty="0" smtClean="0"/>
          </a:p>
          <a:p>
            <a:pPr lvl="0"/>
            <a:r>
              <a:rPr lang="ru-RU" sz="1200" dirty="0" smtClean="0"/>
              <a:t>Учтите, что печать будет выполняться </a:t>
            </a:r>
            <a:r>
              <a:rPr lang="ru-RU" sz="1200" dirty="0" err="1" smtClean="0"/>
              <a:t>в черно-белом режиме или в оттенках серого</a:t>
            </a:r>
            <a:r>
              <a:rPr lang="ru-RU" sz="1200" dirty="0" smtClean="0"/>
              <a:t>. Выполните пробную печать, чтобы убедиться в сохранении разницы между цветами при печати </a:t>
            </a:r>
            <a:r>
              <a:rPr lang="ru-RU" sz="1200" dirty="0" err="1" smtClean="0"/>
              <a:t>в черно-белом режиме или в оттенках серого</a:t>
            </a:r>
            <a:r>
              <a:rPr lang="ru-RU" sz="1200" dirty="0" smtClean="0"/>
              <a:t>.</a:t>
            </a:r>
          </a:p>
          <a:p>
            <a:pPr lvl="0">
              <a:buFontTx/>
              <a:buNone/>
            </a:pPr>
            <a:endParaRPr lang="ru-RU" sz="1200" dirty="0" smtClean="0"/>
          </a:p>
          <a:p>
            <a:pPr lvl="0">
              <a:buFontTx/>
              <a:buNone/>
            </a:pPr>
            <a:r>
              <a:rPr lang="ru-RU" sz="1200" b="1" dirty="0" smtClean="0"/>
              <a:t>Диаграммы, таблицы и графики</a:t>
            </a:r>
          </a:p>
          <a:p>
            <a:pPr lvl="0"/>
            <a:r>
              <a:rPr lang="ru-RU" sz="1200" dirty="0" smtClean="0"/>
              <a:t>Не усложняйте восприятие: по возможности используйте согласованные, простые стили и цвета.</a:t>
            </a:r>
          </a:p>
          <a:p>
            <a:pPr lvl="0"/>
            <a:r>
              <a:rPr lang="ru-RU" sz="1200" dirty="0" smtClean="0"/>
              <a:t>Снабдите все диаграммы и таблицы подписями.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dirty="0" smtClean="0"/>
              <a:t>Дайте краткий обзор презентации.</a:t>
            </a:r>
            <a:r>
              <a:rPr lang="ru-RU" baseline="0" dirty="0" smtClean="0"/>
              <a:t> О</a:t>
            </a:r>
            <a:r>
              <a:rPr lang="ru-RU" dirty="0" smtClean="0"/>
              <a:t>пишите главную суть презентации и обоснуйте ее важность.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Представьте каждую из основных тем.</a:t>
            </a:r>
          </a:p>
          <a:p>
            <a:r>
              <a:rPr lang="ru-RU" dirty="0" smtClean="0"/>
              <a:t>Чтобы предоставить слушателям ориентир, можно</a:t>
            </a:r>
            <a:r>
              <a:rPr lang="ru-RU" baseline="0" dirty="0" smtClean="0"/>
              <a:t> можете </a:t>
            </a:r>
            <a:r>
              <a:rPr lang="ru-RU" dirty="0" smtClean="0"/>
              <a:t>повторять этот обзорный слайд в ходе презентации, выделяя тему, которая будет обсуждаться далее.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 latinLnBrk="0">
              <a:defRPr lang="ru-RU" b="1" cap="small" baseline="0">
                <a:solidFill>
                  <a:srgbClr val="003300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ru-RU"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 latinLnBrk="0">
              <a:buNone/>
              <a:defRPr lang="ru-RU" sz="2000" baseline="0"/>
            </a:lvl1pPr>
          </a:lstStyle>
          <a:p>
            <a:r>
              <a:rPr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олько 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pPr/>
              <a:t>12/17/2009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 latinLnBrk="0">
              <a:defRPr lang="ru-RU"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 latinLnBrk="0">
              <a:buNone/>
              <a:defRPr lang="ru-RU" sz="1800"/>
            </a:lvl1pPr>
          </a:lstStyle>
          <a:p>
            <a:r>
              <a:rPr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 latinLnBrk="0">
              <a:defRPr lang="ru-RU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latinLnBrk="0">
              <a:defRPr lang="ru-RU" sz="3200">
                <a:latin typeface="+mn-lt"/>
              </a:defRPr>
            </a:lvl1pPr>
            <a:lvl2pPr latinLnBrk="0">
              <a:defRPr lang="ru-RU" sz="2800">
                <a:latin typeface="+mn-lt"/>
              </a:defRPr>
            </a:lvl2pPr>
            <a:lvl3pPr latinLnBrk="0">
              <a:defRPr lang="ru-RU" sz="2400">
                <a:latin typeface="+mn-lt"/>
              </a:defRPr>
            </a:lvl3pPr>
            <a:lvl4pPr latinLnBrk="0">
              <a:defRPr lang="ru-RU" sz="2400">
                <a:latin typeface="+mn-lt"/>
              </a:defRPr>
            </a:lvl4pPr>
            <a:lvl5pPr latinLnBrk="0">
              <a:defRPr lang="ru-RU" sz="2400">
                <a:latin typeface="+mn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ru-RU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 latinLnBrk="0">
              <a:defRPr lang="ru-RU" sz="3200"/>
            </a:lvl1pPr>
            <a:lvl2pPr latinLnBrk="0">
              <a:defRPr lang="ru-RU" sz="2800"/>
            </a:lvl2pPr>
            <a:lvl3pPr latinLnBrk="0">
              <a:defRPr lang="ru-RU" sz="2400"/>
            </a:lvl3pPr>
            <a:lvl4pPr latinLnBrk="0">
              <a:defRPr lang="ru-RU" sz="2000"/>
            </a:lvl4pPr>
            <a:lvl5pPr latinLnBrk="0">
              <a:defRPr lang="ru-RU" sz="2000"/>
            </a:lvl5pPr>
            <a:lvl6pPr latinLnBrk="0">
              <a:defRPr lang="ru-RU" sz="2000"/>
            </a:lvl6pPr>
            <a:lvl7pPr latinLnBrk="0">
              <a:defRPr lang="ru-RU" sz="2000"/>
            </a:lvl7pPr>
            <a:lvl8pPr latinLnBrk="0">
              <a:defRPr lang="ru-RU" sz="2000"/>
            </a:lvl8pPr>
            <a:lvl9pPr latinLnBrk="0">
              <a:defRPr lang="ru-RU"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latinLnBrk="0">
              <a:buNone/>
              <a:defRPr lang="ru-RU" sz="3200"/>
            </a:lvl1pPr>
            <a:lvl2pPr marL="457200" indent="0" latinLnBrk="0">
              <a:buNone/>
              <a:defRPr lang="ru-RU" sz="2800"/>
            </a:lvl2pPr>
            <a:lvl3pPr marL="914400" indent="0" latinLnBrk="0">
              <a:buNone/>
              <a:defRPr lang="ru-RU" sz="2400"/>
            </a:lvl3pPr>
            <a:lvl4pPr marL="1371600" indent="0" latinLnBrk="0">
              <a:buNone/>
              <a:defRPr lang="ru-RU" sz="2000"/>
            </a:lvl4pPr>
            <a:lvl5pPr marL="1828800" indent="0" latinLnBrk="0">
              <a:buNone/>
              <a:defRPr lang="ru-RU" sz="2000"/>
            </a:lvl5pPr>
            <a:lvl6pPr marL="2286000" indent="0" latinLnBrk="0">
              <a:buNone/>
              <a:defRPr lang="ru-RU" sz="2000"/>
            </a:lvl6pPr>
            <a:lvl7pPr marL="2743200" indent="0" latinLnBrk="0">
              <a:buNone/>
              <a:defRPr lang="ru-RU" sz="2000"/>
            </a:lvl7pPr>
            <a:lvl8pPr marL="3200400" indent="0" latinLnBrk="0">
              <a:buNone/>
              <a:defRPr lang="ru-RU" sz="2000"/>
            </a:lvl8pPr>
            <a:lvl9pPr marL="3657600" indent="0" latinLnBrk="0">
              <a:buNone/>
              <a:defRPr lang="ru-RU"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pPr/>
              <a:t>12/17/2009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pPr/>
              <a:t>‹#›</a:t>
            </a:fld>
            <a:endParaRPr lang="ru-RU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7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6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763688" y="404664"/>
            <a:ext cx="7272808" cy="3672408"/>
          </a:xfrm>
        </p:spPr>
        <p:txBody>
          <a:bodyPr>
            <a:normAutofit/>
          </a:bodyPr>
          <a:lstStyle/>
          <a:p>
            <a:pPr marL="47625" marR="47625"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0066CC"/>
                </a:solidFill>
                <a:latin typeface="Times New Roman"/>
                <a:ea typeface="Times New Roman"/>
                <a:cs typeface="Times New Roman"/>
              </a:rPr>
              <a:t>Организация </a:t>
            </a:r>
            <a:r>
              <a:rPr lang="ru-RU" sz="2800" dirty="0" err="1">
                <a:solidFill>
                  <a:srgbClr val="0066CC"/>
                </a:solidFill>
                <a:latin typeface="Times New Roman"/>
                <a:ea typeface="Times New Roman"/>
                <a:cs typeface="Times New Roman"/>
              </a:rPr>
              <a:t>предшкольной</a:t>
            </a:r>
            <a:r>
              <a:rPr lang="ru-RU" sz="2800" dirty="0">
                <a:solidFill>
                  <a:srgbClr val="0066CC"/>
                </a:solidFill>
                <a:latin typeface="Times New Roman"/>
                <a:ea typeface="Times New Roman"/>
                <a:cs typeface="Times New Roman"/>
              </a:rPr>
              <a:t> подготовки </a:t>
            </a:r>
            <a:r>
              <a:rPr lang="ru-RU" sz="2800" dirty="0">
                <a:solidFill>
                  <a:srgbClr val="0066CC"/>
                </a:solidFill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rgbClr val="0066CC"/>
                </a:solidFill>
                <a:ea typeface="Calibri"/>
                <a:cs typeface="Times New Roman"/>
              </a:rPr>
            </a:br>
            <a:r>
              <a:rPr lang="ru-RU" sz="2800" dirty="0">
                <a:solidFill>
                  <a:srgbClr val="0066CC"/>
                </a:solidFill>
                <a:latin typeface="Times New Roman"/>
                <a:ea typeface="Times New Roman"/>
                <a:cs typeface="Times New Roman"/>
              </a:rPr>
              <a:t>в системе дошкольного образования </a:t>
            </a:r>
            <a:r>
              <a:rPr lang="ru-RU" sz="2800" dirty="0" smtClean="0">
                <a:solidFill>
                  <a:srgbClr val="0066CC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800" dirty="0" smtClean="0">
                <a:solidFill>
                  <a:srgbClr val="0066CC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800" dirty="0" smtClean="0">
                <a:solidFill>
                  <a:srgbClr val="0066CC"/>
                </a:solidFill>
                <a:latin typeface="Times New Roman"/>
                <a:ea typeface="Times New Roman"/>
                <a:cs typeface="Times New Roman"/>
              </a:rPr>
              <a:t>с </a:t>
            </a:r>
            <a:r>
              <a:rPr lang="ru-RU" sz="2800" dirty="0">
                <a:solidFill>
                  <a:srgbClr val="0066CC"/>
                </a:solidFill>
                <a:latin typeface="Times New Roman"/>
                <a:ea typeface="Times New Roman"/>
                <a:cs typeface="Times New Roman"/>
              </a:rPr>
              <a:t>учётом ФГОС</a:t>
            </a:r>
            <a:endParaRPr lang="ru-RU" sz="2800" dirty="0">
              <a:solidFill>
                <a:srgbClr val="0066CC"/>
              </a:solidFill>
              <a:ea typeface="Calibri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4211960" y="5589240"/>
            <a:ext cx="4772528" cy="990600"/>
          </a:xfrm>
        </p:spPr>
        <p:txBody>
          <a:bodyPr>
            <a:normAutofit fontScale="92500" lnSpcReduction="20000"/>
          </a:bodyPr>
          <a:lstStyle/>
          <a:p>
            <a:r>
              <a:rPr lang="ru-RU" sz="2400" b="1" dirty="0" smtClean="0">
                <a:latin typeface="Constantia" pitchFamily="18" charset="0"/>
              </a:rPr>
              <a:t>Петренко Т.А.,</a:t>
            </a:r>
            <a:endParaRPr lang="ru-RU" sz="2400" b="1" dirty="0">
              <a:latin typeface="Constantia" pitchFamily="18" charset="0"/>
            </a:endParaRPr>
          </a:p>
          <a:p>
            <a:r>
              <a:rPr lang="ru-RU" sz="2400" b="1" dirty="0" smtClean="0">
                <a:latin typeface="Constantia" pitchFamily="18" charset="0"/>
              </a:rPr>
              <a:t>старший воспитатель МБДОУ «Детский сад № </a:t>
            </a:r>
            <a:r>
              <a:rPr lang="ru-RU" sz="2400" b="1" dirty="0" smtClean="0">
                <a:latin typeface="Constantia" pitchFamily="18" charset="0"/>
              </a:rPr>
              <a:t>23 «Берёзка»</a:t>
            </a:r>
            <a:endParaRPr lang="ru-RU" sz="2400" b="1" dirty="0">
              <a:latin typeface="Constantia" pitchFamily="18" charset="0"/>
            </a:endParaRPr>
          </a:p>
        </p:txBody>
      </p:sp>
      <p:pic>
        <p:nvPicPr>
          <p:cNvPr id="1031" name="Picture 7" descr="G:\оформление\школьная тема\depositphotos_116616116-stock-illustration-schoolbag-theme-image-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813902"/>
            <a:ext cx="2376264" cy="20440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G:\оформление\школьная тема\ма-ьчик-и-евушка-шаржа-с-рюкзаками-3639946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636912"/>
            <a:ext cx="2914802" cy="2911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916832"/>
            <a:ext cx="82089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4000" b="1" i="1" dirty="0" smtClean="0">
                <a:solidFill>
                  <a:srgbClr val="0066CC"/>
                </a:solidFill>
                <a:latin typeface="Times New Roman"/>
                <a:ea typeface="Times New Roman"/>
              </a:rPr>
              <a:t>Школьное </a:t>
            </a:r>
            <a:r>
              <a:rPr lang="ru-RU" sz="4000" b="1" i="1" dirty="0">
                <a:solidFill>
                  <a:srgbClr val="0066CC"/>
                </a:solidFill>
                <a:latin typeface="Times New Roman"/>
                <a:ea typeface="Times New Roman"/>
              </a:rPr>
              <a:t>обучение никогда не</a:t>
            </a:r>
            <a:br>
              <a:rPr lang="ru-RU" sz="4000" b="1" i="1" dirty="0">
                <a:solidFill>
                  <a:srgbClr val="0066CC"/>
                </a:solidFill>
                <a:latin typeface="Times New Roman"/>
                <a:ea typeface="Times New Roman"/>
              </a:rPr>
            </a:br>
            <a:r>
              <a:rPr lang="ru-RU" sz="4000" b="1" i="1" dirty="0">
                <a:solidFill>
                  <a:srgbClr val="0066CC"/>
                </a:solidFill>
                <a:latin typeface="Times New Roman"/>
                <a:ea typeface="Times New Roman"/>
              </a:rPr>
              <a:t>начинается с пустого места, </a:t>
            </a:r>
            <a:r>
              <a:rPr lang="ru-RU" sz="4000" b="1" i="1" dirty="0" smtClean="0">
                <a:solidFill>
                  <a:srgbClr val="0066CC"/>
                </a:solidFill>
                <a:latin typeface="Times New Roman"/>
                <a:ea typeface="Times New Roman"/>
              </a:rPr>
              <a:t>а всегда опирается на определённую </a:t>
            </a:r>
            <a:r>
              <a:rPr lang="ru-RU" sz="4000" b="1" i="1" dirty="0">
                <a:solidFill>
                  <a:srgbClr val="0066CC"/>
                </a:solidFill>
                <a:latin typeface="Times New Roman"/>
                <a:ea typeface="Times New Roman"/>
              </a:rPr>
              <a:t>стадию </a:t>
            </a:r>
            <a:r>
              <a:rPr lang="ru-RU" sz="4000" b="1" i="1" dirty="0" smtClean="0">
                <a:solidFill>
                  <a:srgbClr val="0066CC"/>
                </a:solidFill>
                <a:latin typeface="Times New Roman"/>
                <a:ea typeface="Times New Roman"/>
              </a:rPr>
              <a:t>развития</a:t>
            </a:r>
            <a:r>
              <a:rPr lang="ru-RU" sz="4000" b="1" i="1" dirty="0">
                <a:solidFill>
                  <a:srgbClr val="0066CC"/>
                </a:solidFill>
                <a:latin typeface="Times New Roman"/>
                <a:ea typeface="Times New Roman"/>
              </a:rPr>
              <a:t>, проделанную </a:t>
            </a:r>
            <a:r>
              <a:rPr lang="ru-RU" sz="4000" b="1" i="1" dirty="0" smtClean="0">
                <a:solidFill>
                  <a:srgbClr val="0066CC"/>
                </a:solidFill>
                <a:latin typeface="Times New Roman"/>
                <a:ea typeface="Times New Roman"/>
              </a:rPr>
              <a:t>ребёнком. </a:t>
            </a:r>
            <a:endParaRPr lang="ru-RU" sz="4000" b="1" dirty="0">
              <a:solidFill>
                <a:srgbClr val="0066CC"/>
              </a:solidFill>
              <a:latin typeface="Times New Roman"/>
              <a:ea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4000" b="1" i="1" dirty="0">
                <a:solidFill>
                  <a:srgbClr val="0066CC"/>
                </a:solidFill>
                <a:latin typeface="Times New Roman"/>
                <a:ea typeface="Times New Roman"/>
              </a:rPr>
              <a:t>Л. С. </a:t>
            </a:r>
            <a:r>
              <a:rPr lang="ru-RU" sz="4000" b="1" i="1" dirty="0" smtClean="0">
                <a:solidFill>
                  <a:srgbClr val="0066CC"/>
                </a:solidFill>
                <a:latin typeface="Times New Roman"/>
                <a:ea typeface="Times New Roman"/>
              </a:rPr>
              <a:t>Выготский</a:t>
            </a:r>
            <a:endParaRPr lang="ru-RU" sz="4000" b="1" dirty="0">
              <a:solidFill>
                <a:srgbClr val="0066CC"/>
              </a:solidFill>
              <a:latin typeface="Times New Roman"/>
              <a:ea typeface="Times New Roman"/>
            </a:endParaRPr>
          </a:p>
        </p:txBody>
      </p:sp>
      <p:pic>
        <p:nvPicPr>
          <p:cNvPr id="5" name="Picture 5" descr="G:\оформление\ДЕТКИ хороводы и тд красивые\33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-1"/>
            <a:ext cx="2041538" cy="200070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619229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764704"/>
            <a:ext cx="6696744" cy="100203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kern="100" dirty="0" smtClean="0">
                <a:solidFill>
                  <a:srgbClr val="0066CC"/>
                </a:solidFill>
                <a:latin typeface="Times New Roman"/>
                <a:ea typeface="WenQuanYi Micro Hei"/>
              </a:rPr>
              <a:t/>
            </a:r>
            <a:br>
              <a:rPr lang="ru-RU" sz="3200" kern="100" dirty="0" smtClean="0">
                <a:solidFill>
                  <a:srgbClr val="0066CC"/>
                </a:solidFill>
                <a:latin typeface="Times New Roman"/>
                <a:ea typeface="WenQuanYi Micro Hei"/>
              </a:rPr>
            </a:br>
            <a:r>
              <a:rPr lang="ru-RU" sz="3200" kern="100" dirty="0">
                <a:solidFill>
                  <a:srgbClr val="0066CC"/>
                </a:solidFill>
                <a:latin typeface="Times New Roman"/>
                <a:ea typeface="WenQuanYi Micro Hei"/>
              </a:rPr>
              <a:t/>
            </a:r>
            <a:br>
              <a:rPr lang="ru-RU" sz="3200" kern="100" dirty="0">
                <a:solidFill>
                  <a:srgbClr val="0066CC"/>
                </a:solidFill>
                <a:latin typeface="Times New Roman"/>
                <a:ea typeface="WenQuanYi Micro Hei"/>
              </a:rPr>
            </a:br>
            <a:r>
              <a:rPr lang="ru-RU" sz="3200" kern="100" dirty="0" smtClean="0">
                <a:solidFill>
                  <a:srgbClr val="0066CC"/>
                </a:solidFill>
                <a:latin typeface="Times New Roman"/>
                <a:ea typeface="WenQuanYi Micro Hei"/>
              </a:rPr>
              <a:t/>
            </a:r>
            <a:br>
              <a:rPr lang="ru-RU" sz="3200" kern="100" dirty="0" smtClean="0">
                <a:solidFill>
                  <a:srgbClr val="0066CC"/>
                </a:solidFill>
                <a:latin typeface="Times New Roman"/>
                <a:ea typeface="WenQuanYi Micro Hei"/>
              </a:rPr>
            </a:br>
            <a:r>
              <a:rPr lang="ru-RU" sz="3200" kern="100" dirty="0">
                <a:solidFill>
                  <a:srgbClr val="0066CC"/>
                </a:solidFill>
                <a:latin typeface="Times New Roman"/>
                <a:ea typeface="WenQuanYi Micro Hei"/>
              </a:rPr>
              <a:t/>
            </a:r>
            <a:br>
              <a:rPr lang="ru-RU" sz="3200" kern="100" dirty="0">
                <a:solidFill>
                  <a:srgbClr val="0066CC"/>
                </a:solidFill>
                <a:latin typeface="Times New Roman"/>
                <a:ea typeface="WenQuanYi Micro Hei"/>
              </a:rPr>
            </a:br>
            <a:r>
              <a:rPr lang="ru-RU" sz="3200" spc="25" dirty="0" smtClean="0">
                <a:solidFill>
                  <a:srgbClr val="0066CC"/>
                </a:solidFill>
                <a:latin typeface="Times New Roman"/>
                <a:ea typeface="Calibri"/>
              </a:rPr>
              <a:t>общественные запросы по </a:t>
            </a:r>
            <a:r>
              <a:rPr lang="ru-RU" sz="3200" spc="25" dirty="0" err="1" smtClean="0">
                <a:solidFill>
                  <a:srgbClr val="0066CC"/>
                </a:solidFill>
                <a:latin typeface="Times New Roman"/>
                <a:ea typeface="Calibri"/>
              </a:rPr>
              <a:t>предшкольной</a:t>
            </a:r>
            <a:r>
              <a:rPr lang="ru-RU" sz="3200" spc="25" dirty="0" smtClean="0">
                <a:solidFill>
                  <a:srgbClr val="0066CC"/>
                </a:solidFill>
                <a:latin typeface="Times New Roman"/>
                <a:ea typeface="Calibri"/>
              </a:rPr>
              <a:t> подготовке:</a:t>
            </a:r>
            <a:endParaRPr lang="ru-RU" sz="3200" dirty="0">
              <a:solidFill>
                <a:srgbClr val="0066CC"/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274838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ru-RU" kern="100" dirty="0" smtClean="0">
              <a:latin typeface="Times New Roman"/>
              <a:ea typeface="WenQuanYi Micro Hei"/>
              <a:cs typeface="Mangal"/>
            </a:endParaRPr>
          </a:p>
          <a:p>
            <a:pPr indent="450215" algn="just">
              <a:spcAft>
                <a:spcPts val="0"/>
              </a:spcAft>
            </a:pPr>
            <a:endParaRPr lang="ru-RU" kern="100" dirty="0" smtClean="0">
              <a:latin typeface="Times New Roman"/>
              <a:ea typeface="WenQuanYi Micro Hei"/>
              <a:cs typeface="Mangal"/>
            </a:endParaRPr>
          </a:p>
          <a:p>
            <a:pPr algn="just">
              <a:spcAft>
                <a:spcPts val="0"/>
              </a:spcAft>
            </a:pPr>
            <a:endParaRPr lang="ru-RU" sz="2800" kern="100" dirty="0">
              <a:effectLst/>
              <a:latin typeface="Liberation Serif"/>
              <a:ea typeface="WenQuanYi Micro Hei"/>
              <a:cs typeface="Mangal"/>
            </a:endParaRPr>
          </a:p>
        </p:txBody>
      </p:sp>
      <p:pic>
        <p:nvPicPr>
          <p:cNvPr id="5" name="Picture 5" descr="G:\оформление\ДЕТКИ хороводы и тд красивые\33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068" y="0"/>
            <a:ext cx="1428750" cy="14001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1916832"/>
            <a:ext cx="7902624" cy="4782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spc="20" dirty="0">
                <a:latin typeface="Times New Roman"/>
                <a:ea typeface="Calibri"/>
                <a:cs typeface="Times New Roman"/>
              </a:rPr>
              <a:t>Со стороны родителей</a:t>
            </a:r>
            <a:r>
              <a:rPr lang="ru-RU" sz="2400" spc="20" dirty="0">
                <a:latin typeface="Times New Roman"/>
                <a:ea typeface="Calibri"/>
                <a:cs typeface="Times New Roman"/>
              </a:rPr>
              <a:t>: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spc="35" dirty="0">
                <a:latin typeface="Times New Roman"/>
                <a:ea typeface="Calibri"/>
                <a:cs typeface="Times New Roman"/>
              </a:rPr>
              <a:t>- потребность и   доступность подготовки детей к школе для всех со­</a:t>
            </a:r>
            <a:r>
              <a:rPr lang="ru-RU" sz="2400" spc="25" dirty="0">
                <a:latin typeface="Times New Roman"/>
                <a:ea typeface="Calibri"/>
                <a:cs typeface="Times New Roman"/>
              </a:rPr>
              <a:t>циальных групп населения;</a:t>
            </a:r>
            <a:endParaRPr lang="ru-RU" sz="2400" dirty="0">
              <a:ea typeface="Calibri"/>
              <a:cs typeface="Times New Roman"/>
            </a:endParaRPr>
          </a:p>
          <a:p>
            <a:pPr marR="35560" algn="just">
              <a:lnSpc>
                <a:spcPct val="107000"/>
              </a:lnSpc>
              <a:spcAft>
                <a:spcPts val="0"/>
              </a:spcAft>
            </a:pPr>
            <a:r>
              <a:rPr lang="ru-RU" sz="2400" spc="40" dirty="0">
                <a:latin typeface="Times New Roman"/>
                <a:ea typeface="Calibri"/>
                <a:cs typeface="Times New Roman"/>
              </a:rPr>
              <a:t>- объединение усилий дошкольных учреждений</a:t>
            </a:r>
            <a:r>
              <a:rPr lang="ru-RU" sz="2400" spc="50" dirty="0">
                <a:latin typeface="Times New Roman"/>
                <a:ea typeface="Calibri"/>
                <a:cs typeface="Times New Roman"/>
              </a:rPr>
              <a:t>, учреждений дополнительного  образования детей,  </a:t>
            </a:r>
            <a:r>
              <a:rPr lang="ru-RU" sz="2400" spc="40" dirty="0">
                <a:latin typeface="Times New Roman"/>
                <a:ea typeface="Calibri"/>
                <a:cs typeface="Times New Roman"/>
              </a:rPr>
              <a:t>общеобразовательного учрежде­</a:t>
            </a:r>
            <a:r>
              <a:rPr lang="ru-RU" sz="2400" spc="50" dirty="0">
                <a:latin typeface="Times New Roman"/>
                <a:ea typeface="Calibri"/>
                <a:cs typeface="Times New Roman"/>
              </a:rPr>
              <a:t>ния и семьи  в </a:t>
            </a:r>
            <a:r>
              <a:rPr lang="ru-RU" sz="2400" spc="25" dirty="0">
                <a:latin typeface="Times New Roman"/>
                <a:ea typeface="Calibri"/>
                <a:cs typeface="Times New Roman"/>
              </a:rPr>
              <a:t>сохранении и укреплении здоровья, воспитании, обучении детей 5-6,5 </a:t>
            </a:r>
            <a:r>
              <a:rPr lang="ru-RU" sz="2400" spc="35" dirty="0">
                <a:latin typeface="Times New Roman"/>
                <a:ea typeface="Calibri"/>
                <a:cs typeface="Times New Roman"/>
              </a:rPr>
              <a:t>лет, их успешной и эффективной адаптации к процессу обучения в </a:t>
            </a:r>
            <a:r>
              <a:rPr lang="ru-RU" sz="2400" spc="-10" dirty="0">
                <a:latin typeface="Times New Roman"/>
                <a:ea typeface="Calibri"/>
                <a:cs typeface="Times New Roman"/>
              </a:rPr>
              <a:t>школе.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spc="-5" dirty="0">
                <a:latin typeface="Times New Roman"/>
                <a:ea typeface="Calibri"/>
                <a:cs typeface="Times New Roman"/>
              </a:rPr>
              <a:t>Со стороны педагогов:</a:t>
            </a:r>
            <a:endParaRPr lang="ru-RU" sz="2400" dirty="0">
              <a:ea typeface="Calibri"/>
              <a:cs typeface="Times New Roman"/>
            </a:endParaRPr>
          </a:p>
          <a:p>
            <a:r>
              <a:rPr lang="ru-RU" sz="2400" dirty="0">
                <a:latin typeface="Times New Roman"/>
                <a:ea typeface="Calibri"/>
              </a:rPr>
              <a:t>- </a:t>
            </a:r>
            <a:r>
              <a:rPr lang="ru-RU" sz="2400" spc="-10" dirty="0">
                <a:latin typeface="Times New Roman"/>
                <a:ea typeface="Calibri"/>
              </a:rPr>
              <a:t>обеспечение преемственности дошкольного и начального общего об­</a:t>
            </a:r>
            <a:r>
              <a:rPr lang="ru-RU" sz="2400" spc="-5" dirty="0">
                <a:latin typeface="Times New Roman"/>
                <a:ea typeface="Calibri"/>
              </a:rPr>
              <a:t>разования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56529541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836712"/>
            <a:ext cx="6480720" cy="1362075"/>
          </a:xfrm>
        </p:spPr>
        <p:txBody>
          <a:bodyPr>
            <a:normAutofit/>
          </a:bodyPr>
          <a:lstStyle/>
          <a:p>
            <a:pPr algn="ctr"/>
            <a:r>
              <a:rPr lang="ru-RU" sz="2900" kern="100" dirty="0" smtClean="0">
                <a:solidFill>
                  <a:srgbClr val="0066CC"/>
                </a:solidFill>
                <a:latin typeface="Constantia" pitchFamily="18" charset="0"/>
                <a:ea typeface="WenQuanYi Micro Hei"/>
              </a:rPr>
              <a:t>ВЫПУСКНИК ДОУ </a:t>
            </a:r>
            <a:br>
              <a:rPr lang="ru-RU" sz="2900" kern="100" dirty="0" smtClean="0">
                <a:solidFill>
                  <a:srgbClr val="0066CC"/>
                </a:solidFill>
                <a:latin typeface="Constantia" pitchFamily="18" charset="0"/>
                <a:ea typeface="WenQuanYi Micro Hei"/>
              </a:rPr>
            </a:br>
            <a:r>
              <a:rPr lang="ru-RU" sz="2900" kern="100" dirty="0" smtClean="0">
                <a:solidFill>
                  <a:srgbClr val="0066CC"/>
                </a:solidFill>
                <a:latin typeface="Constantia" pitchFamily="18" charset="0"/>
                <a:ea typeface="WenQuanYi Micro Hei"/>
              </a:rPr>
              <a:t>по определению ФГГОС ДО: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636912"/>
            <a:ext cx="8712968" cy="378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kern="100" dirty="0">
                <a:latin typeface="Times New Roman"/>
                <a:ea typeface="WenQuanYi Micro Hei"/>
                <a:cs typeface="Mangal"/>
              </a:rPr>
              <a:t> </a:t>
            </a:r>
            <a:r>
              <a:rPr lang="ru-RU" b="1" kern="100" dirty="0" smtClean="0">
                <a:latin typeface="Times New Roman"/>
                <a:ea typeface="WenQuanYi Micro Hei"/>
                <a:cs typeface="Mangal"/>
              </a:rPr>
              <a:t> </a:t>
            </a:r>
            <a:r>
              <a:rPr lang="ru-RU" sz="2800" b="1" i="1" dirty="0">
                <a:latin typeface="Times New Roman"/>
                <a:ea typeface="Calibri"/>
                <a:cs typeface="Times New Roman"/>
              </a:rPr>
              <a:t>Ребенок - выпускник ДОУ должен </a:t>
            </a:r>
            <a:r>
              <a:rPr lang="ru-RU" sz="2800" b="1" i="1" dirty="0" smtClean="0">
                <a:latin typeface="Times New Roman"/>
                <a:ea typeface="Calibri"/>
                <a:cs typeface="Times New Roman"/>
              </a:rPr>
              <a:t>обладать: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-   инициативностью;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-   самостоятельностью;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-   уверенностью 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в своих </a:t>
            </a: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силах;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-   положительным отношением 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к себе и </a:t>
            </a: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другим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;</a:t>
            </a: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-   развитым воображением;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-   способностью 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к волевым </a:t>
            </a: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усилиям;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-   любознательностью.</a:t>
            </a:r>
            <a:endParaRPr lang="ru-RU" sz="2000" b="1" dirty="0">
              <a:ea typeface="Calibri"/>
              <a:cs typeface="Times New Roman"/>
            </a:endParaRPr>
          </a:p>
        </p:txBody>
      </p:sp>
      <p:pic>
        <p:nvPicPr>
          <p:cNvPr id="5" name="Picture 5" descr="G:\оформление\ДЕТКИ хороводы и тд красивые\33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068" y="0"/>
            <a:ext cx="1428750" cy="14001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2053097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96752"/>
            <a:ext cx="7632848" cy="1362075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rgbClr val="0066CC"/>
                </a:solidFill>
                <a:latin typeface="Times New Roman"/>
                <a:ea typeface="Calibri"/>
                <a:cs typeface="Times New Roman"/>
              </a:rPr>
              <a:t>Работа педагогов ДОУ с родителями </a:t>
            </a:r>
            <a:r>
              <a:rPr lang="ru-RU" sz="2400" dirty="0">
                <a:solidFill>
                  <a:srgbClr val="0066CC"/>
                </a:solidFill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rgbClr val="0066CC"/>
                </a:solidFill>
                <a:ea typeface="Calibri"/>
                <a:cs typeface="Times New Roman"/>
              </a:rPr>
            </a:br>
            <a:r>
              <a:rPr lang="ru-RU" sz="3200" dirty="0">
                <a:solidFill>
                  <a:srgbClr val="0066CC"/>
                </a:solidFill>
                <a:latin typeface="Times New Roman"/>
                <a:ea typeface="Calibri"/>
                <a:cs typeface="Times New Roman"/>
              </a:rPr>
              <a:t>по организации </a:t>
            </a:r>
            <a:r>
              <a:rPr lang="ru-RU" sz="3200" dirty="0" err="1">
                <a:solidFill>
                  <a:srgbClr val="0066CC"/>
                </a:solidFill>
                <a:latin typeface="Times New Roman"/>
                <a:ea typeface="Calibri"/>
                <a:cs typeface="Times New Roman"/>
              </a:rPr>
              <a:t>предшкольной</a:t>
            </a:r>
            <a:r>
              <a:rPr lang="ru-RU" sz="3200" dirty="0">
                <a:solidFill>
                  <a:srgbClr val="0066CC"/>
                </a:solidFill>
                <a:latin typeface="Times New Roman"/>
                <a:ea typeface="Calibri"/>
                <a:cs typeface="Times New Roman"/>
              </a:rPr>
              <a:t> подготовки</a:t>
            </a:r>
            <a:endParaRPr lang="ru-RU" sz="2400" dirty="0">
              <a:solidFill>
                <a:srgbClr val="0066CC"/>
              </a:solidFill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1886" y="2708920"/>
            <a:ext cx="8218586" cy="5361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Цель: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Создание условий для включения родителей будущих первоклассников в процесс подготовки ребенка к школе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.</a:t>
            </a:r>
            <a:endParaRPr lang="ru-RU" sz="2400" dirty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Задачи: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- Познакомить родителей с критериями готовности детей к школе.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- Информировать родителей о проблемах первоклассников (в период адаптации к школе) их причинах.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- Предложить практические советы и рекомендации по подготовке ребенка к школе.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800" dirty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5" name="Picture 5" descr="G:\оформление\ДЕТКИ хороводы и тд красивые\33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068" y="0"/>
            <a:ext cx="1428750" cy="14001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521474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692696"/>
            <a:ext cx="5760640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kern="100" dirty="0" smtClean="0">
                <a:solidFill>
                  <a:srgbClr val="0066CC"/>
                </a:solidFill>
                <a:latin typeface="Times New Roman"/>
                <a:ea typeface="WenQuanYi Micro Hei"/>
              </a:rPr>
              <a:t>                                                    </a:t>
            </a:r>
            <a:r>
              <a:rPr lang="ru-RU" kern="100" dirty="0" smtClean="0">
                <a:solidFill>
                  <a:srgbClr val="0066CC"/>
                </a:solidFill>
                <a:latin typeface="Constantia" pitchFamily="18" charset="0"/>
                <a:ea typeface="WenQuanYi Micro Hei"/>
              </a:rPr>
              <a:t>КРИТЕРИИ ГОТОВНОСТИ </a:t>
            </a:r>
            <a:br>
              <a:rPr lang="ru-RU" kern="100" dirty="0" smtClean="0">
                <a:solidFill>
                  <a:srgbClr val="0066CC"/>
                </a:solidFill>
                <a:latin typeface="Constantia" pitchFamily="18" charset="0"/>
                <a:ea typeface="WenQuanYi Micro Hei"/>
              </a:rPr>
            </a:br>
            <a:r>
              <a:rPr lang="ru-RU" kern="100" dirty="0" smtClean="0">
                <a:solidFill>
                  <a:srgbClr val="0066CC"/>
                </a:solidFill>
                <a:latin typeface="Constantia" pitchFamily="18" charset="0"/>
                <a:ea typeface="WenQuanYi Micro Hei"/>
              </a:rPr>
              <a:t>К ШКОЛЕ</a:t>
            </a:r>
            <a:endParaRPr lang="ru-RU" dirty="0">
              <a:solidFill>
                <a:srgbClr val="0066C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690336"/>
            <a:ext cx="8280920" cy="2200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1</a:t>
            </a:r>
            <a:r>
              <a:rPr lang="ru-RU" sz="3200" b="1" dirty="0">
                <a:latin typeface="Times New Roman"/>
                <a:ea typeface="Calibri"/>
                <a:cs typeface="Times New Roman"/>
              </a:rPr>
              <a:t>. </a:t>
            </a: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Физическая </a:t>
            </a:r>
            <a:r>
              <a:rPr lang="ru-RU" sz="3200" b="1" dirty="0">
                <a:latin typeface="Times New Roman"/>
                <a:ea typeface="Calibri"/>
                <a:cs typeface="Times New Roman"/>
              </a:rPr>
              <a:t>готовность</a:t>
            </a:r>
            <a:endParaRPr lang="ru-RU" sz="2400" b="1" dirty="0"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latin typeface="Times New Roman"/>
                <a:ea typeface="Calibri"/>
                <a:cs typeface="Times New Roman"/>
              </a:rPr>
              <a:t>2. </a:t>
            </a: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Интеллектуальная </a:t>
            </a:r>
            <a:r>
              <a:rPr lang="ru-RU" sz="3200" b="1" dirty="0">
                <a:latin typeface="Times New Roman"/>
                <a:ea typeface="Calibri"/>
                <a:cs typeface="Times New Roman"/>
              </a:rPr>
              <a:t>готовность</a:t>
            </a:r>
            <a:endParaRPr lang="ru-RU" sz="2400" b="1" dirty="0"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latin typeface="Times New Roman"/>
                <a:ea typeface="Calibri"/>
                <a:cs typeface="Times New Roman"/>
              </a:rPr>
              <a:t>3. </a:t>
            </a: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Социальная </a:t>
            </a:r>
            <a:r>
              <a:rPr lang="ru-RU" sz="3200" b="1" dirty="0">
                <a:latin typeface="Times New Roman"/>
                <a:ea typeface="Calibri"/>
                <a:cs typeface="Times New Roman"/>
              </a:rPr>
              <a:t>готовность</a:t>
            </a:r>
            <a:endParaRPr lang="ru-RU" sz="2400" b="1" dirty="0"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latin typeface="Times New Roman"/>
                <a:ea typeface="Calibri"/>
                <a:cs typeface="Times New Roman"/>
              </a:rPr>
              <a:t>4. </a:t>
            </a: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Мотивационная готовность</a:t>
            </a:r>
            <a:endParaRPr lang="ru-RU" sz="2400" b="1" dirty="0">
              <a:ea typeface="Calibri"/>
              <a:cs typeface="Times New Roman"/>
            </a:endParaRPr>
          </a:p>
        </p:txBody>
      </p:sp>
      <p:pic>
        <p:nvPicPr>
          <p:cNvPr id="3074" name="Picture 2" descr="G:\оформление\школьная тема\pisheblok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9" y="3933056"/>
            <a:ext cx="2701452" cy="27952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50777"/>
      </p:ext>
    </p:extLst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G:\оформление\школьная тема\0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24744"/>
            <a:ext cx="6381750" cy="487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heme/theme1.xml><?xml version="1.0" encoding="utf-8"?>
<a:theme xmlns:a="http://schemas.openxmlformats.org/drawingml/2006/main" name="Обуч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410</Words>
  <Application>Microsoft Office PowerPoint</Application>
  <PresentationFormat>Экран (4:3)</PresentationFormat>
  <Paragraphs>56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Обучение</vt:lpstr>
      <vt:lpstr>Организация предшкольной подготовки  в системе дошкольного образования  с учётом ФГОС</vt:lpstr>
      <vt:lpstr>Презентация PowerPoint</vt:lpstr>
      <vt:lpstr>    общественные запросы по предшкольной подготовке:</vt:lpstr>
      <vt:lpstr>ВЫПУСКНИК ДОУ  по определению ФГГОС ДО:</vt:lpstr>
      <vt:lpstr>Работа педагогов ДОУ с родителями  по организации предшкольной подготовки</vt:lpstr>
      <vt:lpstr>                                                    КРИТЕРИИ ГОТОВНОСТИ  К ШКОЛЕ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2019-10-20T09:23:07Z</dcterms:created>
  <dcterms:modified xsi:type="dcterms:W3CDTF">2020-01-29T20:37:56Z</dcterms:modified>
</cp:coreProperties>
</file>