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60" r:id="rId2"/>
    <p:sldId id="257" r:id="rId3"/>
    <p:sldId id="287" r:id="rId4"/>
    <p:sldId id="288" r:id="rId5"/>
    <p:sldId id="274" r:id="rId6"/>
    <p:sldId id="259" r:id="rId7"/>
    <p:sldId id="261" r:id="rId8"/>
    <p:sldId id="275" r:id="rId9"/>
    <p:sldId id="267" r:id="rId10"/>
    <p:sldId id="263" r:id="rId11"/>
    <p:sldId id="264" r:id="rId12"/>
    <p:sldId id="289" r:id="rId13"/>
    <p:sldId id="279" r:id="rId14"/>
    <p:sldId id="290" r:id="rId15"/>
    <p:sldId id="292" r:id="rId16"/>
    <p:sldId id="293" r:id="rId17"/>
    <p:sldId id="291" r:id="rId18"/>
    <p:sldId id="273" r:id="rId19"/>
    <p:sldId id="29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3103" autoAdjust="0"/>
  </p:normalViewPr>
  <p:slideViewPr>
    <p:cSldViewPr>
      <p:cViewPr varScale="1">
        <p:scale>
          <a:sx n="108" d="100"/>
          <a:sy n="108" d="100"/>
        </p:scale>
        <p:origin x="-17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FA4C5-6465-49ED-BD28-1CA19FD25ACB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234409-F9FC-405A-A2E8-013E954175C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234409-F9FC-405A-A2E8-013E954175CB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9D78200-D630-4EAE-A033-093AF303B123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27CFE78-DC61-4AA8-90D1-AEA1F13990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000" b="1" i="1" u="sng" dirty="0" smtClean="0">
                <a:latin typeface="Bookman Old Style" panose="02050604050505020204" pitchFamily="18" charset="0"/>
              </a:rPr>
              <a:t>Дорога к храму. И</a:t>
            </a:r>
            <a:r>
              <a:rPr lang="ru-RU" sz="3000" b="1" i="1" u="sng" dirty="0" smtClean="0">
                <a:latin typeface="Bookman Old Style" panose="02050604050505020204" pitchFamily="18" charset="0"/>
              </a:rPr>
              <a:t>стория </a:t>
            </a:r>
            <a:r>
              <a:rPr lang="ru-RU" sz="3000" b="1" i="1" u="sng" dirty="0">
                <a:latin typeface="Bookman Old Style" panose="02050604050505020204" pitchFamily="18" charset="0"/>
              </a:rPr>
              <a:t>Х</a:t>
            </a:r>
            <a:r>
              <a:rPr lang="ru-RU" sz="3000" b="1" i="1" u="sng" dirty="0" smtClean="0">
                <a:latin typeface="Bookman Old Style" panose="02050604050505020204" pitchFamily="18" charset="0"/>
              </a:rPr>
              <a:t>рама </a:t>
            </a:r>
            <a:r>
              <a:rPr lang="ru-RU" sz="3000" b="1" i="1" u="sng" dirty="0">
                <a:latin typeface="Bookman Old Style" panose="02050604050505020204" pitchFamily="18" charset="0"/>
              </a:rPr>
              <a:t>Святой </a:t>
            </a:r>
            <a:r>
              <a:rPr lang="ru-RU" sz="3000" b="1" i="1" u="sng" dirty="0" err="1">
                <a:latin typeface="Bookman Old Style" panose="02050604050505020204" pitchFamily="18" charset="0"/>
              </a:rPr>
              <a:t>Живоначальной</a:t>
            </a:r>
            <a:r>
              <a:rPr lang="ru-RU" sz="3000" b="1" i="1" u="sng" dirty="0">
                <a:latin typeface="Bookman Old Style" panose="02050604050505020204" pitchFamily="18" charset="0"/>
              </a:rPr>
              <a:t> Троицы </a:t>
            </a:r>
            <a:r>
              <a:rPr lang="ru-RU" sz="3000" b="1" i="1" u="sng" dirty="0" err="1">
                <a:latin typeface="Bookman Old Style" panose="02050604050505020204" pitchFamily="18" charset="0"/>
              </a:rPr>
              <a:t>с.Заворово</a:t>
            </a:r>
            <a:r>
              <a:rPr lang="ru-RU" sz="3000" b="1" i="1" u="sng" dirty="0" smtClean="0">
                <a:latin typeface="Bookman Old Style" panose="02050604050505020204" pitchFamily="18" charset="0"/>
              </a:rPr>
              <a:t>.</a:t>
            </a:r>
            <a:br>
              <a:rPr lang="ru-RU" sz="3000" b="1" i="1" u="sng" dirty="0" smtClean="0">
                <a:latin typeface="Bookman Old Style" panose="02050604050505020204" pitchFamily="18" charset="0"/>
              </a:rPr>
            </a:br>
            <a:r>
              <a:rPr lang="ru-RU" sz="3000" b="1" i="1" u="sng" dirty="0" smtClean="0">
                <a:latin typeface="Bookman Old Style" panose="02050604050505020204" pitchFamily="18" charset="0"/>
              </a:rPr>
              <a:t/>
            </a:r>
            <a:br>
              <a:rPr lang="ru-RU" sz="3000" b="1" i="1" u="sng" dirty="0" smtClean="0">
                <a:latin typeface="Bookman Old Style" panose="02050604050505020204" pitchFamily="18" charset="0"/>
              </a:rPr>
            </a:br>
            <a:r>
              <a:rPr lang="ru-RU" sz="3000" b="1" i="1" u="sng" dirty="0" smtClean="0">
                <a:latin typeface="Bookman Old Style" panose="02050604050505020204" pitchFamily="18" charset="0"/>
              </a:rPr>
              <a:t/>
            </a:r>
            <a:br>
              <a:rPr lang="ru-RU" sz="3000" b="1" i="1" u="sng" dirty="0" smtClean="0">
                <a:latin typeface="Bookman Old Style" panose="02050604050505020204" pitchFamily="18" charset="0"/>
              </a:rPr>
            </a:br>
            <a:endParaRPr lang="ru-RU" sz="3000" b="1" u="sng" dirty="0">
              <a:solidFill>
                <a:schemeClr val="tx2">
                  <a:lumMod val="75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6357950" y="2214554"/>
            <a:ext cx="2643206" cy="2286016"/>
          </a:xfrm>
        </p:spPr>
        <p:txBody>
          <a:bodyPr/>
          <a:lstStyle/>
          <a:p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Презентацию подготовили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учащиеся 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4 «Б» класса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</a:b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МОУ </a:t>
            </a:r>
            <a:r>
              <a:rPr lang="ru-RU" sz="1800" b="1" dirty="0" err="1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Заворовская</a:t>
            </a:r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Bookman Old Style" panose="02050604050505020204" pitchFamily="18" charset="0"/>
              </a:rPr>
              <a:t> СОШ</a:t>
            </a:r>
            <a:endParaRPr lang="ru-RU" sz="1800" b="1" dirty="0"/>
          </a:p>
        </p:txBody>
      </p:sp>
      <p:pic>
        <p:nvPicPr>
          <p:cNvPr id="3" name="Picture 2" descr="C:\Users\User\Desktop\Церковь\1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2714620"/>
            <a:ext cx="6273146" cy="3985000"/>
          </a:xfrm>
          <a:prstGeom prst="round2DiagRect">
            <a:avLst>
              <a:gd name="adj1" fmla="val 16667"/>
              <a:gd name="adj2" fmla="val 2000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982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3374780"/>
            <a:ext cx="9144000" cy="34832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ser\Desktop\Церковь\1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52" y="-7828"/>
            <a:ext cx="9131548" cy="6865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11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386662" cy="1714512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</a:rPr>
              <a:t>Так менялся облик нашего храма. Он становился всё краше и краше.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Церковь\316_013529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2976" y="1571612"/>
            <a:ext cx="6858048" cy="513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796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 smtClean="0"/>
              <a:t>В нашем храме возобновились богослужения.</a:t>
            </a:r>
            <a:endParaRPr lang="ru-RU" sz="3000" b="1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4348" y="1357298"/>
            <a:ext cx="7715304" cy="514152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472" y="1643050"/>
            <a:ext cx="7858180" cy="492922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 idx="4294967295"/>
          </p:nvPr>
        </p:nvSpPr>
        <p:spPr>
          <a:xfrm>
            <a:off x="500034" y="285728"/>
            <a:ext cx="7772400" cy="1779588"/>
          </a:xfrm>
        </p:spPr>
        <p:txBody>
          <a:bodyPr>
            <a:normAutofit/>
          </a:bodyPr>
          <a:lstStyle/>
          <a:p>
            <a:r>
              <a:rPr lang="ru-RU" sz="3300" b="1" dirty="0" smtClean="0">
                <a:solidFill>
                  <a:schemeClr val="tx2">
                    <a:lumMod val="75000"/>
                  </a:schemeClr>
                </a:solidFill>
              </a:rPr>
              <a:t>В настоящее время настоятель храма – отец Алексей.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51781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Церковь.школа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290" y="1071546"/>
            <a:ext cx="7358082" cy="558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7772400" cy="2214578"/>
          </a:xfrm>
        </p:spPr>
        <p:txBody>
          <a:bodyPr>
            <a:normAutofit/>
          </a:bodyPr>
          <a:lstStyle/>
          <a:p>
            <a:r>
              <a:rPr lang="ru-RU" sz="3500" b="1" dirty="0" smtClean="0"/>
              <a:t>При храме работает воскресная школа, которую с удовольствием посещают ученики нашей школы.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 flipH="1">
            <a:off x="1142976" y="3556001"/>
            <a:ext cx="228624" cy="8731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>
          <a:xfrm>
            <a:off x="3929058" y="357166"/>
            <a:ext cx="5000660" cy="228601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В школьном музее одна из экспозиций посвящена истории церкви Святой </a:t>
            </a:r>
            <a:r>
              <a:rPr lang="ru-RU" sz="3100" b="1" dirty="0" err="1" smtClean="0"/>
              <a:t>Живоначальной</a:t>
            </a:r>
            <a:r>
              <a:rPr lang="ru-RU" sz="3100" b="1" dirty="0" smtClean="0"/>
              <a:t> Троицы.</a:t>
            </a:r>
            <a:r>
              <a:rPr lang="ru-RU" sz="2500" dirty="0" smtClean="0"/>
              <a:t/>
            </a:r>
            <a:br>
              <a:rPr lang="ru-RU" sz="2500" dirty="0" smtClean="0"/>
            </a:br>
            <a:endParaRPr lang="ru-RU" sz="2500" dirty="0"/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i (35)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3643306" y="2714620"/>
            <a:ext cx="5305425" cy="3979863"/>
          </a:xfrm>
        </p:spPr>
      </p:pic>
      <p:pic>
        <p:nvPicPr>
          <p:cNvPr id="4" name="Содержимое 3" descr="i (25).jpg"/>
          <p:cNvPicPr>
            <a:picLocks noGrp="1" noChangeAspect="1"/>
          </p:cNvPicPr>
          <p:nvPr>
            <p:ph sz="quarter" idx="4294967295"/>
          </p:nvPr>
        </p:nvPicPr>
        <p:blipFill>
          <a:blip r:embed="rId3"/>
          <a:stretch>
            <a:fillRect/>
          </a:stretch>
        </p:blipFill>
        <p:spPr>
          <a:xfrm>
            <a:off x="285720" y="357165"/>
            <a:ext cx="3750056" cy="5000661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7200" y="338328"/>
            <a:ext cx="4186238" cy="1733350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/>
              <a:t>Дороги для жителей нашего села страницы из истории их малой Родины.</a:t>
            </a:r>
            <a:endParaRPr lang="ru-RU" sz="3000" dirty="0"/>
          </a:p>
        </p:txBody>
      </p:sp>
      <p:pic>
        <p:nvPicPr>
          <p:cNvPr id="12" name="Содержимое 11" descr="i (53).jpg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357158" y="2357430"/>
            <a:ext cx="4143404" cy="4295785"/>
          </a:xfrm>
        </p:spPr>
      </p:pic>
      <p:pic>
        <p:nvPicPr>
          <p:cNvPr id="15" name="Содержимое 14" descr="i (52).jpg"/>
          <p:cNvPicPr>
            <a:picLocks noGrp="1" noChangeAspect="1"/>
          </p:cNvPicPr>
          <p:nvPr>
            <p:ph sz="quarter" idx="14"/>
          </p:nvPr>
        </p:nvPicPr>
        <p:blipFill>
          <a:blip r:embed="rId3"/>
          <a:stretch>
            <a:fillRect/>
          </a:stretch>
        </p:blipFill>
        <p:spPr>
          <a:xfrm>
            <a:off x="4786314" y="928670"/>
            <a:ext cx="4219590" cy="5626121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sz="3000" b="1" dirty="0" smtClean="0"/>
              <a:t>Руководитель школьного музея, Незнанова Нина Михайловна, с удовольствием проводит экскурсии в храм. </a:t>
            </a:r>
            <a:br>
              <a:rPr lang="ru-RU" sz="3000" b="1" dirty="0" smtClean="0"/>
            </a:br>
            <a:endParaRPr lang="ru-RU" sz="3000" b="1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 (38)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857224" y="1785926"/>
            <a:ext cx="7286676" cy="4786346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28596" y="285728"/>
            <a:ext cx="3643338" cy="471490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Наш сельский храм</a:t>
            </a:r>
            <a:br>
              <a:rPr lang="ru-RU" sz="2800" b="1" dirty="0" smtClean="0"/>
            </a:br>
            <a:r>
              <a:rPr lang="ru-RU" sz="2800" b="1" dirty="0" smtClean="0"/>
              <a:t>Да, многое он помнит,</a:t>
            </a:r>
            <a:br>
              <a:rPr lang="ru-RU" sz="2800" b="1" dirty="0" smtClean="0"/>
            </a:br>
            <a:r>
              <a:rPr lang="ru-RU" sz="2800" b="1" dirty="0" smtClean="0"/>
              <a:t>Немой свидетель радости и бед.</a:t>
            </a:r>
            <a:br>
              <a:rPr lang="ru-RU" sz="2800" b="1" dirty="0" smtClean="0"/>
            </a:br>
            <a:r>
              <a:rPr lang="ru-RU" sz="2800" b="1" dirty="0" smtClean="0"/>
              <a:t>Пускай сердца покоем он наполнит, </a:t>
            </a:r>
            <a:br>
              <a:rPr lang="ru-RU" sz="2800" b="1" dirty="0" smtClean="0"/>
            </a:br>
            <a:r>
              <a:rPr lang="ru-RU" sz="2800" b="1" dirty="0" smtClean="0"/>
              <a:t>Что накопил за долгих триста лет.</a:t>
            </a:r>
            <a:r>
              <a:rPr lang="ru-RU" sz="2500" b="1" dirty="0" smtClean="0"/>
              <a:t/>
            </a:r>
            <a:br>
              <a:rPr lang="ru-RU" sz="2500" b="1" dirty="0" smtClean="0"/>
            </a:br>
            <a:r>
              <a:rPr lang="ru-RU" sz="2500" b="1" dirty="0" smtClean="0"/>
              <a:t/>
            </a:r>
            <a:br>
              <a:rPr lang="ru-RU" sz="2500" b="1" dirty="0" smtClean="0"/>
            </a:br>
            <a:r>
              <a:rPr lang="ru-RU" sz="2500" b="1" dirty="0" smtClean="0"/>
              <a:t/>
            </a:r>
            <a:br>
              <a:rPr lang="ru-RU" sz="2500" b="1" dirty="0" smtClean="0"/>
            </a:br>
            <a:r>
              <a:rPr lang="ru-RU" sz="2500" b="1" dirty="0" smtClean="0"/>
              <a:t/>
            </a:r>
            <a:br>
              <a:rPr lang="ru-RU" sz="2500" b="1" dirty="0" smtClean="0"/>
            </a:br>
            <a:endParaRPr lang="ru-RU" sz="2500" b="1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2844" y="4286256"/>
            <a:ext cx="4143404" cy="214314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Так поется в песне «</a:t>
            </a:r>
            <a:r>
              <a:rPr lang="ru-RU" b="1" i="1" dirty="0" err="1" smtClean="0">
                <a:solidFill>
                  <a:schemeClr val="tx2">
                    <a:lumMod val="75000"/>
                  </a:schemeClr>
                </a:solidFill>
              </a:rPr>
              <a:t>Заворово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», посвященной трехсотлетию храма. Слова и музыку к ней написала поэтесса Андреева Лариса Михайловна, жительница  г. Раменское.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5362" name="Picture 2" descr="D:\Нина Михайловна\ЦЕРКОВЬ и ОБЕЛИСК\Андреева Лариса Михайловна - автор, композитор, поэт и исполнитель Гимна с. Заворов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4810" y="214290"/>
            <a:ext cx="4714908" cy="6357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2429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357686" y="0"/>
            <a:ext cx="4786314" cy="628652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Троицкий Храм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Как облако белое на небосводе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Мой Троицкий Храм дорогого села.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Святая обитель… В любую погоду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Горят позолотой его купола.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Игривое солнце лучами ласкает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Его величавые чудо – кресты.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А красный закат пожаром пылает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Сквозь лютый и сумрачный мрак темноты.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Бьёт колокол, лихо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пускаяся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в пляс,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Кресты мелодично звенят.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Седые старушки, поспешно крестясь, 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 обедне молиться спешат.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И с радостью храм распахнет свои двери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Готов он любого впустить.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Любые несчастья, любые потери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Поможет он всем пережить.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И сердце наполнить теплом и покоем, 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Он душу очистить спешит.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Как здорово, что у села дорогого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Есть Троицкий Храм – хранитель души.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7158" y="642918"/>
            <a:ext cx="4572032" cy="5643602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solidFill>
                  <a:schemeClr val="bg1"/>
                </a:solidFill>
              </a:rPr>
              <a:t>Выпускница нашей школы</a:t>
            </a:r>
          </a:p>
          <a:p>
            <a:r>
              <a:rPr lang="ru-RU" sz="1800" b="1" i="1" dirty="0" smtClean="0">
                <a:solidFill>
                  <a:schemeClr val="bg1"/>
                </a:solidFill>
              </a:rPr>
              <a:t> Ирина </a:t>
            </a:r>
            <a:r>
              <a:rPr lang="ru-RU" sz="1800" b="1" i="1" dirty="0" err="1" smtClean="0">
                <a:solidFill>
                  <a:schemeClr val="bg1"/>
                </a:solidFill>
              </a:rPr>
              <a:t>Клочкова</a:t>
            </a:r>
            <a:r>
              <a:rPr lang="ru-RU" sz="1800" b="1" i="1" dirty="0" smtClean="0">
                <a:solidFill>
                  <a:schemeClr val="bg1"/>
                </a:solidFill>
              </a:rPr>
              <a:t> посвятила Храму своё стихотворение.</a:t>
            </a:r>
            <a:endParaRPr lang="ru-RU" sz="1800" b="1" i="1" dirty="0">
              <a:solidFill>
                <a:schemeClr val="bg1"/>
              </a:solidFill>
            </a:endParaRPr>
          </a:p>
        </p:txBody>
      </p:sp>
      <p:pic>
        <p:nvPicPr>
          <p:cNvPr id="6" name="Picture 2" descr="C:\Users\User\Desktop\Церковь\1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2000240"/>
            <a:ext cx="4143404" cy="4000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428604"/>
            <a:ext cx="7772400" cy="3701832"/>
          </a:xfrm>
        </p:spPr>
        <p:txBody>
          <a:bodyPr>
            <a:noAutofit/>
          </a:bodyPr>
          <a:lstStyle/>
          <a:p>
            <a:r>
              <a:rPr lang="ru-RU" sz="2500" b="1" dirty="0" smtClean="0"/>
              <a:t>Наша малая родина – село </a:t>
            </a:r>
            <a:r>
              <a:rPr lang="ru-RU" sz="2500" b="1" dirty="0" err="1" smtClean="0"/>
              <a:t>Заворово</a:t>
            </a:r>
            <a:r>
              <a:rPr lang="ru-RU" sz="2500" b="1" dirty="0" smtClean="0"/>
              <a:t> – раскинулось на высоком холме Северского </a:t>
            </a:r>
            <a:r>
              <a:rPr lang="ru-RU" sz="2500" b="1" dirty="0" err="1" smtClean="0"/>
              <a:t>ополья</a:t>
            </a:r>
            <a:r>
              <a:rPr lang="ru-RU" sz="2500" b="1" dirty="0" smtClean="0"/>
              <a:t>. Отовсюду к нему тянутся живописные дороги. Когда путник приближается к селу, он ещё издали видит белоснежный храм с золотыми куполами. Белая церковь сверкает, как драгоценная жемчужина, и украшает собою округу.</a:t>
            </a:r>
            <a:endParaRPr lang="ru-RU" sz="2500" b="1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1367365" y="428604"/>
            <a:ext cx="6417734" cy="1948645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C:\Users\User\Desktop\Церковь\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7356" y="3357562"/>
            <a:ext cx="5206230" cy="32147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582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000" b="1" dirty="0" smtClean="0"/>
              <a:t>Село наше древнее. В письменных источниках упоминается со времен Иоанна Четвертого. Первые упоминания о храме возвращают нас в 16 век, когда здесь был деревянный приходской храм во имя Святой </a:t>
            </a:r>
            <a:r>
              <a:rPr lang="ru-RU" sz="3000" b="1" dirty="0" err="1" smtClean="0"/>
              <a:t>Живоначальной</a:t>
            </a:r>
            <a:r>
              <a:rPr lang="ru-RU" sz="3000" b="1" dirty="0" smtClean="0"/>
              <a:t> Троицы.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642910" y="3143249"/>
            <a:ext cx="3357586" cy="2857520"/>
          </a:xfrm>
        </p:spPr>
        <p:txBody>
          <a:bodyPr/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Дошедшую до наших дней каменную одноглавую церковь с колокольней построил воспитатель Петра Первого,  князь Михаил Никитич Львов в 1699 году.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1934" y="3000372"/>
            <a:ext cx="4643502" cy="3482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739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2286016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b="1" dirty="0" smtClean="0"/>
              <a:t>В 1930-е годы церковь была закрыта и использовалась не по назначению. В ней был клуб, а потом склад. 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9256" y="3214686"/>
            <a:ext cx="3451225" cy="3451225"/>
          </a:xfrm>
          <a:prstGeom prst="rect">
            <a:avLst/>
          </a:prstGeom>
        </p:spPr>
      </p:pic>
      <p:pic>
        <p:nvPicPr>
          <p:cNvPr id="7" name="Picture 2" descr="C:\Users\User\Desktop\Церковь\1938 г. когда расстреляли 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2143116"/>
            <a:ext cx="5051981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4" y="1071546"/>
            <a:ext cx="3574809" cy="5023690"/>
          </a:xfrm>
          <a:prstGeom prst="rect">
            <a:avLst/>
          </a:prstGeom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4314828" cy="3571900"/>
          </a:xfrm>
        </p:spPr>
        <p:txBody>
          <a:bodyPr>
            <a:normAutofit fontScale="90000"/>
          </a:bodyPr>
          <a:lstStyle/>
          <a:p>
            <a:r>
              <a:rPr lang="ru-RU" sz="3300" b="1" dirty="0" smtClean="0"/>
              <a:t>Последний настоятель храма Иван Владимирович </a:t>
            </a:r>
            <a:r>
              <a:rPr lang="ru-RU" sz="3300" b="1" dirty="0" err="1" smtClean="0"/>
              <a:t>Косинский</a:t>
            </a:r>
            <a:r>
              <a:rPr lang="ru-RU" sz="3300" b="1" dirty="0" smtClean="0"/>
              <a:t> был арестован и расстрелян в 1938 году.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0" y="5286388"/>
            <a:ext cx="6357982" cy="92869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Иван Владимирович </a:t>
            </a:r>
          </a:p>
          <a:p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Косинский</a:t>
            </a:r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083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</a:rPr>
              <a:t>Иван Владимирович </a:t>
            </a:r>
            <a:r>
              <a:rPr lang="ru-RU" sz="3000" b="1" dirty="0" err="1" smtClean="0">
                <a:solidFill>
                  <a:schemeClr val="bg1"/>
                </a:solidFill>
              </a:rPr>
              <a:t>Косинский</a:t>
            </a:r>
            <a:r>
              <a:rPr lang="ru-RU" sz="3000" b="1" dirty="0" smtClean="0">
                <a:solidFill>
                  <a:schemeClr val="bg1"/>
                </a:solidFill>
              </a:rPr>
              <a:t> причислен </a:t>
            </a:r>
            <a:r>
              <a:rPr lang="ru-RU" sz="3000" b="1" dirty="0" smtClean="0">
                <a:solidFill>
                  <a:schemeClr val="bg1"/>
                </a:solidFill>
              </a:rPr>
              <a:t>к лику святых </a:t>
            </a:r>
            <a:r>
              <a:rPr lang="ru-RU" sz="3000" b="1" dirty="0" err="1" smtClean="0">
                <a:solidFill>
                  <a:schemeClr val="bg1"/>
                </a:solidFill>
              </a:rPr>
              <a:t>Новомучеников</a:t>
            </a:r>
            <a:r>
              <a:rPr lang="ru-RU" sz="3000" b="1" dirty="0" smtClean="0">
                <a:solidFill>
                  <a:schemeClr val="bg1"/>
                </a:solidFill>
              </a:rPr>
              <a:t> Российских постановлением </a:t>
            </a:r>
            <a:r>
              <a:rPr lang="ru-RU" sz="3000" b="1" dirty="0" smtClean="0">
                <a:solidFill>
                  <a:schemeClr val="bg1"/>
                </a:solidFill>
              </a:rPr>
              <a:t>Священного Синода </a:t>
            </a:r>
            <a:r>
              <a:rPr lang="ru-RU" sz="3000" b="1" dirty="0" smtClean="0">
                <a:solidFill>
                  <a:schemeClr val="bg1"/>
                </a:solidFill>
              </a:rPr>
              <a:t> 7 мая </a:t>
            </a:r>
            <a:r>
              <a:rPr lang="ru-RU" sz="3000" b="1" dirty="0" smtClean="0">
                <a:solidFill>
                  <a:schemeClr val="bg1"/>
                </a:solidFill>
              </a:rPr>
              <a:t>2003</a:t>
            </a:r>
            <a:r>
              <a:rPr lang="ru-RU" sz="3000" b="1" dirty="0" smtClean="0">
                <a:solidFill>
                  <a:schemeClr val="bg1"/>
                </a:solidFill>
              </a:rPr>
              <a:t> года для </a:t>
            </a:r>
            <a:r>
              <a:rPr lang="ru-RU" sz="3000" b="1" dirty="0" err="1" smtClean="0">
                <a:solidFill>
                  <a:schemeClr val="bg1"/>
                </a:solidFill>
              </a:rPr>
              <a:t>общецерковного</a:t>
            </a:r>
            <a:r>
              <a:rPr lang="ru-RU" sz="3000" b="1" dirty="0" smtClean="0">
                <a:solidFill>
                  <a:schemeClr val="bg1"/>
                </a:solidFill>
              </a:rPr>
              <a:t> </a:t>
            </a:r>
            <a:r>
              <a:rPr lang="ru-RU" sz="3000" b="1" dirty="0" smtClean="0">
                <a:solidFill>
                  <a:schemeClr val="bg1"/>
                </a:solidFill>
              </a:rPr>
              <a:t>почитания</a:t>
            </a:r>
            <a:r>
              <a:rPr lang="ru-RU" sz="3000" b="1" dirty="0" smtClean="0">
                <a:solidFill>
                  <a:schemeClr val="bg1"/>
                </a:solidFill>
              </a:rPr>
              <a:t>.</a:t>
            </a:r>
            <a:r>
              <a:rPr lang="ru-RU" sz="3000" dirty="0" smtClean="0"/>
              <a:t/>
            </a:r>
            <a:br>
              <a:rPr lang="ru-RU" sz="3000" dirty="0" smtClean="0"/>
            </a:br>
            <a:endParaRPr lang="ru-RU" sz="30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1271574" cy="8731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5008" y="2857496"/>
            <a:ext cx="2788734" cy="373380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8662" y="3214686"/>
            <a:ext cx="4131631" cy="305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3935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Церковь\1938 храм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714356"/>
            <a:ext cx="3357554" cy="5609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Церковь\Северный портал Троицкой церкви Бронницкого уезда 2 июня 1950 г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143116"/>
            <a:ext cx="3357586" cy="458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4714908" cy="1643074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</a:rPr>
              <a:t>В 1991 году по просьбе старожилов церковь передали верующим и её начали восстанавливать. </a:t>
            </a:r>
            <a:endParaRPr lang="ru-RU" sz="3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5712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6567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Церковь\03966_20121031_105754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854" y="15957"/>
            <a:ext cx="9166853" cy="68420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830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4149080"/>
            <a:ext cx="9144000" cy="27089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User\Desktop\Церковь\1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863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187</TotalTime>
  <Words>314</Words>
  <Application>Microsoft Office PowerPoint</Application>
  <PresentationFormat>Экран (4:3)</PresentationFormat>
  <Paragraphs>30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Волна</vt:lpstr>
      <vt:lpstr>Дорога к храму. История Храма Святой Живоначальной Троицы с.Заворово.   </vt:lpstr>
      <vt:lpstr>Наша малая родина – село Заворово – раскинулось на высоком холме Северского ополья. Отовсюду к нему тянутся живописные дороги. Когда путник приближается к селу, он ещё издали видит белоснежный храм с золотыми куполами. Белая церковь сверкает, как драгоценная жемчужина, и украшает собою округу.</vt:lpstr>
      <vt:lpstr>Село наше древнее. В письменных источниках упоминается со времен Иоанна Четвертого. Первые упоминания о храме возвращают нас в 16 век, когда здесь был деревянный приходской храм во имя Святой Живоначальной Троицы. </vt:lpstr>
      <vt:lpstr>В 1930-е годы церковь была закрыта и использовалась не по назначению. В ней был клуб, а потом склад.   </vt:lpstr>
      <vt:lpstr>Последний настоятель храма Иван Владимирович Косинский был арестован и расстрелян в 1938 году. </vt:lpstr>
      <vt:lpstr>Иван Владимирович Косинский причислен к лику святых Новомучеников Российских постановлением Священного Синода  7 мая 2003 года для общецерковного почитания. </vt:lpstr>
      <vt:lpstr>В 1991 году по просьбе старожилов церковь передали верующим и её начали восстанавливать. </vt:lpstr>
      <vt:lpstr>Слайд 8</vt:lpstr>
      <vt:lpstr>Слайд 9</vt:lpstr>
      <vt:lpstr>Слайд 10</vt:lpstr>
      <vt:lpstr>Так менялся облик нашего храма. Он становился всё краше и краше. </vt:lpstr>
      <vt:lpstr>В нашем храме возобновились богослужения.</vt:lpstr>
      <vt:lpstr>В настоящее время настоятель храма – отец Алексей. </vt:lpstr>
      <vt:lpstr>При храме работает воскресная школа, которую с удовольствием посещают ученики нашей школы. </vt:lpstr>
      <vt:lpstr>В школьном музее одна из экспозиций посвящена истории церкви Святой Живоначальной Троицы. </vt:lpstr>
      <vt:lpstr>Дороги для жителей нашего села страницы из истории их малой Родины.</vt:lpstr>
      <vt:lpstr>Руководитель школьного музея, Незнанова Нина Михайловна, с удовольствием проводит экскурсии в храм.  </vt:lpstr>
      <vt:lpstr>Наш сельский храм Да, многое он помнит, Немой свидетель радости и бед. Пускай сердца покоем он наполнит,  Что накопил за долгих триста лет.    </vt:lpstr>
      <vt:lpstr>Троицкий Храм  Как облако белое на небосводе Мой Троицкий Храм дорогого села. Святая обитель… В любую погоду Горят позолотой его купола. Игривое солнце лучами ласкает Его величавые чудо – кресты. А красный закат пожаром пылает Сквозь лютый и сумрачный мрак темноты. Бьёт колокол, лихо пускаяся в пляс, Кресты мелодично звенят. Седые старушки, поспешно крестясь,  К обедне молиться спешат. И с радостью храм распахнет свои двери Готов он любого впустить. Любые несчастья, любые потери Поможет он всем пережить. И сердце наполнить теплом и покоем,  Он душу очистить спешит. Как здорово, что у села дорогого Есть Троицкий Храм – хранитель души.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храма Святой Живоначальной Троицы с.Заворово.</dc:title>
  <dc:creator>User</dc:creator>
  <cp:lastModifiedBy>Vik Vik</cp:lastModifiedBy>
  <cp:revision>21</cp:revision>
  <dcterms:created xsi:type="dcterms:W3CDTF">2019-04-22T09:21:08Z</dcterms:created>
  <dcterms:modified xsi:type="dcterms:W3CDTF">2021-04-26T19:41:45Z</dcterms:modified>
</cp:coreProperties>
</file>