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300" r:id="rId2"/>
    <p:sldId id="290" r:id="rId3"/>
    <p:sldId id="306" r:id="rId4"/>
    <p:sldId id="302" r:id="rId5"/>
    <p:sldId id="307" r:id="rId6"/>
    <p:sldId id="308" r:id="rId7"/>
    <p:sldId id="309" r:id="rId8"/>
    <p:sldId id="311" r:id="rId9"/>
    <p:sldId id="312" r:id="rId10"/>
    <p:sldId id="310" r:id="rId11"/>
    <p:sldId id="313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59" userDrawn="1">
          <p15:clr>
            <a:srgbClr val="A4A3A4"/>
          </p15:clr>
        </p15:guide>
        <p15:guide id="2" pos="56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6A6D"/>
    <a:srgbClr val="64BCE0"/>
    <a:srgbClr val="F06620"/>
    <a:srgbClr val="F38047"/>
    <a:srgbClr val="EE1D23"/>
    <a:srgbClr val="389232"/>
    <a:srgbClr val="21683C"/>
    <a:srgbClr val="E9671D"/>
    <a:srgbClr val="174BA2"/>
    <a:srgbClr val="94D8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660" y="84"/>
      </p:cViewPr>
      <p:guideLst>
        <p:guide orient="horz" pos="2659"/>
        <p:guide pos="567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Предпочитаемые напитки 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кока-кола - 43%</c:v>
                </c:pt>
                <c:pt idx="1">
                  <c:v>Чай Nestea - 21%</c:v>
                </c:pt>
                <c:pt idx="2">
                  <c:v>Минеральная вода - 7%</c:v>
                </c:pt>
                <c:pt idx="3">
                  <c:v>чай Lipton-14%</c:v>
                </c:pt>
                <c:pt idx="4">
                  <c:v>Сок - 15%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>
                  <c:v>0.43000000000000005</c:v>
                </c:pt>
                <c:pt idx="1">
                  <c:v>0.21000000000000002</c:v>
                </c:pt>
                <c:pt idx="2">
                  <c:v>7.0000000000000021E-2</c:v>
                </c:pt>
                <c:pt idx="3">
                  <c:v>0.14000000000000001</c:v>
                </c:pt>
                <c:pt idx="4">
                  <c:v>0.15000000000000002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15-4F15-B2FC-9668362463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29C4B8-ADAB-4631-99C9-09FACBCE9F4C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611066-E568-4C4C-AEA0-EB5863DACC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960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E99793-90D7-5C41-B825-D0F0403F4D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41BA7A9-8E37-9442-975A-59B02AA7BD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9645A90-243E-894C-B7E5-4263AC7D4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F05D-DE4D-E04A-A7DB-F2F64579671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A99FFDF-594F-BC40-B219-459648AEF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173887-53DD-6448-B2E9-CBBB7EFA2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D962-E59F-6646-8FBD-5F53A0D98D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707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79C376-08ED-9A4C-BF71-26568C754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A4D8150-C91C-244C-8DD6-0D0E5DF50E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7D14F29-6E99-3245-9126-31D456FFA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F05D-DE4D-E04A-A7DB-F2F64579671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4C69098-94D1-374C-BD61-3388B975F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E45D988-B062-B94A-895A-F4078B62D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D962-E59F-6646-8FBD-5F53A0D98D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637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75BAA7F-371C-8340-B39F-A9F0A1AC1D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73DF874-4458-6A4F-9E7A-01FD8779B0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E490515-0BB0-A747-BDF8-EE36AE08D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F05D-DE4D-E04A-A7DB-F2F64579671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1209D9-EAFF-9540-94B2-803085673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E636C9-4EF3-FE4B-AF7A-FE9462EE5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D962-E59F-6646-8FBD-5F53A0D98D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6567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2072520" y="71280"/>
            <a:ext cx="10017720" cy="13003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181818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subTitle"/>
          </p:nvPr>
        </p:nvSpPr>
        <p:spPr>
          <a:xfrm>
            <a:off x="1295280" y="1828800"/>
            <a:ext cx="10794600" cy="43430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3494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ADB717-3E7C-DA4C-A209-93EDA34E3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524189-8525-9546-9824-119047F0C6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68A83DC-F190-B843-996C-84CC8CF18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F05D-DE4D-E04A-A7DB-F2F64579671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1E3F136-C331-F846-8C8F-1C320FB13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D2AA05A-969E-BE49-B6FC-6D3BB0DD9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D962-E59F-6646-8FBD-5F53A0D98D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854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151665-45C5-A74A-90A8-E8EE284C7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BD41CC2-CB68-DD48-B956-32A631F7ED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0CB13E-35D1-824E-96F6-BFC806A5C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F05D-DE4D-E04A-A7DB-F2F64579671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E24ADAA-7FDD-054A-A693-469236F26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4B7D0B-F048-B740-AD83-33868492D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D962-E59F-6646-8FBD-5F53A0D98D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037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91128-E21B-A04E-AC9D-AA253E2A4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2322CB-97A3-124A-AD9C-50A63242BE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49709F3-1C4A-AA4D-B5FD-B83E098BCC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1DDBE1D-ACB4-D049-96D8-C3DEB0FEF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F05D-DE4D-E04A-A7DB-F2F64579671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FA53DEE-1068-CE4D-8DED-DBBA60741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6FCE617-84EE-C44E-82CE-123A7B1FA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D962-E59F-6646-8FBD-5F53A0D98D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662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F25DB0-7BFD-474E-BEB4-08BB0FB1B9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875FC3E-4C50-0441-844E-181B57FB5F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213F9FC-BFBC-094E-B256-07E6B7555B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02ACB45-98CC-634A-AB68-A8BA596F8A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8725193-2E72-2147-B399-D3E2A8B1FB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8F504A9-B854-4644-B77B-8A21755F0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F05D-DE4D-E04A-A7DB-F2F64579671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2EB7D2B-DC99-F54E-8351-29A25CF2C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E141CC4-A5A2-5F4F-A755-BFAD0FC2F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D962-E59F-6646-8FBD-5F53A0D98D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08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F324CD-C323-204A-8877-30EA152A2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D46BFE9-6331-D644-B75E-A5BD13B2A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F05D-DE4D-E04A-A7DB-F2F64579671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9824931-CA8A-DF47-905F-07C5CA8CC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B24C2B4-A684-3E43-8092-28FFAB1EB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D962-E59F-6646-8FBD-5F53A0D98D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406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BAC74B9-0BF9-3844-87F0-675E77B32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F05D-DE4D-E04A-A7DB-F2F64579671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1103C8B-D9D1-2E40-927B-AE7AB470A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961E4D5-30B1-A44E-BA63-0E56806D5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D962-E59F-6646-8FBD-5F53A0D98D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206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90A14C-F443-3D4A-B574-F620FC869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72C99F-60FA-D84E-AE7A-957D594173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2A2B38A-DD52-CC4C-ACCE-11AF020B5D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ECA3203-E981-0545-A2ED-47D054A34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F05D-DE4D-E04A-A7DB-F2F64579671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920FEA8-A5AF-0047-83BD-DC7C70B3B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77AFB01-6387-1D4B-B84B-459EC7938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D962-E59F-6646-8FBD-5F53A0D98D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786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019599-A242-DE49-B65A-496ECC390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E02507C-607F-1844-BAEF-E68CD878F0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D3D2B51-DCDA-D242-ABB0-EB9F962E9B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0360E74-63A5-7147-8A61-0C313A0CD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F05D-DE4D-E04A-A7DB-F2F64579671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6722820-6302-814F-8250-F949A817E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EB74C7F-E51E-DC4A-8BE9-B5905A495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D962-E59F-6646-8FBD-5F53A0D98D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974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A209F9-9562-5448-9D1B-E111E4F6E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AD04E47-98EE-1442-A21D-AEF7C90808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1A7DC62-CE18-BD47-9E7C-46C8FE342D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8F05D-DE4D-E04A-A7DB-F2F64579671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A74D8A-CF7A-B945-99CD-F47A970097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7FD02FD-8C9E-8443-8316-784C0E4FF5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1D962-E59F-6646-8FBD-5F53A0D98D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64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4BC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162046" y="127320"/>
            <a:ext cx="11840901" cy="6585995"/>
          </a:xfrm>
          <a:prstGeom prst="rect">
            <a:avLst/>
          </a:prstGeom>
          <a:noFill/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Шестиугольник 3"/>
          <p:cNvSpPr/>
          <p:nvPr/>
        </p:nvSpPr>
        <p:spPr>
          <a:xfrm>
            <a:off x="5287696" y="937433"/>
            <a:ext cx="1671199" cy="1440689"/>
          </a:xfrm>
          <a:prstGeom prst="hexagon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24084" y="2361064"/>
            <a:ext cx="9744501" cy="192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Гигиена питания. Изучение </a:t>
            </a: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некоторых популярных напитков</a:t>
            </a:r>
            <a:r>
              <a:rPr lang="ru-RU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работы</a:t>
            </a:r>
          </a:p>
        </p:txBody>
      </p:sp>
      <p:sp>
        <p:nvSpPr>
          <p:cNvPr id="6" name="Шестиугольник 5"/>
          <p:cNvSpPr/>
          <p:nvPr/>
        </p:nvSpPr>
        <p:spPr>
          <a:xfrm>
            <a:off x="5491129" y="1117129"/>
            <a:ext cx="1318926" cy="1137005"/>
          </a:xfrm>
          <a:prstGeom prst="hexagon">
            <a:avLst/>
          </a:prstGeom>
          <a:noFill/>
          <a:ln w="381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585648" y="4764527"/>
            <a:ext cx="7645221" cy="978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69" hangingPunct="0">
              <a:lnSpc>
                <a:spcPct val="80000"/>
              </a:lnSpc>
              <a:spcBef>
                <a:spcPts val="2250"/>
              </a:spcBef>
              <a:defRPr sz="7000" spc="140">
                <a:solidFill>
                  <a:srgbClr val="FFFFFF"/>
                </a:solidFill>
                <a:latin typeface="Muller Light"/>
                <a:ea typeface="Muller Light"/>
                <a:cs typeface="Muller Light"/>
                <a:sym typeface="Muller Light"/>
              </a:defRPr>
            </a:pPr>
            <a:r>
              <a:rPr lang="ru-RU" sz="2400" kern="0" spc="7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Muller Light"/>
              </a:rPr>
              <a:t>Работу выполнил: ученик 6 класса Быков Семен </a:t>
            </a:r>
          </a:p>
          <a:p>
            <a:pPr defTabSz="1219169" hangingPunct="0">
              <a:lnSpc>
                <a:spcPct val="80000"/>
              </a:lnSpc>
              <a:spcBef>
                <a:spcPts val="2250"/>
              </a:spcBef>
              <a:defRPr sz="7000" spc="140">
                <a:solidFill>
                  <a:srgbClr val="FFFFFF"/>
                </a:solidFill>
                <a:latin typeface="Muller Light"/>
                <a:ea typeface="Muller Light"/>
                <a:cs typeface="Muller Light"/>
                <a:sym typeface="Muller Light"/>
              </a:defRPr>
            </a:pPr>
            <a:r>
              <a:rPr lang="ru-RU" sz="2400" kern="0" spc="7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Muller Light"/>
              </a:rPr>
              <a:t>Научный руководитель: </a:t>
            </a:r>
            <a:r>
              <a:rPr lang="ru-RU" sz="2400" kern="0" spc="7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Muller Light"/>
              </a:rPr>
              <a:t>учитель Качурина А.А.</a:t>
            </a:r>
            <a:endParaRPr lang="ru-RU" sz="2400" kern="0" spc="7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Muller Light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9953897" y="609600"/>
            <a:ext cx="2368732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9065623" y="862147"/>
            <a:ext cx="3683726" cy="0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9953897" y="1105985"/>
            <a:ext cx="2368732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-558235" y="5791200"/>
            <a:ext cx="2368732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-1106875" y="6043747"/>
            <a:ext cx="3683726" cy="0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-505096" y="6287585"/>
            <a:ext cx="2368732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Шестиугольник 16"/>
          <p:cNvSpPr/>
          <p:nvPr/>
        </p:nvSpPr>
        <p:spPr>
          <a:xfrm>
            <a:off x="10835344" y="5400312"/>
            <a:ext cx="1786884" cy="1540417"/>
          </a:xfrm>
          <a:prstGeom prst="hexagon">
            <a:avLst/>
          </a:prstGeom>
          <a:solidFill>
            <a:schemeClr val="bg1"/>
          </a:solidFill>
          <a:ln w="381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Шестиугольник 17"/>
          <p:cNvSpPr/>
          <p:nvPr/>
        </p:nvSpPr>
        <p:spPr>
          <a:xfrm>
            <a:off x="11060308" y="5602017"/>
            <a:ext cx="1318926" cy="1137005"/>
          </a:xfrm>
          <a:prstGeom prst="hexagon">
            <a:avLst/>
          </a:prstGeom>
          <a:noFill/>
          <a:ln w="38100">
            <a:solidFill>
              <a:srgbClr val="F0662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Шестиугольник 23"/>
          <p:cNvSpPr/>
          <p:nvPr/>
        </p:nvSpPr>
        <p:spPr>
          <a:xfrm>
            <a:off x="-770139" y="-246888"/>
            <a:ext cx="3414796" cy="2943790"/>
          </a:xfrm>
          <a:prstGeom prst="hexagon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Шестиугольник 24"/>
          <p:cNvSpPr/>
          <p:nvPr/>
        </p:nvSpPr>
        <p:spPr>
          <a:xfrm>
            <a:off x="-648183" y="-173620"/>
            <a:ext cx="3148314" cy="2772807"/>
          </a:xfrm>
          <a:prstGeom prst="hexagon">
            <a:avLst/>
          </a:prstGeom>
          <a:noFill/>
          <a:ln w="38100">
            <a:solidFill>
              <a:srgbClr val="F0662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4834" y="1293751"/>
            <a:ext cx="658007" cy="65800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636" y="862147"/>
            <a:ext cx="2224680" cy="698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8986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961564" y="-1"/>
            <a:ext cx="69603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Результаты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282889" y="859810"/>
          <a:ext cx="9717208" cy="3193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8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86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6225">
                <a:tc>
                  <a:txBody>
                    <a:bodyPr/>
                    <a:lstStyle/>
                    <a:p>
                      <a:r>
                        <a:rPr lang="ru-RU" dirty="0"/>
                        <a:t>Наименование объекта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РН среды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6225">
                <a:tc>
                  <a:txBody>
                    <a:bodyPr/>
                    <a:lstStyle/>
                    <a:p>
                      <a:r>
                        <a:rPr lang="ru-RU" dirty="0"/>
                        <a:t>Чай  </a:t>
                      </a:r>
                      <a:r>
                        <a:rPr lang="en-US" dirty="0"/>
                        <a:t>Nestea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2,8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6225">
                <a:tc>
                  <a:txBody>
                    <a:bodyPr/>
                    <a:lstStyle/>
                    <a:p>
                      <a:r>
                        <a:rPr lang="ru-RU" dirty="0"/>
                        <a:t>Чай  </a:t>
                      </a:r>
                      <a:r>
                        <a:rPr lang="en-US" dirty="0"/>
                        <a:t>Lipton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6,5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225">
                <a:tc>
                  <a:txBody>
                    <a:bodyPr/>
                    <a:lstStyle/>
                    <a:p>
                      <a:r>
                        <a:rPr lang="ru-RU" dirty="0"/>
                        <a:t>Кока-кола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6225">
                <a:tc>
                  <a:txBody>
                    <a:bodyPr/>
                    <a:lstStyle/>
                    <a:p>
                      <a:r>
                        <a:rPr lang="ru-RU" dirty="0"/>
                        <a:t>Сок</a:t>
                      </a:r>
                      <a:r>
                        <a:rPr lang="ru-RU" baseline="0" dirty="0"/>
                        <a:t> абрикосовый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3,2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6225">
                <a:tc>
                  <a:txBody>
                    <a:bodyPr/>
                    <a:lstStyle/>
                    <a:p>
                      <a:r>
                        <a:rPr lang="ru-RU" dirty="0"/>
                        <a:t>Ессентуки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4,5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6225">
                <a:tc>
                  <a:txBody>
                    <a:bodyPr/>
                    <a:lstStyle/>
                    <a:p>
                      <a:r>
                        <a:rPr lang="ru-RU" dirty="0"/>
                        <a:t>Вода водопроводная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3,9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423081" y="4107976"/>
            <a:ext cx="1157330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Измерив величину </a:t>
            </a:r>
            <a:r>
              <a:rPr lang="en-US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популярных напитков, делаем вывод, что газированные напитки, чай и соки  имеют  достаточно низкие  показатели </a:t>
            </a:r>
            <a:r>
              <a:rPr lang="en-US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Проанализировав состав безалкогольных напитков, было выяснено, чем обусловлена их высокая кислотность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диоксидом углерода (Е290). 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     2. лимонной кислотой (Е330). 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     3. ортофосфорной кислотой (Е338). 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     4. яблочной кислотой (Е296)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0501" y="751344"/>
            <a:ext cx="1131399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Выводы: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 Проведя данную исследовательскую работу, можно утверждать, что газированные воды, соки и холодный чай стоит употреблять умеренно или не употреблять вовсе.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 В состав этих напитков входят кислоты, которые добавляют для улучшения вкуса и как консервант.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 Количественной характеристикой кислотности является величина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для исследуемых напитков она колеблется от 2 до 6. Самым кислым является  Кока-кола.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4. Содержание кислотности в напитках достаточно высокое, что при постоянном их употреблении может привести к ряду  серьезных заболеваний желудочно-кишечного тракта, опорно-двигательной  и мочевыделительной систем.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59558" y="3903260"/>
            <a:ext cx="104268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80000"/>
              </a:lnSpc>
              <a:defRPr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Таким образом, рабочая гипотеза о том, что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кислотность в сладких безалкогольных напитках превышает норму     и отрицательно влияет на организм человека при ежедневном употреблении данных продуктов,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подтвердилась.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 7"/>
          <p:cNvSpPr/>
          <p:nvPr/>
        </p:nvSpPr>
        <p:spPr>
          <a:xfrm>
            <a:off x="430350" y="172418"/>
            <a:ext cx="429837" cy="471434"/>
          </a:xfrm>
          <a:custGeom>
            <a:avLst/>
            <a:gdLst>
              <a:gd name="connsiteX0" fmla="*/ 1498600 w 1701800"/>
              <a:gd name="connsiteY0" fmla="*/ 0 h 1341120"/>
              <a:gd name="connsiteX1" fmla="*/ 1701800 w 1701800"/>
              <a:gd name="connsiteY1" fmla="*/ 203200 h 1341120"/>
              <a:gd name="connsiteX2" fmla="*/ 563880 w 1701800"/>
              <a:gd name="connsiteY2" fmla="*/ 1341120 h 1341120"/>
              <a:gd name="connsiteX3" fmla="*/ 0 w 1701800"/>
              <a:gd name="connsiteY3" fmla="*/ 777240 h 1341120"/>
              <a:gd name="connsiteX4" fmla="*/ 195580 w 1701800"/>
              <a:gd name="connsiteY4" fmla="*/ 581660 h 1341120"/>
              <a:gd name="connsiteX5" fmla="*/ 558800 w 1701800"/>
              <a:gd name="connsiteY5" fmla="*/ 944880 h 1341120"/>
              <a:gd name="connsiteX6" fmla="*/ 1498600 w 1701800"/>
              <a:gd name="connsiteY6" fmla="*/ 0 h 134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1800" h="1341120">
                <a:moveTo>
                  <a:pt x="1498600" y="0"/>
                </a:moveTo>
                <a:lnTo>
                  <a:pt x="1701800" y="203200"/>
                </a:lnTo>
                <a:lnTo>
                  <a:pt x="563880" y="1341120"/>
                </a:lnTo>
                <a:lnTo>
                  <a:pt x="0" y="777240"/>
                </a:lnTo>
                <a:lnTo>
                  <a:pt x="195580" y="581660"/>
                </a:lnTo>
                <a:lnTo>
                  <a:pt x="558800" y="944880"/>
                </a:lnTo>
                <a:lnTo>
                  <a:pt x="1498600" y="0"/>
                </a:lnTo>
                <a:close/>
              </a:path>
            </a:pathLst>
          </a:custGeom>
          <a:solidFill>
            <a:srgbClr val="64BC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11" name="Прямоугольник 10"/>
          <p:cNvSpPr/>
          <p:nvPr/>
        </p:nvSpPr>
        <p:spPr>
          <a:xfrm>
            <a:off x="163773" y="218364"/>
            <a:ext cx="12028227" cy="6540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00" b="1" dirty="0"/>
              <a:t>Актуальность темы данной работы состоит в том,</a:t>
            </a:r>
            <a:r>
              <a:rPr lang="ru-RU" sz="1900" dirty="0"/>
              <a:t> в настоящее время в повседневной жизни человек может утолить жажду не только простой водой, но и множеством напитков, продающихся в магазинах в большом ассортименте</a:t>
            </a:r>
            <a:r>
              <a:rPr lang="ru-RU" sz="1900" dirty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  <a:r>
              <a:rPr lang="ru-RU" sz="1900" dirty="0"/>
              <a:t> Люди отказываются пить простую воду, вместо этого широкое распространение получают различные газированные, консервированные и пастеризованные напитки. Причины этого довольно ясны: водопроводная вода без серьезной предварительной очистки может нанести большой вред нашему здоровью. К тому же, она не привлекает своими вкусовыми качествами. Мы стараемся сделать воду вкуснее: всячески ее подкрашиваем, подслащиваем и т. д. Большим спросом пользуются «бодрящие» напитки: свежеприготовленные кофе, черный и зеленый чай, а также энергетические напитки, содержащие кофеин. Каждый из этих напитков обладает разными свойствами и по-своему влияет на организм человека, употребляющего их Одним из таких свойств является кислотность среды. Напитки, как и любой раствор, обладают этим свойством.</a:t>
            </a:r>
          </a:p>
          <a:p>
            <a:r>
              <a:rPr lang="ru-RU" sz="1900" dirty="0"/>
              <a:t>При рассмотрении кислотно-щелочного баланса употребляемых нами жидкостей оказалось, что большинство современных употребляемых нами ежедневно газированных вод, соков и напитков обладают повышенной кислотностью. Мы «</a:t>
            </a:r>
            <a:r>
              <a:rPr lang="ru-RU" sz="1900" dirty="0" err="1"/>
              <a:t>закисляем</a:t>
            </a:r>
            <a:r>
              <a:rPr lang="ru-RU" sz="1900" dirty="0"/>
              <a:t>» свой организм, даже не догадываясь о том, какие последствия могут ожидать нас. «Тем самым мы нарушаем кислотно-щелочное равновесие организма – относительное постоянство величины </a:t>
            </a:r>
            <a:r>
              <a:rPr lang="ru-RU" sz="1900" dirty="0" err="1"/>
              <a:t>pH</a:t>
            </a:r>
            <a:r>
              <a:rPr lang="ru-RU" sz="1900" dirty="0"/>
              <a:t> во внутренних средах организма, обеспечивающее полноценность метаболических процессов в клетках и тканях».</a:t>
            </a:r>
          </a:p>
          <a:p>
            <a:r>
              <a:rPr lang="ru-RU" sz="1900" dirty="0"/>
              <a:t>Даже незначительные нарушения кислотно-щелочного равновесия организма снижают активность ферментов и замедляют биохимические процессы. Становится понятно, что кислотная нагрузка потребляемых нами напитков – еще один фундаментальный показатель, имеющий большое значение для нашего здоровья.</a:t>
            </a:r>
          </a:p>
          <a:p>
            <a:r>
              <a:rPr lang="ru-RU" sz="1900" dirty="0"/>
              <a:t>Однако большинство людей даже не подозревают о том, что то, что они привыкли пить, может нанести серьезный вред их здоровью.</a:t>
            </a:r>
          </a:p>
          <a:p>
            <a:pPr lvl="0">
              <a:defRPr/>
            </a:pPr>
            <a:endParaRPr lang="ru-RU" sz="20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350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96218" y="191070"/>
            <a:ext cx="7038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arrow" panose="020B0606020202030204" pitchFamily="34" charset="0"/>
              </a:rPr>
              <a:t>Содержательные элементы работы</a:t>
            </a:r>
          </a:p>
        </p:txBody>
      </p:sp>
      <p:sp>
        <p:nvSpPr>
          <p:cNvPr id="8" name="Полилиния 7"/>
          <p:cNvSpPr/>
          <p:nvPr/>
        </p:nvSpPr>
        <p:spPr>
          <a:xfrm>
            <a:off x="785192" y="1127761"/>
            <a:ext cx="429837" cy="471434"/>
          </a:xfrm>
          <a:custGeom>
            <a:avLst/>
            <a:gdLst>
              <a:gd name="connsiteX0" fmla="*/ 1498600 w 1701800"/>
              <a:gd name="connsiteY0" fmla="*/ 0 h 1341120"/>
              <a:gd name="connsiteX1" fmla="*/ 1701800 w 1701800"/>
              <a:gd name="connsiteY1" fmla="*/ 203200 h 1341120"/>
              <a:gd name="connsiteX2" fmla="*/ 563880 w 1701800"/>
              <a:gd name="connsiteY2" fmla="*/ 1341120 h 1341120"/>
              <a:gd name="connsiteX3" fmla="*/ 0 w 1701800"/>
              <a:gd name="connsiteY3" fmla="*/ 777240 h 1341120"/>
              <a:gd name="connsiteX4" fmla="*/ 195580 w 1701800"/>
              <a:gd name="connsiteY4" fmla="*/ 581660 h 1341120"/>
              <a:gd name="connsiteX5" fmla="*/ 558800 w 1701800"/>
              <a:gd name="connsiteY5" fmla="*/ 944880 h 1341120"/>
              <a:gd name="connsiteX6" fmla="*/ 1498600 w 1701800"/>
              <a:gd name="connsiteY6" fmla="*/ 0 h 134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1800" h="1341120">
                <a:moveTo>
                  <a:pt x="1498600" y="0"/>
                </a:moveTo>
                <a:lnTo>
                  <a:pt x="1701800" y="203200"/>
                </a:lnTo>
                <a:lnTo>
                  <a:pt x="563880" y="1341120"/>
                </a:lnTo>
                <a:lnTo>
                  <a:pt x="0" y="777240"/>
                </a:lnTo>
                <a:lnTo>
                  <a:pt x="195580" y="581660"/>
                </a:lnTo>
                <a:lnTo>
                  <a:pt x="558800" y="944880"/>
                </a:lnTo>
                <a:lnTo>
                  <a:pt x="1498600" y="0"/>
                </a:lnTo>
                <a:close/>
              </a:path>
            </a:pathLst>
          </a:custGeom>
          <a:solidFill>
            <a:srgbClr val="64BC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24" name="Полилиния 23"/>
          <p:cNvSpPr/>
          <p:nvPr/>
        </p:nvSpPr>
        <p:spPr>
          <a:xfrm>
            <a:off x="839784" y="1984670"/>
            <a:ext cx="429837" cy="471434"/>
          </a:xfrm>
          <a:custGeom>
            <a:avLst/>
            <a:gdLst>
              <a:gd name="connsiteX0" fmla="*/ 1498600 w 1701800"/>
              <a:gd name="connsiteY0" fmla="*/ 0 h 1341120"/>
              <a:gd name="connsiteX1" fmla="*/ 1701800 w 1701800"/>
              <a:gd name="connsiteY1" fmla="*/ 203200 h 1341120"/>
              <a:gd name="connsiteX2" fmla="*/ 563880 w 1701800"/>
              <a:gd name="connsiteY2" fmla="*/ 1341120 h 1341120"/>
              <a:gd name="connsiteX3" fmla="*/ 0 w 1701800"/>
              <a:gd name="connsiteY3" fmla="*/ 777240 h 1341120"/>
              <a:gd name="connsiteX4" fmla="*/ 195580 w 1701800"/>
              <a:gd name="connsiteY4" fmla="*/ 581660 h 1341120"/>
              <a:gd name="connsiteX5" fmla="*/ 558800 w 1701800"/>
              <a:gd name="connsiteY5" fmla="*/ 944880 h 1341120"/>
              <a:gd name="connsiteX6" fmla="*/ 1498600 w 1701800"/>
              <a:gd name="connsiteY6" fmla="*/ 0 h 134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1800" h="1341120">
                <a:moveTo>
                  <a:pt x="1498600" y="0"/>
                </a:moveTo>
                <a:lnTo>
                  <a:pt x="1701800" y="203200"/>
                </a:lnTo>
                <a:lnTo>
                  <a:pt x="563880" y="1341120"/>
                </a:lnTo>
                <a:lnTo>
                  <a:pt x="0" y="777240"/>
                </a:lnTo>
                <a:lnTo>
                  <a:pt x="195580" y="581660"/>
                </a:lnTo>
                <a:lnTo>
                  <a:pt x="558800" y="944880"/>
                </a:lnTo>
                <a:lnTo>
                  <a:pt x="1498600" y="0"/>
                </a:lnTo>
                <a:close/>
              </a:path>
            </a:pathLst>
          </a:custGeom>
          <a:solidFill>
            <a:srgbClr val="64BC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25" name="Прямоугольник 24"/>
          <p:cNvSpPr/>
          <p:nvPr/>
        </p:nvSpPr>
        <p:spPr>
          <a:xfrm>
            <a:off x="1454552" y="996288"/>
            <a:ext cx="98184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Цель работы: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проанализировать влияние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употребляемых нами напитков на здоровье человека, обратить внимание на важность рассматриваемого нами вопроса</a:t>
            </a:r>
          </a:p>
          <a:p>
            <a:pPr lvl="0">
              <a:defRPr/>
            </a:pPr>
            <a:r>
              <a:rPr lang="ru-RU" sz="2000" dirty="0">
                <a:solidFill>
                  <a:prstClr val="black"/>
                </a:solidFill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26" name="Полилиния 25"/>
          <p:cNvSpPr/>
          <p:nvPr/>
        </p:nvSpPr>
        <p:spPr>
          <a:xfrm>
            <a:off x="662363" y="3619501"/>
            <a:ext cx="429837" cy="471434"/>
          </a:xfrm>
          <a:custGeom>
            <a:avLst/>
            <a:gdLst>
              <a:gd name="connsiteX0" fmla="*/ 1498600 w 1701800"/>
              <a:gd name="connsiteY0" fmla="*/ 0 h 1341120"/>
              <a:gd name="connsiteX1" fmla="*/ 1701800 w 1701800"/>
              <a:gd name="connsiteY1" fmla="*/ 203200 h 1341120"/>
              <a:gd name="connsiteX2" fmla="*/ 563880 w 1701800"/>
              <a:gd name="connsiteY2" fmla="*/ 1341120 h 1341120"/>
              <a:gd name="connsiteX3" fmla="*/ 0 w 1701800"/>
              <a:gd name="connsiteY3" fmla="*/ 777240 h 1341120"/>
              <a:gd name="connsiteX4" fmla="*/ 195580 w 1701800"/>
              <a:gd name="connsiteY4" fmla="*/ 581660 h 1341120"/>
              <a:gd name="connsiteX5" fmla="*/ 558800 w 1701800"/>
              <a:gd name="connsiteY5" fmla="*/ 944880 h 1341120"/>
              <a:gd name="connsiteX6" fmla="*/ 1498600 w 1701800"/>
              <a:gd name="connsiteY6" fmla="*/ 0 h 134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1800" h="1341120">
                <a:moveTo>
                  <a:pt x="1498600" y="0"/>
                </a:moveTo>
                <a:lnTo>
                  <a:pt x="1701800" y="203200"/>
                </a:lnTo>
                <a:lnTo>
                  <a:pt x="563880" y="1341120"/>
                </a:lnTo>
                <a:lnTo>
                  <a:pt x="0" y="777240"/>
                </a:lnTo>
                <a:lnTo>
                  <a:pt x="195580" y="581660"/>
                </a:lnTo>
                <a:lnTo>
                  <a:pt x="558800" y="944880"/>
                </a:lnTo>
                <a:lnTo>
                  <a:pt x="1498600" y="0"/>
                </a:lnTo>
                <a:close/>
              </a:path>
            </a:pathLst>
          </a:custGeom>
          <a:solidFill>
            <a:srgbClr val="64BC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27" name="Прямоугольник 26"/>
          <p:cNvSpPr/>
          <p:nvPr/>
        </p:nvSpPr>
        <p:spPr>
          <a:xfrm>
            <a:off x="1454552" y="1992573"/>
            <a:ext cx="1013239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 Изучить гигиену питания, рассмотреть  понятие «водородный показатель»</a:t>
            </a:r>
          </a:p>
          <a:p>
            <a:pPr lvl="0">
              <a:defRPr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Описать влияние величины водородного показателя на наше здоровье</a:t>
            </a:r>
          </a:p>
          <a:p>
            <a:pPr lvl="0">
              <a:defRPr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3.Исследовать 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рН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часто употребляемых напитков  с помощью цифровой лаборатории </a:t>
            </a:r>
          </a:p>
        </p:txBody>
      </p:sp>
      <p:sp>
        <p:nvSpPr>
          <p:cNvPr id="28" name="Полилиния 27"/>
          <p:cNvSpPr/>
          <p:nvPr/>
        </p:nvSpPr>
        <p:spPr>
          <a:xfrm>
            <a:off x="662363" y="4408171"/>
            <a:ext cx="429837" cy="471434"/>
          </a:xfrm>
          <a:custGeom>
            <a:avLst/>
            <a:gdLst>
              <a:gd name="connsiteX0" fmla="*/ 1498600 w 1701800"/>
              <a:gd name="connsiteY0" fmla="*/ 0 h 1341120"/>
              <a:gd name="connsiteX1" fmla="*/ 1701800 w 1701800"/>
              <a:gd name="connsiteY1" fmla="*/ 203200 h 1341120"/>
              <a:gd name="connsiteX2" fmla="*/ 563880 w 1701800"/>
              <a:gd name="connsiteY2" fmla="*/ 1341120 h 1341120"/>
              <a:gd name="connsiteX3" fmla="*/ 0 w 1701800"/>
              <a:gd name="connsiteY3" fmla="*/ 777240 h 1341120"/>
              <a:gd name="connsiteX4" fmla="*/ 195580 w 1701800"/>
              <a:gd name="connsiteY4" fmla="*/ 581660 h 1341120"/>
              <a:gd name="connsiteX5" fmla="*/ 558800 w 1701800"/>
              <a:gd name="connsiteY5" fmla="*/ 944880 h 1341120"/>
              <a:gd name="connsiteX6" fmla="*/ 1498600 w 1701800"/>
              <a:gd name="connsiteY6" fmla="*/ 0 h 134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1800" h="1341120">
                <a:moveTo>
                  <a:pt x="1498600" y="0"/>
                </a:moveTo>
                <a:lnTo>
                  <a:pt x="1701800" y="203200"/>
                </a:lnTo>
                <a:lnTo>
                  <a:pt x="563880" y="1341120"/>
                </a:lnTo>
                <a:lnTo>
                  <a:pt x="0" y="777240"/>
                </a:lnTo>
                <a:lnTo>
                  <a:pt x="195580" y="581660"/>
                </a:lnTo>
                <a:lnTo>
                  <a:pt x="558800" y="944880"/>
                </a:lnTo>
                <a:lnTo>
                  <a:pt x="1498600" y="0"/>
                </a:lnTo>
                <a:close/>
              </a:path>
            </a:pathLst>
          </a:custGeom>
          <a:solidFill>
            <a:srgbClr val="64BC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29" name="Прямоугольник 28"/>
          <p:cNvSpPr/>
          <p:nvPr/>
        </p:nvSpPr>
        <p:spPr>
          <a:xfrm>
            <a:off x="1454552" y="3616657"/>
            <a:ext cx="82080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Предмет и объект: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напитки  и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рН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часто употребляемых напитков </a:t>
            </a:r>
          </a:p>
        </p:txBody>
      </p:sp>
      <p:sp>
        <p:nvSpPr>
          <p:cNvPr id="30" name="Полилиния 29"/>
          <p:cNvSpPr/>
          <p:nvPr/>
        </p:nvSpPr>
        <p:spPr>
          <a:xfrm>
            <a:off x="662363" y="5196841"/>
            <a:ext cx="429837" cy="471434"/>
          </a:xfrm>
          <a:custGeom>
            <a:avLst/>
            <a:gdLst>
              <a:gd name="connsiteX0" fmla="*/ 1498600 w 1701800"/>
              <a:gd name="connsiteY0" fmla="*/ 0 h 1341120"/>
              <a:gd name="connsiteX1" fmla="*/ 1701800 w 1701800"/>
              <a:gd name="connsiteY1" fmla="*/ 203200 h 1341120"/>
              <a:gd name="connsiteX2" fmla="*/ 563880 w 1701800"/>
              <a:gd name="connsiteY2" fmla="*/ 1341120 h 1341120"/>
              <a:gd name="connsiteX3" fmla="*/ 0 w 1701800"/>
              <a:gd name="connsiteY3" fmla="*/ 777240 h 1341120"/>
              <a:gd name="connsiteX4" fmla="*/ 195580 w 1701800"/>
              <a:gd name="connsiteY4" fmla="*/ 581660 h 1341120"/>
              <a:gd name="connsiteX5" fmla="*/ 558800 w 1701800"/>
              <a:gd name="connsiteY5" fmla="*/ 944880 h 1341120"/>
              <a:gd name="connsiteX6" fmla="*/ 1498600 w 1701800"/>
              <a:gd name="connsiteY6" fmla="*/ 0 h 134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1800" h="1341120">
                <a:moveTo>
                  <a:pt x="1498600" y="0"/>
                </a:moveTo>
                <a:lnTo>
                  <a:pt x="1701800" y="203200"/>
                </a:lnTo>
                <a:lnTo>
                  <a:pt x="563880" y="1341120"/>
                </a:lnTo>
                <a:lnTo>
                  <a:pt x="0" y="777240"/>
                </a:lnTo>
                <a:lnTo>
                  <a:pt x="195580" y="581660"/>
                </a:lnTo>
                <a:lnTo>
                  <a:pt x="558800" y="944880"/>
                </a:lnTo>
                <a:lnTo>
                  <a:pt x="1498600" y="0"/>
                </a:lnTo>
                <a:close/>
              </a:path>
            </a:pathLst>
          </a:custGeom>
          <a:solidFill>
            <a:srgbClr val="64BC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31" name="Прямоугольник 30"/>
          <p:cNvSpPr/>
          <p:nvPr/>
        </p:nvSpPr>
        <p:spPr>
          <a:xfrm>
            <a:off x="1454552" y="4353636"/>
            <a:ext cx="58823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Возраст обучающихся: 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 класс</a:t>
            </a:r>
          </a:p>
        </p:txBody>
      </p:sp>
      <p:sp>
        <p:nvSpPr>
          <p:cNvPr id="18" name="Полилиния 17"/>
          <p:cNvSpPr/>
          <p:nvPr/>
        </p:nvSpPr>
        <p:spPr>
          <a:xfrm>
            <a:off x="662363" y="5985511"/>
            <a:ext cx="429837" cy="471434"/>
          </a:xfrm>
          <a:custGeom>
            <a:avLst/>
            <a:gdLst>
              <a:gd name="connsiteX0" fmla="*/ 1498600 w 1701800"/>
              <a:gd name="connsiteY0" fmla="*/ 0 h 1341120"/>
              <a:gd name="connsiteX1" fmla="*/ 1701800 w 1701800"/>
              <a:gd name="connsiteY1" fmla="*/ 203200 h 1341120"/>
              <a:gd name="connsiteX2" fmla="*/ 563880 w 1701800"/>
              <a:gd name="connsiteY2" fmla="*/ 1341120 h 1341120"/>
              <a:gd name="connsiteX3" fmla="*/ 0 w 1701800"/>
              <a:gd name="connsiteY3" fmla="*/ 777240 h 1341120"/>
              <a:gd name="connsiteX4" fmla="*/ 195580 w 1701800"/>
              <a:gd name="connsiteY4" fmla="*/ 581660 h 1341120"/>
              <a:gd name="connsiteX5" fmla="*/ 558800 w 1701800"/>
              <a:gd name="connsiteY5" fmla="*/ 944880 h 1341120"/>
              <a:gd name="connsiteX6" fmla="*/ 1498600 w 1701800"/>
              <a:gd name="connsiteY6" fmla="*/ 0 h 134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1800" h="1341120">
                <a:moveTo>
                  <a:pt x="1498600" y="0"/>
                </a:moveTo>
                <a:lnTo>
                  <a:pt x="1701800" y="203200"/>
                </a:lnTo>
                <a:lnTo>
                  <a:pt x="563880" y="1341120"/>
                </a:lnTo>
                <a:lnTo>
                  <a:pt x="0" y="777240"/>
                </a:lnTo>
                <a:lnTo>
                  <a:pt x="195580" y="581660"/>
                </a:lnTo>
                <a:lnTo>
                  <a:pt x="558800" y="944880"/>
                </a:lnTo>
                <a:lnTo>
                  <a:pt x="1498600" y="0"/>
                </a:lnTo>
                <a:close/>
              </a:path>
            </a:pathLst>
          </a:custGeom>
          <a:solidFill>
            <a:srgbClr val="64BC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20" name="Прямоугольник 19"/>
          <p:cNvSpPr/>
          <p:nvPr/>
        </p:nvSpPr>
        <p:spPr>
          <a:xfrm>
            <a:off x="1454552" y="5076967"/>
            <a:ext cx="102279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Гипотеза: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кислотность в сладких безалкогольных напитках превышает норму     и отрицательно влияет на организм человека при ежедневном употреблении данных продуктов.</a:t>
            </a:r>
          </a:p>
          <a:p>
            <a:pPr lvl="0">
              <a:defRPr/>
            </a:pPr>
            <a:endParaRPr lang="ru-RU" sz="20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350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 7"/>
          <p:cNvSpPr/>
          <p:nvPr/>
        </p:nvSpPr>
        <p:spPr>
          <a:xfrm>
            <a:off x="389407" y="418078"/>
            <a:ext cx="429837" cy="471434"/>
          </a:xfrm>
          <a:custGeom>
            <a:avLst/>
            <a:gdLst>
              <a:gd name="connsiteX0" fmla="*/ 1498600 w 1701800"/>
              <a:gd name="connsiteY0" fmla="*/ 0 h 1341120"/>
              <a:gd name="connsiteX1" fmla="*/ 1701800 w 1701800"/>
              <a:gd name="connsiteY1" fmla="*/ 203200 h 1341120"/>
              <a:gd name="connsiteX2" fmla="*/ 563880 w 1701800"/>
              <a:gd name="connsiteY2" fmla="*/ 1341120 h 1341120"/>
              <a:gd name="connsiteX3" fmla="*/ 0 w 1701800"/>
              <a:gd name="connsiteY3" fmla="*/ 777240 h 1341120"/>
              <a:gd name="connsiteX4" fmla="*/ 195580 w 1701800"/>
              <a:gd name="connsiteY4" fmla="*/ 581660 h 1341120"/>
              <a:gd name="connsiteX5" fmla="*/ 558800 w 1701800"/>
              <a:gd name="connsiteY5" fmla="*/ 944880 h 1341120"/>
              <a:gd name="connsiteX6" fmla="*/ 1498600 w 1701800"/>
              <a:gd name="connsiteY6" fmla="*/ 0 h 134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1800" h="1341120">
                <a:moveTo>
                  <a:pt x="1498600" y="0"/>
                </a:moveTo>
                <a:lnTo>
                  <a:pt x="1701800" y="203200"/>
                </a:lnTo>
                <a:lnTo>
                  <a:pt x="563880" y="1341120"/>
                </a:lnTo>
                <a:lnTo>
                  <a:pt x="0" y="777240"/>
                </a:lnTo>
                <a:lnTo>
                  <a:pt x="195580" y="581660"/>
                </a:lnTo>
                <a:lnTo>
                  <a:pt x="558800" y="944880"/>
                </a:lnTo>
                <a:lnTo>
                  <a:pt x="1498600" y="0"/>
                </a:lnTo>
                <a:close/>
              </a:path>
            </a:pathLst>
          </a:custGeom>
          <a:solidFill>
            <a:srgbClr val="64BC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11" name="Прямоугольник 10"/>
          <p:cNvSpPr/>
          <p:nvPr/>
        </p:nvSpPr>
        <p:spPr>
          <a:xfrm>
            <a:off x="1454552" y="409433"/>
            <a:ext cx="996862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Перечень материалов и оборудования</a:t>
            </a:r>
          </a:p>
          <a:p>
            <a:pPr lvl="0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1)Безалкогольные напитки: чай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Nestea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чай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Lipton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 кока-кола, сок абрикосовый, минеральная вода Ессентуки </a:t>
            </a:r>
          </a:p>
          <a:p>
            <a:pPr lvl="0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3)Химические стаканы.</a:t>
            </a:r>
          </a:p>
          <a:p>
            <a:pPr lvl="0">
              <a:defRPr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4)Цифровая лаборатория </a:t>
            </a:r>
          </a:p>
        </p:txBody>
      </p:sp>
    </p:spTree>
    <p:extLst>
      <p:ext uri="{BB962C8B-B14F-4D97-AF65-F5344CB8AC3E}">
        <p14:creationId xmlns:p14="http://schemas.microsoft.com/office/powerpoint/2010/main" val="3574004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 7"/>
          <p:cNvSpPr/>
          <p:nvPr/>
        </p:nvSpPr>
        <p:spPr>
          <a:xfrm>
            <a:off x="389407" y="418078"/>
            <a:ext cx="429837" cy="471434"/>
          </a:xfrm>
          <a:custGeom>
            <a:avLst/>
            <a:gdLst>
              <a:gd name="connsiteX0" fmla="*/ 1498600 w 1701800"/>
              <a:gd name="connsiteY0" fmla="*/ 0 h 1341120"/>
              <a:gd name="connsiteX1" fmla="*/ 1701800 w 1701800"/>
              <a:gd name="connsiteY1" fmla="*/ 203200 h 1341120"/>
              <a:gd name="connsiteX2" fmla="*/ 563880 w 1701800"/>
              <a:gd name="connsiteY2" fmla="*/ 1341120 h 1341120"/>
              <a:gd name="connsiteX3" fmla="*/ 0 w 1701800"/>
              <a:gd name="connsiteY3" fmla="*/ 777240 h 1341120"/>
              <a:gd name="connsiteX4" fmla="*/ 195580 w 1701800"/>
              <a:gd name="connsiteY4" fmla="*/ 581660 h 1341120"/>
              <a:gd name="connsiteX5" fmla="*/ 558800 w 1701800"/>
              <a:gd name="connsiteY5" fmla="*/ 944880 h 1341120"/>
              <a:gd name="connsiteX6" fmla="*/ 1498600 w 1701800"/>
              <a:gd name="connsiteY6" fmla="*/ 0 h 134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1800" h="1341120">
                <a:moveTo>
                  <a:pt x="1498600" y="0"/>
                </a:moveTo>
                <a:lnTo>
                  <a:pt x="1701800" y="203200"/>
                </a:lnTo>
                <a:lnTo>
                  <a:pt x="563880" y="1341120"/>
                </a:lnTo>
                <a:lnTo>
                  <a:pt x="0" y="777240"/>
                </a:lnTo>
                <a:lnTo>
                  <a:pt x="195580" y="581660"/>
                </a:lnTo>
                <a:lnTo>
                  <a:pt x="558800" y="944880"/>
                </a:lnTo>
                <a:lnTo>
                  <a:pt x="1498600" y="0"/>
                </a:lnTo>
                <a:close/>
              </a:path>
            </a:pathLst>
          </a:custGeom>
          <a:solidFill>
            <a:srgbClr val="64BC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10" name="Прямоугольник 9"/>
          <p:cNvSpPr/>
          <p:nvPr/>
        </p:nvSpPr>
        <p:spPr>
          <a:xfrm>
            <a:off x="545910" y="395785"/>
            <a:ext cx="1131399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prstClr val="black"/>
                </a:solidFill>
                <a:latin typeface="Arial Narrow" panose="020B0606020202030204" pitchFamily="34" charset="0"/>
              </a:rPr>
              <a:t>     </a:t>
            </a:r>
            <a:r>
              <a:rPr lang="ru-RU" sz="2000" b="1" dirty="0"/>
              <a:t>Правила техники безопасности при работе с датчиками.</a:t>
            </a:r>
            <a:r>
              <a:rPr lang="ru-RU" sz="2000" dirty="0">
                <a:solidFill>
                  <a:prstClr val="black"/>
                </a:solidFill>
                <a:latin typeface="Arial Narrow" panose="020B0606020202030204" pitchFamily="34" charset="0"/>
              </a:rPr>
              <a:t> </a:t>
            </a:r>
            <a:endParaRPr lang="ru-RU" sz="2000" b="1" dirty="0"/>
          </a:p>
          <a:p>
            <a:r>
              <a:rPr lang="ru-RU" sz="2000" dirty="0"/>
              <a:t>1. При эксплуатации и техническом обслуживании оборудования необходимо соблюдать требования</a:t>
            </a:r>
          </a:p>
          <a:p>
            <a:r>
              <a:rPr lang="ru-RU" sz="2000" dirty="0"/>
              <a:t>ГОСТ 12.3019-80, «Правила эксплуатации электроустановок потребителей» и «Правила охраны труда </a:t>
            </a:r>
            <a:r>
              <a:rPr lang="ru-RU" sz="2000" dirty="0" err="1"/>
              <a:t>приэксплуатации</a:t>
            </a:r>
            <a:r>
              <a:rPr lang="ru-RU" sz="2000" dirty="0"/>
              <a:t> электроустановок потребителей».</a:t>
            </a:r>
          </a:p>
          <a:p>
            <a:r>
              <a:rPr lang="ru-RU" sz="2000" dirty="0"/>
              <a:t>2. Не допускается попадание влаги на контакты разъемов и внутренних элементов оборудования.</a:t>
            </a:r>
          </a:p>
          <a:p>
            <a:r>
              <a:rPr lang="ru-RU" sz="2000" dirty="0"/>
              <a:t>3. Ни при каких обстоятельствах не следует открывать корпус прибора, даже если устройство отключено от электропитания. </a:t>
            </a:r>
          </a:p>
          <a:p>
            <a:r>
              <a:rPr lang="ru-RU" sz="2000" dirty="0"/>
              <a:t>4. Не вставляйте штекеры в разъемы с усилием. Если штекер и разъем не соединяются друг с другом</a:t>
            </a:r>
          </a:p>
          <a:p>
            <a:r>
              <a:rPr lang="ru-RU" sz="2000" dirty="0"/>
              <a:t>достаточно легко, возможно, они не соответствуют друг другу. Убедитесь, что штекер соответствует</a:t>
            </a:r>
          </a:p>
          <a:p>
            <a:r>
              <a:rPr lang="ru-RU" sz="2000" dirty="0"/>
              <a:t>разъему и что он правильно ориентирован относительно разъема.</a:t>
            </a:r>
          </a:p>
          <a:p>
            <a:r>
              <a:rPr lang="ru-RU" sz="2000" dirty="0"/>
              <a:t>5. Перед использованием необходимо очищать прибор от пыли, грязи и посторонних предметов.</a:t>
            </a:r>
          </a:p>
          <a:p>
            <a:r>
              <a:rPr lang="ru-RU" sz="2000" dirty="0"/>
              <a:t>6. При подключении измерительных щупов к датчикам, используйте только те щупы, которые шли в</a:t>
            </a:r>
          </a:p>
          <a:p>
            <a:r>
              <a:rPr lang="ru-RU" sz="2000" dirty="0"/>
              <a:t>комплекте к датчикам</a:t>
            </a:r>
          </a:p>
          <a:p>
            <a:pPr lvl="0">
              <a:defRPr/>
            </a:pPr>
            <a:endParaRPr lang="ru-RU" sz="20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004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596218" y="382138"/>
            <a:ext cx="58823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400" dirty="0">
                <a:solidFill>
                  <a:prstClr val="black"/>
                </a:solidFill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18615" y="232012"/>
            <a:ext cx="862538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Опрос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Параметры опроса: были опрошены учащиеся  6 классов, всего 70 человек.  Вопросы: 1.  Какие из газированных напитков вы предпочитаете?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 Знаете ли Вы из чего изготовлены газированные напитки?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  Как часто вы употребляете газированные напитки? </a:t>
            </a:r>
          </a:p>
          <a:p>
            <a:pPr marL="457200" indent="-45720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4. Ответы были обработаны и представлены в виде диаграмм</a:t>
            </a:r>
          </a:p>
          <a:p>
            <a:pPr marL="457200" indent="-457200">
              <a:buAutoNum type="arabicPeriod" startAt="4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 startAt="4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9" name="Диаграмма 18"/>
          <p:cNvGraphicFramePr/>
          <p:nvPr/>
        </p:nvGraphicFramePr>
        <p:xfrm>
          <a:off x="2032000" y="2429301"/>
          <a:ext cx="8128000" cy="3709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61611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012"/>
            <a:ext cx="10515600" cy="49131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Определение РН</a:t>
            </a: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887104" y="3117998"/>
            <a:ext cx="426265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Рис.1. Измерение </a:t>
            </a:r>
            <a:r>
              <a:rPr kumimoji="0" lang="en-US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i="1" dirty="0"/>
              <a:t>чая </a:t>
            </a:r>
            <a:r>
              <a:rPr lang="en-US" i="1" dirty="0"/>
              <a:t>Nestea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82937" y="2975212"/>
            <a:ext cx="4681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Рис.2. Измерение </a:t>
            </a:r>
            <a:r>
              <a:rPr lang="en-US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</a:t>
            </a:r>
            <a:r>
              <a:rPr lang="ru-RU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кока-колы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79" y="3540893"/>
            <a:ext cx="5499598" cy="223211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777922" y="5827594"/>
            <a:ext cx="45174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Рис.3. Измерение </a:t>
            </a:r>
            <a:r>
              <a:rPr lang="en-US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</a:t>
            </a:r>
            <a:r>
              <a:rPr lang="ru-RU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чая </a:t>
            </a:r>
            <a:r>
              <a:rPr lang="en-US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Lipton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85521" y="5811797"/>
            <a:ext cx="46195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Рис.4. Измерение </a:t>
            </a:r>
            <a:r>
              <a:rPr lang="en-US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</a:t>
            </a:r>
            <a:r>
              <a:rPr lang="ru-RU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сока абрикосового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569" y="859809"/>
            <a:ext cx="5575632" cy="2156346"/>
          </a:xfrm>
          <a:prstGeom prst="rect">
            <a:avLst/>
          </a:prstGeom>
        </p:spPr>
      </p:pic>
      <p:pic>
        <p:nvPicPr>
          <p:cNvPr id="14" name="Содержимое 3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518" y="791570"/>
            <a:ext cx="5582849" cy="2224585"/>
          </a:xfrm>
          <a:prstGeom prst="rect">
            <a:avLst/>
          </a:prstGeom>
        </p:spPr>
      </p:pic>
      <p:pic>
        <p:nvPicPr>
          <p:cNvPr id="18" name="Рисунок 1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321" y="3431710"/>
            <a:ext cx="5554639" cy="240953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562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Определение РН</a:t>
            </a:r>
            <a:endParaRPr lang="ru-RU" dirty="0"/>
          </a:p>
        </p:txBody>
      </p:sp>
      <p:pic>
        <p:nvPicPr>
          <p:cNvPr id="5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007" y="1006758"/>
            <a:ext cx="5446372" cy="214587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32514" y="3244334"/>
            <a:ext cx="47357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Рис.5. Измерение </a:t>
            </a:r>
            <a:r>
              <a:rPr lang="en-US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</a:t>
            </a:r>
            <a:r>
              <a:rPr lang="ru-RU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Ессентуки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6776" y="3240643"/>
            <a:ext cx="5586034" cy="2491418"/>
          </a:xfrm>
          <a:prstGeom prst="rect">
            <a:avLst/>
          </a:prstGeom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6673755" y="5864682"/>
            <a:ext cx="4708478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33625" algn="l"/>
              </a:tabLst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Рис.6. Измерение </a:t>
            </a:r>
            <a:r>
              <a:rPr kumimoji="0" lang="ru-RU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pH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воды из под крана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pp.userapi.com/c846521/v846521568/1ece54/QE2I9GlZCVc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96" y="1017042"/>
            <a:ext cx="3228975" cy="430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pp.userapi.com/c851520/v851520568/10ca0c/GvkKWDY-BAw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0492" y="1018842"/>
            <a:ext cx="4152900" cy="430378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pp.userapi.com/c846018/v846018568/1f8159/pcqTX8ptGPQ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8906" y="996097"/>
            <a:ext cx="3192439" cy="435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909</TotalTime>
  <Words>920</Words>
  <Application>Microsoft Office PowerPoint</Application>
  <PresentationFormat>Широкоэкранный</PresentationFormat>
  <Paragraphs>74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Arial Narrow</vt:lpstr>
      <vt:lpstr>Calibri</vt:lpstr>
      <vt:lpstr>Calibri Light</vt:lpstr>
      <vt:lpstr>Times New Roman</vt:lpstr>
      <vt:lpstr>3_Тема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Определение РН</vt:lpstr>
      <vt:lpstr>Определение РН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Аурика Качурина</cp:lastModifiedBy>
  <cp:revision>59</cp:revision>
  <dcterms:created xsi:type="dcterms:W3CDTF">2022-02-03T08:56:00Z</dcterms:created>
  <dcterms:modified xsi:type="dcterms:W3CDTF">2023-11-13T18:06:04Z</dcterms:modified>
</cp:coreProperties>
</file>