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slideMasters/slideMaster3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_rels/presentation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presProps.xml" ContentType="application/vnd.openxmlformats-officedocument.presentationml.presProps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10.jpeg" ContentType="image/jpeg"/>
  <Override PartName="/ppt/media/image5.jpeg" ContentType="image/jpeg"/>
  <Override PartName="/ppt/media/image11.jpeg" ContentType="image/jpeg"/>
  <Override PartName="/ppt/media/image6.jpeg" ContentType="image/jpeg"/>
  <Override PartName="/ppt/media/image7.jpeg" ContentType="image/jpeg"/>
  <Override PartName="/ppt/media/image12.jpeg" ContentType="image/jpeg"/>
  <Override PartName="/ppt/media/image8.jpeg" ContentType="image/jpeg"/>
  <Override PartName="/ppt/media/image13.jpeg" ContentType="image/jpeg"/>
  <Override PartName="/ppt/media/image9.jpeg" ContentType="image/jpeg"/>
  <Override PartName="/ppt/media/image14.jpeg" ContentType="image/jpeg"/>
  <Override PartName="/ppt/media/image15.jpeg" ContentType="image/jpeg"/>
  <Override PartName="/ppt/media/image16.jpeg" ContentType="image/jpeg"/>
  <Override PartName="/ppt/media/image17.jpeg" ContentType="image/jpeg"/>
  <Override PartName="/ppt/media/image18.jpeg" ContentType="image/jpeg"/>
  <Override PartName="/ppt/media/image19.jpeg" ContentType="image/jpe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_rels/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8137E19F-0CD9-4608-B57F-26F677095053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8160" cy="124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61CED815-E3F1-4F66-851A-06BBE3751D49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8160" cy="124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73334348-FC82-497E-A12D-7F6D6DB86398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8160" cy="124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685493BD-7063-47AA-A71D-B51BFF8261F5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7CE29C13-E25F-4513-874A-6B293EE7D2B4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8160" cy="124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FF0ABB60-29AA-4525-BE02-8D8121CF2C17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8160" cy="124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7E72E8FC-94AA-4A70-9F27-805F4A45BCD2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8160" cy="124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777852E8-C099-43E4-8E64-A85F11A57C20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8160" cy="124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E50D6FD3-06E4-4EB7-81D4-27128B6807F9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457200" y="220680"/>
            <a:ext cx="8228160" cy="5795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B4FF648F-9AD1-446D-97D3-8D5A73907078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8160" cy="124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A8569101-ECBC-47C6-8F04-C665AFAF5233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8160" cy="124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D5DD5693-14EC-490D-A357-63E754040EC3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8160" cy="124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33D0BA1F-71DD-4048-B6A4-51384055E781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8160" cy="124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9B8720CE-380C-4AEB-96C2-0002FB347E80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8160" cy="124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4683E14A-AAF9-49C6-A82C-E192155F07DD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8160" cy="124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12385119-1F6E-4C48-95CD-FFD9DC6C9169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8160" cy="124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129A9A22-EE4F-4123-AB75-BBBEBF065D71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62046500-8B79-4931-92AC-A94A135D8902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8160" cy="124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6E2D6223-96DD-4987-BFDC-65B926F702C5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8160" cy="124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F3B81B0B-8478-4783-98A7-742F8D842592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8160" cy="124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6D77EA7C-58BA-42C8-BDAA-9ADCA6CFFCAE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8160" cy="124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69463D7A-D8C5-4518-A190-419E67824E94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8160" cy="124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9284F5A0-5A1C-4AB5-8F94-90862C0BC8CE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subTitle"/>
          </p:nvPr>
        </p:nvSpPr>
        <p:spPr>
          <a:xfrm>
            <a:off x="457200" y="220680"/>
            <a:ext cx="8228160" cy="5795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C9FE5E22-5C9C-422C-873B-C67A121BA280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8160" cy="124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3E72627E-F30B-4684-ACB4-BF24E0AC31D9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8160" cy="124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BDECDA5B-C435-45CB-BF4A-D8F32B4CE4E5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8160" cy="124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34FFE6C7-439A-4708-A799-3F1BB1DAE8CA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8160" cy="124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B0EA35CE-0953-461D-84F5-4C871768A575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8160" cy="124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ED175375-A438-499E-9399-AB058CCE50E1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8160" cy="124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F460A144-84E2-43A3-80EA-CE59CC21D209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8160" cy="124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A902C8B6-9887-4085-8CE1-1090C4788271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8160" cy="124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091C7601-6082-4FFC-92B6-7A577836DEA9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20680"/>
            <a:ext cx="8228160" cy="5795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70DD9405-8A10-4820-A377-1C264200B82E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8160" cy="124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0AFDD26A-8FB3-4B9B-9EA9-300B31324427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8160" cy="124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44947D1C-1CBD-48CA-AE2F-F14225EAA485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8160" cy="124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ECA0C3D3-99EC-4154-8653-783AFE97BA59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ftr" idx="1"/>
          </p:nvPr>
        </p:nvSpPr>
        <p:spPr>
          <a:xfrm>
            <a:off x="3124080" y="6356520"/>
            <a:ext cx="2894040" cy="363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pc="-1" strike="noStrike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&lt;нижний колонтитул&gt;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sldNum" idx="2"/>
          </p:nvPr>
        </p:nvSpPr>
        <p:spPr>
          <a:xfrm>
            <a:off x="6553080" y="6356520"/>
            <a:ext cx="2132280" cy="363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ru-RU" sz="1200" spc="-1" strike="noStrike">
                <a:solidFill>
                  <a:srgbClr val="8b8b8b"/>
                </a:solidFill>
                <a:latin typeface="Calibri"/>
                <a:ea typeface="DejaVu Sans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0F41BB64-D6E5-4E82-8F7F-76015BB501CD}" type="slidenum">
              <a:rPr b="0" lang="ru-RU" sz="1200" spc="-1" strike="noStrike">
                <a:solidFill>
                  <a:srgbClr val="8b8b8b"/>
                </a:solidFill>
                <a:latin typeface="Calibri"/>
                <a:ea typeface="DejaVu Sans"/>
              </a:rPr>
              <a:t>&lt;номер&gt;</a:t>
            </a:fld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 idx="3"/>
          </p:nvPr>
        </p:nvSpPr>
        <p:spPr>
          <a:xfrm>
            <a:off x="457200" y="6356520"/>
            <a:ext cx="2132280" cy="363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&lt;дата/время&gt;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ftr" idx="4"/>
          </p:nvPr>
        </p:nvSpPr>
        <p:spPr>
          <a:xfrm>
            <a:off x="3124080" y="6356520"/>
            <a:ext cx="2894040" cy="363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pc="-1" strike="noStrike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&lt;нижний колонтитул&gt;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sldNum" idx="5"/>
          </p:nvPr>
        </p:nvSpPr>
        <p:spPr>
          <a:xfrm>
            <a:off x="6553080" y="6356520"/>
            <a:ext cx="2132280" cy="363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ru-RU" sz="1200" spc="-1" strike="noStrike">
                <a:solidFill>
                  <a:srgbClr val="8b8b8b"/>
                </a:solidFill>
                <a:latin typeface="Calibri"/>
                <a:ea typeface="DejaVu Sans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F0309C62-78A4-48A3-A562-1E701B30601C}" type="slidenum">
              <a:rPr b="0" lang="ru-RU" sz="1200" spc="-1" strike="noStrike">
                <a:solidFill>
                  <a:srgbClr val="8b8b8b"/>
                </a:solidFill>
                <a:latin typeface="Calibri"/>
                <a:ea typeface="DejaVu Sans"/>
              </a:rPr>
              <a:t>&lt;номер&gt;</a:t>
            </a:fld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dt" idx="6"/>
          </p:nvPr>
        </p:nvSpPr>
        <p:spPr>
          <a:xfrm>
            <a:off x="457200" y="6356520"/>
            <a:ext cx="2132280" cy="363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&lt;дата/время&gt;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8160" cy="124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US" sz="44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ftr" idx="7"/>
          </p:nvPr>
        </p:nvSpPr>
        <p:spPr>
          <a:xfrm>
            <a:off x="3124080" y="6356520"/>
            <a:ext cx="2894040" cy="363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pc="-1" strike="noStrike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&lt;нижний колонтитул&gt;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sldNum" idx="8"/>
          </p:nvPr>
        </p:nvSpPr>
        <p:spPr>
          <a:xfrm>
            <a:off x="6553080" y="6356520"/>
            <a:ext cx="2132280" cy="363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ru-RU" sz="1200" spc="-1" strike="noStrike">
                <a:solidFill>
                  <a:srgbClr val="8b8b8b"/>
                </a:solidFill>
                <a:latin typeface="Calibri"/>
                <a:ea typeface="DejaVu Sans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F32289AE-0161-4CD6-A452-55A25AA8020C}" type="slidenum">
              <a:rPr b="0" lang="ru-RU" sz="1200" spc="-1" strike="noStrike">
                <a:solidFill>
                  <a:srgbClr val="8b8b8b"/>
                </a:solidFill>
                <a:latin typeface="Calibri"/>
                <a:ea typeface="DejaVu Sans"/>
              </a:rPr>
              <a:t>&lt;номер&gt;</a:t>
            </a:fld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5" name="PlaceHolder 4"/>
          <p:cNvSpPr>
            <a:spLocks noGrp="1"/>
          </p:cNvSpPr>
          <p:nvPr>
            <p:ph type="dt" idx="9"/>
          </p:nvPr>
        </p:nvSpPr>
        <p:spPr>
          <a:xfrm>
            <a:off x="457200" y="6356520"/>
            <a:ext cx="2132280" cy="363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&lt;дата/время&gt;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6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image" Target="../media/image14.jpeg"/><Relationship Id="rId3" Type="http://schemas.openxmlformats.org/officeDocument/2006/relationships/image" Target="../media/image15.jpeg"/><Relationship Id="rId4" Type="http://schemas.openxmlformats.org/officeDocument/2006/relationships/slideLayout" Target="../slideLayouts/slideLayout29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6.jpeg"/><Relationship Id="rId2" Type="http://schemas.openxmlformats.org/officeDocument/2006/relationships/image" Target="../media/image17.jpeg"/><Relationship Id="rId3" Type="http://schemas.openxmlformats.org/officeDocument/2006/relationships/slideLayout" Target="../slideLayouts/slideLayout29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8.jpeg"/><Relationship Id="rId2" Type="http://schemas.openxmlformats.org/officeDocument/2006/relationships/slideLayout" Target="../slideLayouts/slideLayout29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19.jpeg"/><Relationship Id="rId2" Type="http://schemas.openxmlformats.org/officeDocument/2006/relationships/slideLayout" Target="../slideLayouts/slideLayout29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29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29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29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image" Target="../media/image6.jpeg"/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5" Type="http://schemas.openxmlformats.org/officeDocument/2006/relationships/image" Target="../media/image9.jpeg"/><Relationship Id="rId6" Type="http://schemas.openxmlformats.org/officeDocument/2006/relationships/image" Target="../media/image10.jpeg"/><Relationship Id="rId7" Type="http://schemas.openxmlformats.org/officeDocument/2006/relationships/slideLayout" Target="../slideLayouts/slideLayout29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image" Target="../media/image12.jpeg"/><Relationship Id="rId3" Type="http://schemas.openxmlformats.org/officeDocument/2006/relationships/slideLayout" Target="../slideLayouts/slideLayout29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720000" y="541440"/>
            <a:ext cx="8075520" cy="576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rmAutofit fontScale="72000"/>
          </a:bodyPr>
          <a:p>
            <a:pPr indent="0">
              <a:buNone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                                                     </a:t>
            </a:r>
            <a:r>
              <a:rPr b="1" lang="en-US" sz="1800" spc="-1" strike="noStrike">
                <a:solidFill>
                  <a:srgbClr val="000000"/>
                </a:solidFill>
                <a:latin typeface="Arial"/>
              </a:rPr>
              <a:t>ГБОУ Школа 1798 Феникс</a:t>
            </a:r>
            <a:br>
              <a:rPr sz="1800"/>
            </a:br>
            <a:r>
              <a:rPr b="1" lang="en-US" sz="1800" spc="-1" strike="noStrike">
                <a:solidFill>
                  <a:srgbClr val="000000"/>
                </a:solidFill>
                <a:latin typeface="Arial"/>
              </a:rPr>
              <a:t>                                                               Д.К.1 группа 4</a:t>
            </a:r>
            <a:br>
              <a:rPr sz="1800"/>
            </a:br>
            <a:r>
              <a:rPr b="1" lang="en-US" sz="1800" spc="-1" strike="noStrike">
                <a:solidFill>
                  <a:srgbClr val="000000"/>
                </a:solidFill>
                <a:latin typeface="Arial"/>
              </a:rPr>
              <a:t>                             Игровой центр патриотического воспитания в средней группе.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PlaceHolder 2"/>
          <p:cNvSpPr>
            <a:spLocks noGrp="1"/>
          </p:cNvSpPr>
          <p:nvPr>
            <p:ph type="subTitle"/>
          </p:nvPr>
        </p:nvSpPr>
        <p:spPr>
          <a:xfrm>
            <a:off x="1344600" y="2847960"/>
            <a:ext cx="6316560" cy="324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232920" indent="0" algn="ctr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r>
              <a:rPr b="1" lang="ru-RU" sz="1800" spc="-1" strike="noStrike">
                <a:solidFill>
                  <a:srgbClr val="002060"/>
                </a:solidFill>
                <a:latin typeface="Times New Roman"/>
                <a:ea typeface="DejaVu Sans"/>
              </a:rPr>
              <a:t> </a:t>
            </a:r>
            <a:r>
              <a:rPr b="1" lang="ru-RU" sz="1800" spc="-1" strike="noStrike">
                <a:solidFill>
                  <a:srgbClr val="002060"/>
                </a:solidFill>
                <a:latin typeface="Times New Roman"/>
                <a:ea typeface="DejaVu Sans"/>
              </a:rPr>
              <a:t>Воспитатель :Михалкина М.М.,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marL="232920" indent="0" algn="r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r>
              <a:rPr b="1" lang="ru-RU" sz="1800" spc="-1" strike="noStrike">
                <a:solidFill>
                  <a:srgbClr val="002060"/>
                </a:solidFill>
                <a:latin typeface="Times New Roman"/>
                <a:ea typeface="DejaVu Sans"/>
              </a:rPr>
              <a:t>: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marL="232920" indent="0" algn="r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marL="232920" indent="0" algn="ctr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r>
              <a:rPr b="0" lang="ru-RU" sz="1800" spc="-1" strike="noStrike">
                <a:solidFill>
                  <a:srgbClr val="002060"/>
                </a:solidFill>
                <a:latin typeface="Times New Roman"/>
                <a:ea typeface="DejaVu Sans"/>
              </a:rPr>
              <a:t>                                                                       </a:t>
            </a:r>
            <a:r>
              <a:rPr b="0" lang="ru-RU" sz="1800" spc="-1" strike="noStrike">
                <a:solidFill>
                  <a:srgbClr val="002060"/>
                </a:solidFill>
                <a:latin typeface="Times New Roman"/>
                <a:ea typeface="DejaVu Sans"/>
              </a:rPr>
              <a:t>Москва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marL="232920" indent="0" algn="ctr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r>
              <a:rPr b="0" lang="ru-RU" sz="1800" spc="-1" strike="noStrike">
                <a:solidFill>
                  <a:srgbClr val="002060"/>
                </a:solidFill>
                <a:latin typeface="Times New Roman"/>
                <a:ea typeface="DejaVu Sans"/>
              </a:rPr>
              <a:t>                                                                           </a:t>
            </a:r>
            <a:r>
              <a:rPr b="0" lang="ru-RU" sz="1800" spc="-1" strike="noStrike">
                <a:solidFill>
                  <a:srgbClr val="002060"/>
                </a:solidFill>
                <a:latin typeface="Times New Roman"/>
                <a:ea typeface="DejaVu Sans"/>
              </a:rPr>
              <a:t>2023г.   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TextBox 2"/>
          <p:cNvSpPr/>
          <p:nvPr/>
        </p:nvSpPr>
        <p:spPr>
          <a:xfrm>
            <a:off x="4932000" y="1052640"/>
            <a:ext cx="4030920" cy="39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56" name="TextBox 3"/>
          <p:cNvSpPr/>
          <p:nvPr/>
        </p:nvSpPr>
        <p:spPr>
          <a:xfrm>
            <a:off x="101880" y="0"/>
            <a:ext cx="4311000" cy="698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57" name="TextBox 4"/>
          <p:cNvSpPr/>
          <p:nvPr/>
        </p:nvSpPr>
        <p:spPr>
          <a:xfrm>
            <a:off x="567000" y="360000"/>
            <a:ext cx="2672280" cy="1004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ru-RU" sz="2000" spc="-1" strike="noStrike">
                <a:solidFill>
                  <a:srgbClr val="002060"/>
                </a:solidFill>
                <a:latin typeface="Times New Roman"/>
                <a:ea typeface="DejaVu Sans"/>
              </a:rPr>
              <a:t>Книги, наглядно – дидактическое пособия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58" name="Рисунок 157" descr=""/>
          <p:cNvPicPr/>
          <p:nvPr/>
        </p:nvPicPr>
        <p:blipFill>
          <a:blip r:embed="rId1"/>
          <a:stretch/>
        </p:blipFill>
        <p:spPr>
          <a:xfrm>
            <a:off x="4140000" y="180000"/>
            <a:ext cx="4554360" cy="2519640"/>
          </a:xfrm>
          <a:prstGeom prst="rect">
            <a:avLst/>
          </a:prstGeom>
          <a:ln w="0">
            <a:noFill/>
          </a:ln>
        </p:spPr>
      </p:pic>
      <p:pic>
        <p:nvPicPr>
          <p:cNvPr id="159" name="Рисунок 158" descr=""/>
          <p:cNvPicPr/>
          <p:nvPr/>
        </p:nvPicPr>
        <p:blipFill>
          <a:blip r:embed="rId2"/>
          <a:stretch/>
        </p:blipFill>
        <p:spPr>
          <a:xfrm>
            <a:off x="540000" y="1800000"/>
            <a:ext cx="3188520" cy="2519280"/>
          </a:xfrm>
          <a:prstGeom prst="rect">
            <a:avLst/>
          </a:prstGeom>
          <a:ln w="0">
            <a:noFill/>
          </a:ln>
        </p:spPr>
      </p:pic>
      <p:pic>
        <p:nvPicPr>
          <p:cNvPr id="160" name="Рисунок 159" descr=""/>
          <p:cNvPicPr/>
          <p:nvPr/>
        </p:nvPicPr>
        <p:blipFill>
          <a:blip r:embed="rId3"/>
          <a:stretch/>
        </p:blipFill>
        <p:spPr>
          <a:xfrm>
            <a:off x="4500000" y="2894040"/>
            <a:ext cx="4139640" cy="26856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TextBox 3"/>
          <p:cNvSpPr/>
          <p:nvPr/>
        </p:nvSpPr>
        <p:spPr>
          <a:xfrm>
            <a:off x="3959280" y="3069000"/>
            <a:ext cx="5183280" cy="39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62" name="TextBox 4"/>
          <p:cNvSpPr/>
          <p:nvPr/>
        </p:nvSpPr>
        <p:spPr>
          <a:xfrm>
            <a:off x="179640" y="1124640"/>
            <a:ext cx="2374920" cy="39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63" name="TextBox 162"/>
          <p:cNvSpPr/>
          <p:nvPr/>
        </p:nvSpPr>
        <p:spPr>
          <a:xfrm>
            <a:off x="635760" y="235440"/>
            <a:ext cx="3198960" cy="601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002060"/>
                </a:solidFill>
                <a:latin typeface="Times New Roman"/>
                <a:ea typeface="DejaVu Sans"/>
              </a:rPr>
              <a:t>Настольные игры: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64" name="Рисунок 163" descr=""/>
          <p:cNvPicPr/>
          <p:nvPr/>
        </p:nvPicPr>
        <p:blipFill>
          <a:blip r:embed="rId1"/>
          <a:stretch/>
        </p:blipFill>
        <p:spPr>
          <a:xfrm>
            <a:off x="180000" y="1440000"/>
            <a:ext cx="4139640" cy="2879640"/>
          </a:xfrm>
          <a:prstGeom prst="rect">
            <a:avLst/>
          </a:prstGeom>
          <a:ln w="0">
            <a:noFill/>
          </a:ln>
        </p:spPr>
      </p:pic>
      <p:pic>
        <p:nvPicPr>
          <p:cNvPr id="165" name="Рисунок 164" descr=""/>
          <p:cNvPicPr/>
          <p:nvPr/>
        </p:nvPicPr>
        <p:blipFill>
          <a:blip r:embed="rId2"/>
          <a:stretch/>
        </p:blipFill>
        <p:spPr>
          <a:xfrm>
            <a:off x="4860000" y="720000"/>
            <a:ext cx="3959640" cy="449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" name="Picture 2" descr="G:\рмо по нравственному - патриотическому воспитанию\108_PANA\P1080475.JPG"/>
          <p:cNvPicPr/>
          <p:nvPr/>
        </p:nvPicPr>
        <p:blipFill>
          <a:blip r:embed="rId1"/>
          <a:stretch/>
        </p:blipFill>
        <p:spPr>
          <a:xfrm>
            <a:off x="899640" y="1457280"/>
            <a:ext cx="7199280" cy="5399280"/>
          </a:xfrm>
          <a:prstGeom prst="rect">
            <a:avLst/>
          </a:prstGeom>
          <a:ln w="0">
            <a:noFill/>
          </a:ln>
        </p:spPr>
      </p:pic>
      <p:sp>
        <p:nvSpPr>
          <p:cNvPr id="167" name="TextBox 4"/>
          <p:cNvSpPr/>
          <p:nvPr/>
        </p:nvSpPr>
        <p:spPr>
          <a:xfrm>
            <a:off x="971640" y="548640"/>
            <a:ext cx="6983280" cy="699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ru-RU" sz="2000" spc="-1" strike="noStrike">
                <a:solidFill>
                  <a:srgbClr val="002060"/>
                </a:solidFill>
                <a:latin typeface="Times New Roman"/>
                <a:ea typeface="DejaVu Sans"/>
              </a:rPr>
              <a:t>Консультации для родителей: «Дымковская игрушка», «Декоративно – прикладное искусство в саду и дома»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TextBox 4"/>
          <p:cNvSpPr/>
          <p:nvPr/>
        </p:nvSpPr>
        <p:spPr>
          <a:xfrm>
            <a:off x="5580000" y="1196640"/>
            <a:ext cx="338292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69" name="TextBox 168"/>
          <p:cNvSpPr/>
          <p:nvPr/>
        </p:nvSpPr>
        <p:spPr>
          <a:xfrm>
            <a:off x="686160" y="360000"/>
            <a:ext cx="8315640" cy="1625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2060"/>
                </a:solidFill>
                <a:latin typeface="Times New Roman"/>
                <a:ea typeface="DejaVu Sans"/>
              </a:rPr>
              <a:t>   </a:t>
            </a:r>
            <a:r>
              <a:rPr b="0" lang="ru-RU" sz="1800" spc="-1" strike="noStrike">
                <a:solidFill>
                  <a:srgbClr val="002060"/>
                </a:solidFill>
                <a:latin typeface="Times New Roman"/>
                <a:ea typeface="DejaVu Sans"/>
              </a:rPr>
              <a:t>Народные сказки внушают уверенность в торжестве правды,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2060"/>
                </a:solidFill>
                <a:latin typeface="Times New Roman"/>
                <a:ea typeface="DejaVu Sans"/>
              </a:rPr>
              <a:t> </a:t>
            </a:r>
            <a:r>
              <a:rPr b="0" lang="ru-RU" sz="1800" spc="-1" strike="noStrike">
                <a:solidFill>
                  <a:srgbClr val="002060"/>
                </a:solidFill>
                <a:latin typeface="Times New Roman"/>
                <a:ea typeface="DejaVu Sans"/>
              </a:rPr>
              <a:t>победе добра над злом. Народные сказки — бесценный материал, 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2060"/>
                </a:solidFill>
                <a:latin typeface="Times New Roman"/>
                <a:ea typeface="DejaVu Sans"/>
              </a:rPr>
              <a:t> </a:t>
            </a:r>
            <a:r>
              <a:rPr b="0" lang="ru-RU" sz="1800" spc="-1" strike="noStrike">
                <a:solidFill>
                  <a:srgbClr val="002060"/>
                </a:solidFill>
                <a:latin typeface="Times New Roman"/>
                <a:ea typeface="DejaVu Sans"/>
              </a:rPr>
              <a:t>Позволяющий  педагогу  раскрыть детям морально- нравственные истины. 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2060"/>
                </a:solidFill>
                <a:latin typeface="Times New Roman"/>
                <a:ea typeface="DejaVu Sans"/>
              </a:rPr>
              <a:t>Положительные герои наделены мужеством, смелостью, честностью,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2060"/>
                </a:solidFill>
                <a:latin typeface="Times New Roman"/>
                <a:ea typeface="DejaVu Sans"/>
              </a:rPr>
              <a:t> </a:t>
            </a:r>
            <a:r>
              <a:rPr b="0" lang="ru-RU" sz="1800" spc="-1" strike="noStrike">
                <a:solidFill>
                  <a:srgbClr val="002060"/>
                </a:solidFill>
                <a:latin typeface="Times New Roman"/>
                <a:ea typeface="DejaVu Sans"/>
              </a:rPr>
              <a:t>дружелюбием!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70" name="Рисунок 169" descr=""/>
          <p:cNvPicPr/>
          <p:nvPr/>
        </p:nvPicPr>
        <p:blipFill>
          <a:blip r:embed="rId1"/>
          <a:stretch/>
        </p:blipFill>
        <p:spPr>
          <a:xfrm>
            <a:off x="1080000" y="1980000"/>
            <a:ext cx="6693480" cy="323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PlaceHolder 1"/>
          <p:cNvSpPr>
            <a:spLocks noGrp="1"/>
          </p:cNvSpPr>
          <p:nvPr>
            <p:ph type="title"/>
          </p:nvPr>
        </p:nvSpPr>
        <p:spPr>
          <a:xfrm>
            <a:off x="395640" y="1124640"/>
            <a:ext cx="8228160" cy="1141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ru-RU" sz="4400" spc="-1" strike="noStrike">
                <a:solidFill>
                  <a:srgbClr val="002060"/>
                </a:solidFill>
                <a:latin typeface="Times New Roman"/>
                <a:ea typeface="DejaVu Sans"/>
              </a:rPr>
              <a:t>Спасибо за внимание!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160" cy="1928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3000"/>
          </a:bodyPr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ru-RU" sz="2400" spc="-1" strike="noStrike">
                <a:solidFill>
                  <a:srgbClr val="002060"/>
                </a:solidFill>
                <a:latin typeface="Times New Roman"/>
                <a:ea typeface="DejaVu Sans"/>
              </a:rPr>
              <a:t>«Нельзя пробудить чувство Родины без восприятия и переживания окружающего мира. Пусть в сердце  малыша на всю жизнь останутся воспоминания о  маленьком уголке далёкого детства. Пусть с этим</a:t>
            </a:r>
            <a:br>
              <a:rPr sz="2400"/>
            </a:br>
            <a:r>
              <a:rPr b="1" lang="ru-RU" sz="2400" spc="-1" strike="noStrike">
                <a:solidFill>
                  <a:srgbClr val="002060"/>
                </a:solidFill>
                <a:latin typeface="Times New Roman"/>
                <a:ea typeface="DejaVu Sans"/>
              </a:rPr>
              <a:t>    уголком связывается образ великой Родины».</a:t>
            </a:r>
            <a:br>
              <a:rPr sz="2400"/>
            </a:br>
            <a:r>
              <a:rPr b="1" lang="ru-RU" sz="2400" spc="-1" strike="noStrike">
                <a:solidFill>
                  <a:srgbClr val="002060"/>
                </a:solidFill>
                <a:latin typeface="Times New Roman"/>
                <a:ea typeface="DejaVu Sans"/>
              </a:rPr>
              <a:t>В. А. Сухомлинский</a:t>
            </a:r>
            <a:br>
              <a:rPr sz="2400"/>
            </a:b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" name="PlaceHolder 2"/>
          <p:cNvSpPr>
            <a:spLocks noGrp="1"/>
          </p:cNvSpPr>
          <p:nvPr>
            <p:ph/>
          </p:nvPr>
        </p:nvSpPr>
        <p:spPr>
          <a:xfrm>
            <a:off x="830160" y="2139480"/>
            <a:ext cx="6946560" cy="34437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 fontScale="89000"/>
          </a:bodyPr>
          <a:p>
            <a:pPr marL="219600"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0" lang="ru-RU" sz="3200" spc="-1" strike="noStrike" u="sng">
                <a:solidFill>
                  <a:srgbClr val="002060"/>
                </a:solidFill>
                <a:uFillTx/>
                <a:latin typeface="Times New Roman"/>
                <a:ea typeface="DejaVu Sans"/>
              </a:rPr>
              <a:t>Цель</a:t>
            </a:r>
            <a:r>
              <a:rPr b="0" lang="ru-RU" sz="3200" spc="-1" strike="noStrike">
                <a:solidFill>
                  <a:srgbClr val="002060"/>
                </a:solidFill>
                <a:latin typeface="Times New Roman"/>
                <a:ea typeface="DejaVu Sans"/>
              </a:rPr>
              <a:t>: </a:t>
            </a:r>
            <a:r>
              <a:rPr b="0" lang="ru-RU" sz="2800" spc="-1" strike="noStrike">
                <a:solidFill>
                  <a:srgbClr val="002060"/>
                </a:solidFill>
                <a:latin typeface="Times New Roman"/>
                <a:ea typeface="DejaVu Sans"/>
              </a:rPr>
              <a:t>создание условий для становления основ патриотического сознания детей, возможности позитивной социализации ребенка, его всестороннего личностного, морально - нравственного и познавательного развития, развития инициативы и творческих способностей на основе соответствующих дошкольному возрасту видов деятельности (ФГОС ДО)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 type="title"/>
          </p:nvPr>
        </p:nvSpPr>
        <p:spPr>
          <a:xfrm>
            <a:off x="1259640" y="274680"/>
            <a:ext cx="6695280" cy="236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br>
              <a:rPr sz="2600"/>
            </a:br>
            <a:br>
              <a:rPr sz="2600"/>
            </a:br>
            <a:br>
              <a:rPr sz="2600"/>
            </a:br>
            <a:br>
              <a:rPr sz="2600"/>
            </a:br>
            <a:br>
              <a:rPr sz="2600"/>
            </a:br>
            <a:r>
              <a:rPr b="0" lang="ru-RU" sz="2600" spc="-1" strike="noStrike" u="sng">
                <a:solidFill>
                  <a:srgbClr val="000000"/>
                </a:solidFill>
                <a:uFillTx/>
                <a:latin typeface="Calibri"/>
                <a:ea typeface="DejaVu Sans"/>
              </a:rPr>
              <a:t>   </a:t>
            </a:r>
            <a:r>
              <a:rPr b="0" lang="ru-RU" sz="2600" spc="-1" strike="noStrike" u="sng">
                <a:solidFill>
                  <a:srgbClr val="002060"/>
                </a:solidFill>
                <a:uFillTx/>
                <a:latin typeface="Times New Roman"/>
                <a:ea typeface="DejaVu Sans"/>
              </a:rPr>
              <a:t>Задачи:</a:t>
            </a:r>
            <a:br>
              <a:rPr sz="2600"/>
            </a:br>
            <a:r>
              <a:rPr b="0" lang="ru-RU" sz="2600" spc="-1" strike="noStrike">
                <a:solidFill>
                  <a:srgbClr val="002060"/>
                </a:solidFill>
                <a:latin typeface="Times New Roman"/>
                <a:ea typeface="DejaVu Sans"/>
              </a:rPr>
              <a:t>- воспитывать уважительное отношение к Родине, символам страны, памятным датам;</a:t>
            </a:r>
            <a:br>
              <a:rPr sz="2600"/>
            </a:br>
            <a:r>
              <a:rPr b="0" lang="ru-RU" sz="2600" spc="-1" strike="noStrike">
                <a:solidFill>
                  <a:srgbClr val="002060"/>
                </a:solidFill>
                <a:latin typeface="Times New Roman"/>
                <a:ea typeface="DejaVu Sans"/>
              </a:rPr>
              <a:t>- воспитывать гордость за достижения страны в области спорта, искусства и других          областях;</a:t>
            </a:r>
            <a:br>
              <a:rPr sz="2600"/>
            </a:br>
            <a:r>
              <a:rPr b="0" lang="ru-RU" sz="2600" spc="-1" strike="noStrike">
                <a:solidFill>
                  <a:srgbClr val="002060"/>
                </a:solidFill>
                <a:latin typeface="Times New Roman"/>
                <a:ea typeface="DejaVu Sans"/>
              </a:rPr>
              <a:t>- развивать интерес детей к основным достопримечательностям населенного пункта, в    котором они живут.</a:t>
            </a:r>
            <a:endParaRPr b="0" lang="en-US" sz="2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title"/>
          </p:nvPr>
        </p:nvSpPr>
        <p:spPr>
          <a:xfrm>
            <a:off x="1044360" y="674280"/>
            <a:ext cx="7055280" cy="4809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rmAutofit fontScale="90000"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ru-RU" sz="2400" spc="-1" strike="noStrike">
                <a:solidFill>
                  <a:srgbClr val="002060"/>
                </a:solidFill>
                <a:latin typeface="Times New Roman"/>
                <a:ea typeface="DejaVu Sans"/>
              </a:rPr>
              <a:t>Развивающая предметно – пространственная                среда должна быть:</a:t>
            </a:r>
            <a:br>
              <a:rPr sz="2400"/>
            </a:br>
            <a:r>
              <a:rPr b="0" lang="ru-RU" sz="2600" spc="-1" strike="noStrike">
                <a:solidFill>
                  <a:srgbClr val="002060"/>
                </a:solidFill>
                <a:latin typeface="Times New Roman"/>
                <a:ea typeface="DejaVu Sans"/>
              </a:rPr>
              <a:t>1. Содержательно – насыщенной.</a:t>
            </a:r>
            <a:br>
              <a:rPr sz="2600"/>
            </a:br>
            <a:r>
              <a:rPr b="0" lang="ru-RU" sz="2600" spc="-1" strike="noStrike">
                <a:solidFill>
                  <a:srgbClr val="002060"/>
                </a:solidFill>
                <a:latin typeface="Times New Roman"/>
                <a:ea typeface="DejaVu Sans"/>
              </a:rPr>
              <a:t>2. Полифункциональной (много функций).</a:t>
            </a:r>
            <a:br>
              <a:rPr sz="2600"/>
            </a:br>
            <a:r>
              <a:rPr b="0" lang="ru-RU" sz="2600" spc="-1" strike="noStrike">
                <a:solidFill>
                  <a:srgbClr val="002060"/>
                </a:solidFill>
                <a:latin typeface="Times New Roman"/>
                <a:ea typeface="DejaVu Sans"/>
              </a:rPr>
              <a:t>3. Трансформируемой (возможность изменять среду в зависимости от ситуаций, интересов и возможностей). </a:t>
            </a:r>
            <a:br>
              <a:rPr sz="2600"/>
            </a:br>
            <a:r>
              <a:rPr b="0" lang="ru-RU" sz="2600" spc="-1" strike="noStrike">
                <a:solidFill>
                  <a:srgbClr val="002060"/>
                </a:solidFill>
                <a:latin typeface="Times New Roman"/>
                <a:ea typeface="DejaVu Sans"/>
              </a:rPr>
              <a:t>4. Вариативной (периодическая сменяемость игрового материала, появление новых предметов, стимулирующих игровую, двигательную, познавательную и исследовательскую активность детей).</a:t>
            </a:r>
            <a:br>
              <a:rPr sz="2600"/>
            </a:br>
            <a:r>
              <a:rPr b="0" lang="ru-RU" sz="2600" spc="-1" strike="noStrike">
                <a:solidFill>
                  <a:srgbClr val="002060"/>
                </a:solidFill>
                <a:latin typeface="Times New Roman"/>
                <a:ea typeface="DejaVu Sans"/>
              </a:rPr>
              <a:t>5. Безопасной.</a:t>
            </a:r>
            <a:br>
              <a:rPr sz="2600"/>
            </a:br>
            <a:r>
              <a:rPr b="0" lang="ru-RU" sz="2600" spc="-1" strike="noStrike">
                <a:solidFill>
                  <a:srgbClr val="002060"/>
                </a:solidFill>
                <a:latin typeface="Times New Roman"/>
                <a:ea typeface="DejaVu Sans"/>
              </a:rPr>
              <a:t>6. Доступной.</a:t>
            </a:r>
            <a:endParaRPr b="0" lang="en-US" sz="2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160" cy="1141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rm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ru-RU" sz="2400" spc="-1" strike="noStrike">
                <a:solidFill>
                  <a:srgbClr val="002060"/>
                </a:solidFill>
                <a:latin typeface="Times New Roman"/>
                <a:ea typeface="DejaVu Sans"/>
              </a:rPr>
              <a:t>Игровой центр патриотического воспитания </a:t>
            </a:r>
            <a:br>
              <a:rPr sz="2400"/>
            </a:br>
            <a:r>
              <a:rPr b="1" lang="ru-RU" sz="2400" spc="-1" strike="noStrike">
                <a:solidFill>
                  <a:srgbClr val="002060"/>
                </a:solidFill>
                <a:latin typeface="Times New Roman"/>
                <a:ea typeface="DejaVu Sans"/>
              </a:rPr>
              <a:t>в средней группе №4</a:t>
            </a:r>
            <a:r>
              <a:rPr b="0" lang="ru-RU" sz="2400" spc="-1" strike="noStrike">
                <a:solidFill>
                  <a:srgbClr val="002060"/>
                </a:solidFill>
                <a:latin typeface="Times New Roman"/>
                <a:ea typeface="DejaVu Sans"/>
              </a:rPr>
              <a:t>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0" name="Рисунок 129" descr=""/>
          <p:cNvPicPr/>
          <p:nvPr/>
        </p:nvPicPr>
        <p:blipFill>
          <a:blip r:embed="rId1"/>
          <a:stretch/>
        </p:blipFill>
        <p:spPr>
          <a:xfrm>
            <a:off x="1775520" y="1608480"/>
            <a:ext cx="5255280" cy="4749120"/>
          </a:xfrm>
          <a:prstGeom prst="rect">
            <a:avLst/>
          </a:prstGeom>
          <a:ln w="0">
            <a:noFill/>
          </a:ln>
        </p:spPr>
      </p:pic>
      <p:sp>
        <p:nvSpPr>
          <p:cNvPr id="131" name="Прямоугольник 130"/>
          <p:cNvSpPr/>
          <p:nvPr/>
        </p:nvSpPr>
        <p:spPr>
          <a:xfrm>
            <a:off x="2909880" y="6549840"/>
            <a:ext cx="3424320" cy="42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fld id="{B5AE9474-75C8-4D96-9DE7-31F4996D4B44}" type="slidenum">
              <a:rPr b="0" lang="ru-RU" sz="2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5</a:t>
            </a:fld>
            <a:endParaRPr b="0" lang="ru-RU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TextBox 2"/>
          <p:cNvSpPr/>
          <p:nvPr/>
        </p:nvSpPr>
        <p:spPr>
          <a:xfrm>
            <a:off x="5273640" y="2966040"/>
            <a:ext cx="4409640" cy="393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33" name="TextBox 3"/>
          <p:cNvSpPr/>
          <p:nvPr/>
        </p:nvSpPr>
        <p:spPr>
          <a:xfrm>
            <a:off x="442440" y="3069000"/>
            <a:ext cx="3310920" cy="393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34" name="TextBox 5"/>
          <p:cNvSpPr/>
          <p:nvPr/>
        </p:nvSpPr>
        <p:spPr>
          <a:xfrm>
            <a:off x="3711960" y="1196640"/>
            <a:ext cx="1938960" cy="393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pic>
        <p:nvPicPr>
          <p:cNvPr id="135" name="Рисунок 134" descr=""/>
          <p:cNvPicPr/>
          <p:nvPr/>
        </p:nvPicPr>
        <p:blipFill>
          <a:blip r:embed="rId1"/>
          <a:stretch/>
        </p:blipFill>
        <p:spPr>
          <a:xfrm>
            <a:off x="1473120" y="1213560"/>
            <a:ext cx="5860080" cy="5324040"/>
          </a:xfrm>
          <a:prstGeom prst="rect">
            <a:avLst/>
          </a:prstGeom>
          <a:ln w="0">
            <a:noFill/>
          </a:ln>
        </p:spPr>
      </p:pic>
      <p:sp>
        <p:nvSpPr>
          <p:cNvPr id="136" name="Прямоугольник 135"/>
          <p:cNvSpPr/>
          <p:nvPr/>
        </p:nvSpPr>
        <p:spPr>
          <a:xfrm>
            <a:off x="1019520" y="320040"/>
            <a:ext cx="8310600" cy="371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002060"/>
                </a:solidFill>
                <a:latin typeface="Times New Roman"/>
                <a:ea typeface="DejaVu Sans"/>
              </a:rPr>
              <a:t>Государственная</a:t>
            </a:r>
            <a:r>
              <a:rPr b="1" lang="ru-RU" sz="2000" spc="-1" strike="noStrike">
                <a:solidFill>
                  <a:srgbClr val="002060"/>
                </a:solidFill>
                <a:latin typeface="Times New Roman"/>
                <a:ea typeface="DejaVu Sans"/>
              </a:rPr>
              <a:t> символика России, фото президента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TextBox 2"/>
          <p:cNvSpPr/>
          <p:nvPr/>
        </p:nvSpPr>
        <p:spPr>
          <a:xfrm>
            <a:off x="1884960" y="358920"/>
            <a:ext cx="6512760" cy="729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002060"/>
                </a:solidFill>
                <a:latin typeface="Times New Roman"/>
                <a:ea typeface="DejaVu Sans"/>
              </a:rPr>
              <a:t>Москва — столица</a:t>
            </a:r>
            <a:r>
              <a:rPr b="1" lang="en-US" sz="2400" spc="-1" strike="noStrike">
                <a:solidFill>
                  <a:srgbClr val="002060"/>
                </a:solidFill>
                <a:latin typeface="Times New Roman"/>
                <a:ea typeface="DejaVu Sans"/>
              </a:rPr>
              <a:t> </a:t>
            </a:r>
            <a:r>
              <a:rPr b="1" lang="ru-RU" sz="2400" spc="-1" strike="noStrike">
                <a:solidFill>
                  <a:srgbClr val="002060"/>
                </a:solidFill>
                <a:latin typeface="Times New Roman"/>
                <a:ea typeface="DejaVu Sans"/>
              </a:rPr>
              <a:t>нашей  Родины.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TextBox 3"/>
          <p:cNvSpPr/>
          <p:nvPr/>
        </p:nvSpPr>
        <p:spPr>
          <a:xfrm>
            <a:off x="6948360" y="720000"/>
            <a:ext cx="1690920" cy="366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pic>
        <p:nvPicPr>
          <p:cNvPr id="139" name="Рисунок 138" descr=""/>
          <p:cNvPicPr/>
          <p:nvPr/>
        </p:nvPicPr>
        <p:blipFill>
          <a:blip r:embed="rId1"/>
          <a:stretch/>
        </p:blipFill>
        <p:spPr>
          <a:xfrm>
            <a:off x="561240" y="1217160"/>
            <a:ext cx="8078040" cy="52192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" name="Picture 2" descr="G:\рмо по нравственному - патриотическому воспитанию\108_PANA\P1080445.JPG"/>
          <p:cNvPicPr/>
          <p:nvPr/>
        </p:nvPicPr>
        <p:blipFill>
          <a:blip r:embed="rId1"/>
          <a:stretch/>
        </p:blipFill>
        <p:spPr>
          <a:xfrm>
            <a:off x="1041840" y="578880"/>
            <a:ext cx="2880720" cy="1912680"/>
          </a:xfrm>
          <a:prstGeom prst="rect">
            <a:avLst/>
          </a:prstGeom>
          <a:ln w="0">
            <a:noFill/>
          </a:ln>
        </p:spPr>
      </p:pic>
      <p:pic>
        <p:nvPicPr>
          <p:cNvPr id="141" name="Picture 3" descr="G:\рмо по нравственному - патриотическому воспитанию\108_PANA\P1080446.JPG"/>
          <p:cNvPicPr/>
          <p:nvPr/>
        </p:nvPicPr>
        <p:blipFill>
          <a:blip r:embed="rId2"/>
          <a:stretch/>
        </p:blipFill>
        <p:spPr>
          <a:xfrm>
            <a:off x="5364000" y="620640"/>
            <a:ext cx="3271320" cy="2171880"/>
          </a:xfrm>
          <a:prstGeom prst="rect">
            <a:avLst/>
          </a:prstGeom>
          <a:ln w="0">
            <a:noFill/>
          </a:ln>
        </p:spPr>
      </p:pic>
      <p:pic>
        <p:nvPicPr>
          <p:cNvPr id="142" name="Picture 4" descr="G:\рмо по нравственному - патриотическому воспитанию\108_PANA\P1080449.JPG"/>
          <p:cNvPicPr/>
          <p:nvPr/>
        </p:nvPicPr>
        <p:blipFill>
          <a:blip r:embed="rId3"/>
          <a:srcRect l="39549" t="0" r="0" b="0"/>
          <a:stretch/>
        </p:blipFill>
        <p:spPr>
          <a:xfrm>
            <a:off x="6030000" y="3656160"/>
            <a:ext cx="2914200" cy="3201480"/>
          </a:xfrm>
          <a:prstGeom prst="rect">
            <a:avLst/>
          </a:prstGeom>
          <a:ln w="0">
            <a:noFill/>
          </a:ln>
        </p:spPr>
      </p:pic>
      <p:pic>
        <p:nvPicPr>
          <p:cNvPr id="143" name="Picture 5" descr="G:\рмо по нравственному - патриотическому воспитанию\108_PANA\P1080458.JPG"/>
          <p:cNvPicPr/>
          <p:nvPr/>
        </p:nvPicPr>
        <p:blipFill>
          <a:blip r:embed="rId4"/>
          <a:stretch/>
        </p:blipFill>
        <p:spPr>
          <a:xfrm rot="5400000">
            <a:off x="-443880" y="3753360"/>
            <a:ext cx="3191760" cy="2048400"/>
          </a:xfrm>
          <a:prstGeom prst="rect">
            <a:avLst/>
          </a:prstGeom>
          <a:ln w="0">
            <a:noFill/>
          </a:ln>
        </p:spPr>
      </p:pic>
      <p:pic>
        <p:nvPicPr>
          <p:cNvPr id="144" name="Picture 6" descr="G:\рмо по нравственному - патриотическому воспитанию\108_PANA\P1080470.JPG"/>
          <p:cNvPicPr/>
          <p:nvPr/>
        </p:nvPicPr>
        <p:blipFill>
          <a:blip r:embed="rId5"/>
          <a:stretch/>
        </p:blipFill>
        <p:spPr>
          <a:xfrm>
            <a:off x="2771640" y="4869000"/>
            <a:ext cx="2369520" cy="1572840"/>
          </a:xfrm>
          <a:prstGeom prst="rect">
            <a:avLst/>
          </a:prstGeom>
          <a:ln w="0">
            <a:noFill/>
          </a:ln>
        </p:spPr>
      </p:pic>
      <p:pic>
        <p:nvPicPr>
          <p:cNvPr id="145" name="Picture 7" descr="G:\рмо по нравственному - патриотическому воспитанию\108_PANA\P1080471.JPG"/>
          <p:cNvPicPr/>
          <p:nvPr/>
        </p:nvPicPr>
        <p:blipFill>
          <a:blip r:embed="rId6"/>
          <a:stretch/>
        </p:blipFill>
        <p:spPr>
          <a:xfrm flipH="1">
            <a:off x="2989080" y="2637000"/>
            <a:ext cx="2048400" cy="1359720"/>
          </a:xfrm>
          <a:prstGeom prst="rect">
            <a:avLst/>
          </a:prstGeom>
          <a:ln w="0">
            <a:noFill/>
          </a:ln>
        </p:spPr>
      </p:pic>
      <p:sp>
        <p:nvSpPr>
          <p:cNvPr id="146" name="TextBox 2"/>
          <p:cNvSpPr/>
          <p:nvPr/>
        </p:nvSpPr>
        <p:spPr>
          <a:xfrm>
            <a:off x="-106920" y="2482200"/>
            <a:ext cx="2662920" cy="699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ru-RU" sz="2000" spc="-1" strike="noStrike">
                <a:solidFill>
                  <a:srgbClr val="002060"/>
                </a:solidFill>
                <a:latin typeface="Times New Roman"/>
                <a:ea typeface="DejaVu Sans"/>
              </a:rPr>
              <a:t>Энциклопедия детского фольклора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7" name="TextBox 4"/>
          <p:cNvSpPr/>
          <p:nvPr/>
        </p:nvSpPr>
        <p:spPr>
          <a:xfrm>
            <a:off x="2627640" y="3933000"/>
            <a:ext cx="2841840" cy="1004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ru-RU" sz="2000" spc="-1" strike="noStrike">
                <a:solidFill>
                  <a:srgbClr val="002060"/>
                </a:solidFill>
                <a:latin typeface="Times New Roman"/>
                <a:ea typeface="DejaVu Sans"/>
              </a:rPr>
              <a:t>Дидактические игры по дымковской росписи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8" name="TextBox 6"/>
          <p:cNvSpPr/>
          <p:nvPr/>
        </p:nvSpPr>
        <p:spPr>
          <a:xfrm>
            <a:off x="5312160" y="-67320"/>
            <a:ext cx="3526920" cy="699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ru-RU" sz="2000" spc="-1" strike="noStrike">
                <a:solidFill>
                  <a:srgbClr val="002060"/>
                </a:solidFill>
                <a:latin typeface="Times New Roman"/>
                <a:ea typeface="DejaVu Sans"/>
              </a:rPr>
              <a:t>Книжка – раскладушка по дымковской росписи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9" name="TextBox 7"/>
          <p:cNvSpPr/>
          <p:nvPr/>
        </p:nvSpPr>
        <p:spPr>
          <a:xfrm>
            <a:off x="757440" y="-67320"/>
            <a:ext cx="3886920" cy="699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ru-RU" sz="2000" spc="-1" strike="noStrike">
                <a:solidFill>
                  <a:srgbClr val="002060"/>
                </a:solidFill>
                <a:latin typeface="Times New Roman"/>
                <a:ea typeface="DejaVu Sans"/>
              </a:rPr>
              <a:t>Мини – выставка по русскому народному творчеству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TextBox 9"/>
          <p:cNvSpPr/>
          <p:nvPr/>
        </p:nvSpPr>
        <p:spPr>
          <a:xfrm>
            <a:off x="5831640" y="2709000"/>
            <a:ext cx="3310920" cy="1004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ru-RU" sz="2000" spc="-1" strike="noStrike">
                <a:solidFill>
                  <a:srgbClr val="002060"/>
                </a:solidFill>
                <a:latin typeface="Times New Roman"/>
                <a:ea typeface="DejaVu Sans"/>
              </a:rPr>
              <a:t>Изучение народных костюмов через кукольное творчество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Picture 2" descr="G:\рмо по нравственному - патриотическому воспитанию\108_PANA\P1080447.JPG"/>
          <p:cNvPicPr/>
          <p:nvPr/>
        </p:nvPicPr>
        <p:blipFill>
          <a:blip r:embed="rId1"/>
          <a:stretch/>
        </p:blipFill>
        <p:spPr>
          <a:xfrm>
            <a:off x="-24480" y="1489320"/>
            <a:ext cx="5183280" cy="3441600"/>
          </a:xfrm>
          <a:prstGeom prst="rect">
            <a:avLst/>
          </a:prstGeom>
          <a:ln w="0">
            <a:noFill/>
          </a:ln>
        </p:spPr>
      </p:pic>
      <p:pic>
        <p:nvPicPr>
          <p:cNvPr id="152" name="Picture 3" descr="G:\рмо по нравственному - патриотическому воспитанию\108_PANA\P1080448.JPG"/>
          <p:cNvPicPr/>
          <p:nvPr/>
        </p:nvPicPr>
        <p:blipFill>
          <a:blip r:embed="rId2"/>
          <a:stretch/>
        </p:blipFill>
        <p:spPr>
          <a:xfrm rot="16200000">
            <a:off x="4509720" y="2196000"/>
            <a:ext cx="5511960" cy="3659760"/>
          </a:xfrm>
          <a:prstGeom prst="rect">
            <a:avLst/>
          </a:prstGeom>
          <a:ln w="0">
            <a:noFill/>
          </a:ln>
        </p:spPr>
      </p:pic>
      <p:sp>
        <p:nvSpPr>
          <p:cNvPr id="153" name="TextBox 2"/>
          <p:cNvSpPr/>
          <p:nvPr/>
        </p:nvSpPr>
        <p:spPr>
          <a:xfrm>
            <a:off x="228240" y="476640"/>
            <a:ext cx="4822920" cy="699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ru-RU" sz="2000" spc="-1" strike="noStrike">
                <a:solidFill>
                  <a:srgbClr val="002060"/>
                </a:solidFill>
                <a:latin typeface="Times New Roman"/>
                <a:ea typeface="DejaVu Sans"/>
              </a:rPr>
              <a:t>Игрушки в русских национальных костюмах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" name="TextBox 3"/>
          <p:cNvSpPr/>
          <p:nvPr/>
        </p:nvSpPr>
        <p:spPr>
          <a:xfrm>
            <a:off x="5724000" y="260640"/>
            <a:ext cx="3238920" cy="699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ru-RU" sz="2000" spc="-1" strike="noStrike">
                <a:solidFill>
                  <a:srgbClr val="002060"/>
                </a:solidFill>
                <a:latin typeface="Times New Roman"/>
                <a:ea typeface="DejaVu Sans"/>
              </a:rPr>
              <a:t>Дидактическая игра «Наша Родина»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457</TotalTime>
  <Application>LibreOffice/7.5.4.2$Windows_X86_64 LibreOffice_project/36ccfdc35048b057fd9854c757a8b67ec53977b6</Application>
  <AppVersion>15.0000</AppVersion>
  <Words>395</Words>
  <Paragraphs>30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2018-01-14T15:38:11Z</dcterms:created>
  <dc:creator>060416</dc:creator>
  <dc:description/>
  <dc:language>ru-RU</dc:language>
  <cp:lastModifiedBy/>
  <dcterms:modified xsi:type="dcterms:W3CDTF">2023-11-08T15:23:23Z</dcterms:modified>
  <cp:revision>59</cp:revision>
  <dc:subject/>
  <dc:title>     Муниципальное бюджетное дошкольное образовательное учреждение  «Центр развития ребёнка – детский сад»   РППС. Центр патриотического воспитания в средней группе №5.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1</vt:i4>
  </property>
  <property fmtid="{D5CDD505-2E9C-101B-9397-08002B2CF9AE}" pid="3" name="PresentationFormat">
    <vt:lpwstr>Экран (4:3)</vt:lpwstr>
  </property>
  <property fmtid="{D5CDD505-2E9C-101B-9397-08002B2CF9AE}" pid="4" name="Slides">
    <vt:i4>14</vt:i4>
  </property>
</Properties>
</file>