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8" r:id="rId4"/>
    <p:sldId id="259" r:id="rId5"/>
    <p:sldId id="260" r:id="rId6"/>
    <p:sldId id="261" r:id="rId7"/>
    <p:sldId id="267" r:id="rId8"/>
    <p:sldId id="269" r:id="rId9"/>
    <p:sldId id="270" r:id="rId10"/>
    <p:sldId id="273" r:id="rId11"/>
    <p:sldId id="262" r:id="rId12"/>
    <p:sldId id="264" r:id="rId13"/>
    <p:sldId id="265"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296" y="-6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13.11.2023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13.11.2023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13.11.2023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06"/>
            <a:ext cx="9143999" cy="6895906"/>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3568" y="-37906"/>
            <a:ext cx="4536504" cy="26670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107504" y="3207482"/>
            <a:ext cx="9022568" cy="1200329"/>
          </a:xfrm>
          <a:prstGeom prst="rect">
            <a:avLst/>
          </a:prstGeom>
          <a:noFill/>
        </p:spPr>
        <p:txBody>
          <a:bodyPr wrap="square" rtlCol="0">
            <a:spAutoFit/>
          </a:bodyPr>
          <a:lstStyle/>
          <a:p>
            <a:pPr algn="ctr"/>
            <a:r>
              <a:rPr lang="ru-RU" sz="3600" b="1" dirty="0">
                <a:latin typeface="Times New Roman" panose="02020603050405020304" pitchFamily="18" charset="0"/>
                <a:cs typeface="Times New Roman" panose="02020603050405020304" pitchFamily="18" charset="0"/>
              </a:rPr>
              <a:t>Буллинг в детском саду. </a:t>
            </a:r>
            <a:endParaRPr lang="ru-RU" sz="3600" b="1" dirty="0" smtClean="0">
              <a:latin typeface="Times New Roman" panose="02020603050405020304" pitchFamily="18" charset="0"/>
              <a:cs typeface="Times New Roman" panose="02020603050405020304" pitchFamily="18" charset="0"/>
            </a:endParaRPr>
          </a:p>
          <a:p>
            <a:pPr algn="ctr"/>
            <a:r>
              <a:rPr lang="ru-RU" sz="3600" b="1" dirty="0" smtClean="0">
                <a:latin typeface="Times New Roman" panose="02020603050405020304" pitchFamily="18" charset="0"/>
                <a:cs typeface="Times New Roman" panose="02020603050405020304" pitchFamily="18" charset="0"/>
              </a:rPr>
              <a:t>Как </a:t>
            </a:r>
            <a:r>
              <a:rPr lang="ru-RU" sz="3600" b="1" dirty="0">
                <a:latin typeface="Times New Roman" panose="02020603050405020304" pitchFamily="18" charset="0"/>
                <a:cs typeface="Times New Roman" panose="02020603050405020304" pitchFamily="18" charset="0"/>
              </a:rPr>
              <a:t>распознать и пути </a:t>
            </a:r>
            <a:r>
              <a:rPr lang="ru-RU" sz="3600" b="1" dirty="0" smtClean="0">
                <a:latin typeface="Times New Roman" panose="02020603050405020304" pitchFamily="18" charset="0"/>
                <a:cs typeface="Times New Roman" panose="02020603050405020304" pitchFamily="18" charset="0"/>
              </a:rPr>
              <a:t>выхода </a:t>
            </a:r>
            <a:endParaRPr lang="ru-RU"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31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689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404070" y="1556792"/>
            <a:ext cx="5904656"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Как бороться с буллингом ?</a:t>
            </a:r>
          </a:p>
        </p:txBody>
      </p:sp>
      <p:sp>
        <p:nvSpPr>
          <p:cNvPr id="3" name="TextBox 2"/>
          <p:cNvSpPr txBox="1"/>
          <p:nvPr/>
        </p:nvSpPr>
        <p:spPr>
          <a:xfrm>
            <a:off x="467544" y="2204864"/>
            <a:ext cx="8208912" cy="4154984"/>
          </a:xfrm>
          <a:prstGeom prst="rect">
            <a:avLst/>
          </a:prstGeom>
          <a:noFill/>
        </p:spPr>
        <p:txBody>
          <a:bodyPr wrap="square" rtlCol="0">
            <a:spAutoFit/>
          </a:bodyPr>
          <a:lstStyle/>
          <a:p>
            <a:pPr algn="ctr"/>
            <a:r>
              <a:rPr lang="ru-RU" sz="2400" dirty="0">
                <a:latin typeface="Times New Roman" panose="02020603050405020304" pitchFamily="18" charset="0"/>
                <a:cs typeface="Times New Roman" panose="02020603050405020304" pitchFamily="18" charset="0"/>
              </a:rPr>
              <a:t>Обращайте внимание на поведение ребёнка, на чьей бы позиции он ни был: нападающий, наблюдатель или жертва – это нужно пресечь. Проблема буллинга , разрешённая на ранней стадии, будет иметь минимум последствий для психики ребёнка. Если же пустить всё это на самотёк, след останется неизгладимый, причём для всех участников конфликта. Никогда не отмахивайтесь от жалоб ребёнка, даже кажущихся вам сущей безделицей. Проигнорировав её один раз, вы больше никогда не добьётесь откровенности и не узнаете, когда и при каких обстоятельствах всё усугубилось. </a:t>
            </a:r>
          </a:p>
        </p:txBody>
      </p:sp>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4894" y="159455"/>
            <a:ext cx="3075578" cy="2045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871619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06"/>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419873" y="260648"/>
            <a:ext cx="5724126" cy="830997"/>
          </a:xfrm>
          <a:prstGeom prst="rect">
            <a:avLst/>
          </a:prstGeom>
          <a:noFill/>
        </p:spPr>
        <p:txBody>
          <a:bodyPr wrap="square" rtlCol="0">
            <a:spAutoFit/>
          </a:bodyPr>
          <a:lstStyle/>
          <a:p>
            <a:pPr algn="ctr"/>
            <a:r>
              <a:rPr lang="ru-RU" sz="2400" b="1" dirty="0" smtClean="0">
                <a:latin typeface="Times New Roman" panose="02020603050405020304" pitchFamily="18" charset="0"/>
                <a:cs typeface="Times New Roman" panose="02020603050405020304" pitchFamily="18" charset="0"/>
              </a:rPr>
              <a:t>Если ребёнок подтвердил Вам в разговоре, что он жертва буллинга</a:t>
            </a:r>
            <a:endParaRPr lang="ru-RU"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2786010" y="1324284"/>
            <a:ext cx="3001847" cy="523220"/>
          </a:xfrm>
          <a:prstGeom prst="rect">
            <a:avLst/>
          </a:prstGeom>
          <a:noFill/>
        </p:spPr>
        <p:txBody>
          <a:bodyPr wrap="none" rtlCol="0">
            <a:spAutoFit/>
          </a:bodyPr>
          <a:lstStyle/>
          <a:p>
            <a:r>
              <a:rPr lang="ru-RU" sz="2800" b="1" u="sng" dirty="0" smtClean="0">
                <a:latin typeface="Times New Roman" panose="02020603050405020304" pitchFamily="18" charset="0"/>
                <a:cs typeface="Times New Roman" panose="02020603050405020304" pitchFamily="18" charset="0"/>
              </a:rPr>
              <a:t>Скажите ребёнку</a:t>
            </a:r>
            <a:endParaRPr lang="ru-RU" sz="2800" b="1" u="sng" dirty="0">
              <a:latin typeface="Times New Roman" panose="02020603050405020304" pitchFamily="18" charset="0"/>
              <a:cs typeface="Times New Roman" panose="02020603050405020304" pitchFamily="18" charset="0"/>
            </a:endParaRPr>
          </a:p>
        </p:txBody>
      </p:sp>
      <p:sp>
        <p:nvSpPr>
          <p:cNvPr id="5" name="TextBox 4"/>
          <p:cNvSpPr txBox="1"/>
          <p:nvPr/>
        </p:nvSpPr>
        <p:spPr>
          <a:xfrm>
            <a:off x="0" y="2204864"/>
            <a:ext cx="9143999" cy="4524315"/>
          </a:xfrm>
          <a:prstGeom prst="rect">
            <a:avLst/>
          </a:prstGeom>
          <a:noFill/>
        </p:spPr>
        <p:txBody>
          <a:bodyPr wrap="square" rtlCol="0">
            <a:spAutoFit/>
          </a:bodyPr>
          <a:lstStyle/>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Я тебе верю (это поможет ребёнку понять, что Вы в состоянии помочь ему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Мне жаль, что с тобой это случилось (это поможет понять, что Вы пытаетесь понять его чувства).</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Это не твоя вина (дайте понять ребёнку, что он не одинок в подобной ситуации: многие сверстники сталкиваются с разными вариантами запугивания или агрессии).</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Хорошо, что ты мне об этом сказал (это поможет ребёнку понять, что он правильно  сделал, обратившись за помощью).</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Я люблю тебя и постараюсь сделать так, чтобы тебе не угрожала опасность (это поможет ребёнку с надеждой посмотреть в будущее и ощутить защиту).</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21260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06"/>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763688" y="332656"/>
            <a:ext cx="7380311" cy="830997"/>
          </a:xfrm>
          <a:prstGeom prst="rect">
            <a:avLst/>
          </a:prstGeom>
          <a:noFill/>
        </p:spPr>
        <p:txBody>
          <a:bodyPr wrap="square" rtlCol="0">
            <a:spAutoFit/>
          </a:bodyPr>
          <a:lstStyle/>
          <a:p>
            <a:pPr algn="ctr"/>
            <a:r>
              <a:rPr lang="ru-RU" sz="2400" b="1" dirty="0" smtClean="0">
                <a:latin typeface="Times New Roman" panose="02020603050405020304" pitchFamily="18" charset="0"/>
                <a:cs typeface="Times New Roman" panose="02020603050405020304" pitchFamily="18" charset="0"/>
              </a:rPr>
              <a:t>Если профилактические меры не помогли и ваш ребёнок оказался жертвой, родители должны знать:</a:t>
            </a:r>
            <a:endParaRPr lang="ru-RU"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935087" y="1412776"/>
            <a:ext cx="8208912" cy="4431983"/>
          </a:xfrm>
          <a:prstGeom prst="rect">
            <a:avLst/>
          </a:prstGeom>
          <a:noFill/>
        </p:spPr>
        <p:txBody>
          <a:bodyPr wrap="square" rtlCol="0">
            <a:spAutoFit/>
          </a:bodyPr>
          <a:lstStyle/>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п</a:t>
            </a:r>
            <a:r>
              <a:rPr lang="ru-RU" sz="2400" dirty="0" smtClean="0">
                <a:latin typeface="Times New Roman" panose="02020603050405020304" pitchFamily="18" charset="0"/>
                <a:cs typeface="Times New Roman" panose="02020603050405020304" pitchFamily="18" charset="0"/>
              </a:rPr>
              <a:t>режде всего понять истинную причину происшедшего с ним;</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убедиться, что Ваш ребёнок действительно стал жертвой буллинга;</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с</a:t>
            </a:r>
            <a:r>
              <a:rPr lang="ru-RU" sz="2400" dirty="0" smtClean="0">
                <a:latin typeface="Times New Roman" panose="02020603050405020304" pitchFamily="18" charset="0"/>
                <a:cs typeface="Times New Roman" panose="02020603050405020304" pitchFamily="18" charset="0"/>
              </a:rPr>
              <a:t>ообщить об этом педагогу и психологу;</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с</a:t>
            </a:r>
            <a:r>
              <a:rPr lang="ru-RU" sz="2400" dirty="0" smtClean="0">
                <a:latin typeface="Times New Roman" panose="02020603050405020304" pitchFamily="18" charset="0"/>
                <a:cs typeface="Times New Roman" panose="02020603050405020304" pitchFamily="18" charset="0"/>
              </a:rPr>
              <a:t>ообща найти выходы из сложившейся ситуации;</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е</a:t>
            </a:r>
            <a:r>
              <a:rPr lang="ru-RU" sz="2400" dirty="0" smtClean="0">
                <a:latin typeface="Times New Roman" panose="02020603050405020304" pitchFamily="18" charset="0"/>
                <a:cs typeface="Times New Roman" panose="02020603050405020304" pitchFamily="18" charset="0"/>
              </a:rPr>
              <a:t>сли ребёнок был сильно напуган и потрясён случившимся, не отправлять его на следующий день в детское учреждение;</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п</a:t>
            </a:r>
            <a:r>
              <a:rPr lang="ru-RU" sz="2400" dirty="0" smtClean="0">
                <a:latin typeface="Times New Roman" panose="02020603050405020304" pitchFamily="18" charset="0"/>
                <a:cs typeface="Times New Roman" panose="02020603050405020304" pitchFamily="18" charset="0"/>
              </a:rPr>
              <a:t>ри сильном переживании стрессе попытаться перевести в другую группу или даже в другое учреждение.  </a:t>
            </a:r>
          </a:p>
          <a:p>
            <a:endParaRPr lang="ru-RU" dirty="0"/>
          </a:p>
        </p:txBody>
      </p:sp>
    </p:spTree>
    <p:extLst>
      <p:ext uri="{BB962C8B-B14F-4D97-AF65-F5344CB8AC3E}">
        <p14:creationId xmlns:p14="http://schemas.microsoft.com/office/powerpoint/2010/main" val="9721260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06"/>
            <a:ext cx="9143999" cy="689590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dramakids.com/id1/wp-content/uploads/sites/13/2015/11/stop-bullying-photo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315679"/>
            <a:ext cx="7305675" cy="35433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331640" y="4149080"/>
            <a:ext cx="6984776" cy="1569660"/>
          </a:xfrm>
          <a:prstGeom prst="rect">
            <a:avLst/>
          </a:prstGeom>
          <a:noFill/>
        </p:spPr>
        <p:txBody>
          <a:bodyPr wrap="square" rtlCol="0">
            <a:spAutoFit/>
          </a:bodyPr>
          <a:lstStyle/>
          <a:p>
            <a:pPr algn="ctr"/>
            <a:r>
              <a:rPr lang="ru-RU" sz="3200" b="1" dirty="0" smtClean="0">
                <a:latin typeface="Times New Roman" panose="02020603050405020304" pitchFamily="18" charset="0"/>
                <a:cs typeface="Times New Roman" panose="02020603050405020304" pitchFamily="18" charset="0"/>
              </a:rPr>
              <a:t>Разрешение  проблемы буллинга в наших руках. </a:t>
            </a:r>
            <a:endParaRPr lang="ru-RU" sz="3200" b="1" dirty="0">
              <a:latin typeface="Times New Roman" panose="02020603050405020304" pitchFamily="18" charset="0"/>
              <a:cs typeface="Times New Roman" panose="02020603050405020304" pitchFamily="18" charset="0"/>
            </a:endParaRPr>
          </a:p>
          <a:p>
            <a:pPr algn="ctr"/>
            <a:r>
              <a:rPr lang="ru-RU" sz="3200" b="1" dirty="0" smtClean="0">
                <a:latin typeface="Times New Roman" panose="02020603050405020304" pitchFamily="18" charset="0"/>
                <a:cs typeface="Times New Roman" panose="02020603050405020304" pitchFamily="18" charset="0"/>
              </a:rPr>
              <a:t>Удачи НАМ!</a:t>
            </a:r>
            <a:endParaRPr lang="ru-RU"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2126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00"/>
                                        <p:tgtEl>
                                          <p:spTgt spid="205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37906"/>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043608" y="41711"/>
            <a:ext cx="7704856" cy="3046988"/>
          </a:xfrm>
          <a:prstGeom prst="rect">
            <a:avLst/>
          </a:prstGeom>
          <a:noFill/>
        </p:spPr>
        <p:txBody>
          <a:bodyPr wrap="square" rtlCol="0">
            <a:spAutoFit/>
          </a:bodyPr>
          <a:lstStyle/>
          <a:p>
            <a:pPr algn="ctr"/>
            <a:endParaRPr lang="ru-RU" sz="2400" dirty="0" smtClean="0">
              <a:latin typeface="Times New Roman" panose="02020603050405020304" pitchFamily="18" charset="0"/>
              <a:cs typeface="Times New Roman" panose="02020603050405020304" pitchFamily="18" charset="0"/>
            </a:endParaRPr>
          </a:p>
          <a:p>
            <a:pPr algn="ctr"/>
            <a:r>
              <a:rPr lang="ru-RU" sz="2400" dirty="0" smtClean="0">
                <a:latin typeface="Times New Roman" panose="02020603050405020304" pitchFamily="18" charset="0"/>
                <a:cs typeface="Times New Roman" panose="02020603050405020304" pitchFamily="18" charset="0"/>
              </a:rPr>
              <a:t>Термин </a:t>
            </a:r>
            <a:r>
              <a:rPr lang="ru-RU" sz="2400" dirty="0">
                <a:latin typeface="Times New Roman" panose="02020603050405020304" pitchFamily="18" charset="0"/>
                <a:cs typeface="Times New Roman" panose="02020603050405020304" pitchFamily="18" charset="0"/>
              </a:rPr>
              <a:t>« буллинг » – что это такое? В переводе с английского </a:t>
            </a:r>
            <a:r>
              <a:rPr lang="ru-RU" sz="2400" dirty="0" smtClean="0">
                <a:latin typeface="Times New Roman" panose="02020603050405020304" pitchFamily="18" charset="0"/>
                <a:cs typeface="Times New Roman" panose="02020603050405020304" pitchFamily="18" charset="0"/>
              </a:rPr>
              <a:t>означает </a:t>
            </a:r>
            <a:r>
              <a:rPr lang="ru-RU" sz="2400" dirty="0">
                <a:latin typeface="Times New Roman" panose="02020603050405020304" pitchFamily="18" charset="0"/>
                <a:cs typeface="Times New Roman" panose="02020603050405020304" pitchFamily="18" charset="0"/>
              </a:rPr>
              <a:t>хулиганство. Буллинг – это многократное негативное психологическое давление на человека . . Буллинг (</a:t>
            </a:r>
            <a:r>
              <a:rPr lang="ru-RU" sz="2400" dirty="0" smtClean="0">
                <a:latin typeface="Times New Roman" panose="02020603050405020304" pitchFamily="18" charset="0"/>
                <a:cs typeface="Times New Roman" panose="02020603050405020304" pitchFamily="18" charset="0"/>
              </a:rPr>
              <a:t>хулиган, задира, грубиян) </a:t>
            </a:r>
            <a:r>
              <a:rPr lang="ru-RU" sz="2400" dirty="0">
                <a:latin typeface="Times New Roman" panose="02020603050405020304" pitchFamily="18" charset="0"/>
                <a:cs typeface="Times New Roman" panose="02020603050405020304" pitchFamily="18" charset="0"/>
              </a:rPr>
              <a:t>– длительный целенаправленный процесс физического или психологического притеснения одного человека (или группы) другим человеком (или группой). </a:t>
            </a:r>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0816" y="3396936"/>
            <a:ext cx="6642364" cy="3111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782989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689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771800" y="620688"/>
            <a:ext cx="5904656" cy="6001643"/>
          </a:xfrm>
          <a:prstGeom prst="rect">
            <a:avLst/>
          </a:prstGeom>
          <a:noFill/>
        </p:spPr>
        <p:txBody>
          <a:bodyPr wrap="square" rtlCol="0">
            <a:spAutoFit/>
          </a:bodyPr>
          <a:lstStyle/>
          <a:p>
            <a:pPr algn="just"/>
            <a:r>
              <a:rPr lang="ru-RU" sz="2400" dirty="0">
                <a:latin typeface="Times New Roman" panose="02020603050405020304" pitchFamily="18" charset="0"/>
                <a:cs typeface="Times New Roman" panose="02020603050405020304" pitchFamily="18" charset="0"/>
              </a:rPr>
              <a:t>Проблеме жестокого обращения в детской среде уделяется самое пристальное внимание. Проявления насилия в детском саду отличается от насилия в школе. В начальной школе это группа детей, в дошкольном учреждении отдельные дети. Очень редко группа детей, еще реже, когда вовлекается весь детский сад. В детском саду при насилии нет предварительной стадии обдумывания. Дошкольники не осознают до конца своих действий. Отсутствует понимание последствий и чувства вины. Оправданием насилия является незначительный проступок. Агрессивное поведение детей расходится с их словами.</a:t>
            </a:r>
          </a:p>
        </p:txBody>
      </p:sp>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385" y="2824594"/>
            <a:ext cx="2561958" cy="26206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675731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906"/>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275856" y="332656"/>
            <a:ext cx="5760640"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Как дети выбирают жертву для травли? </a:t>
            </a:r>
          </a:p>
        </p:txBody>
      </p:sp>
      <p:sp>
        <p:nvSpPr>
          <p:cNvPr id="3" name="TextBox 2"/>
          <p:cNvSpPr txBox="1"/>
          <p:nvPr/>
        </p:nvSpPr>
        <p:spPr>
          <a:xfrm>
            <a:off x="683568" y="794321"/>
            <a:ext cx="8279610" cy="1938992"/>
          </a:xfrm>
          <a:prstGeom prst="rect">
            <a:avLst/>
          </a:prstGeom>
          <a:noFill/>
        </p:spPr>
        <p:txBody>
          <a:bodyPr wrap="square" rtlCol="0">
            <a:spAutoFit/>
          </a:bodyPr>
          <a:lstStyle/>
          <a:p>
            <a:pPr algn="ctr"/>
            <a:r>
              <a:rPr lang="ru-RU" sz="2400" dirty="0">
                <a:latin typeface="Times New Roman" panose="02020603050405020304" pitchFamily="18" charset="0"/>
                <a:cs typeface="Times New Roman" panose="02020603050405020304" pitchFamily="18" charset="0"/>
              </a:rPr>
              <a:t>Стать целью травли очень легко – достаточно выделяться чем-либо среди </a:t>
            </a:r>
            <a:r>
              <a:rPr lang="ru-RU" sz="2400" dirty="0" smtClean="0">
                <a:latin typeface="Times New Roman" panose="02020603050405020304" pitchFamily="18" charset="0"/>
                <a:cs typeface="Times New Roman" panose="02020603050405020304" pitchFamily="18" charset="0"/>
              </a:rPr>
              <a:t>сверстников. Стоит </a:t>
            </a:r>
            <a:r>
              <a:rPr lang="ru-RU" sz="2400" dirty="0">
                <a:latin typeface="Times New Roman" panose="02020603050405020304" pitchFamily="18" charset="0"/>
                <a:cs typeface="Times New Roman" panose="02020603050405020304" pitchFamily="18" charset="0"/>
              </a:rPr>
              <a:t>понимать: можно с детства носить очки или быть обладателем веснушек, но не давать себя в обиду. Дети подсознательно находят того, кто не способен за себя постоять и не окажет сопротивления. </a:t>
            </a:r>
          </a:p>
        </p:txBody>
      </p:sp>
      <p:sp>
        <p:nvSpPr>
          <p:cNvPr id="4" name="TextBox 3"/>
          <p:cNvSpPr txBox="1"/>
          <p:nvPr/>
        </p:nvSpPr>
        <p:spPr>
          <a:xfrm>
            <a:off x="939043" y="3015528"/>
            <a:ext cx="7560840"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Основные черты ребёнка, которого легко угнетать:</a:t>
            </a:r>
          </a:p>
        </p:txBody>
      </p:sp>
      <p:sp>
        <p:nvSpPr>
          <p:cNvPr id="5" name="TextBox 4"/>
          <p:cNvSpPr txBox="1"/>
          <p:nvPr/>
        </p:nvSpPr>
        <p:spPr>
          <a:xfrm>
            <a:off x="863587" y="3476138"/>
            <a:ext cx="7416824" cy="3416320"/>
          </a:xfrm>
          <a:prstGeom prst="rect">
            <a:avLst/>
          </a:prstGeom>
          <a:noFill/>
        </p:spPr>
        <p:txBody>
          <a:bodyPr wrap="square" rtlCol="0">
            <a:spAutoFit/>
          </a:bodyPr>
          <a:lstStyle/>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Низкая </a:t>
            </a:r>
            <a:r>
              <a:rPr lang="ru-RU" sz="2400" dirty="0">
                <a:latin typeface="Times New Roman" panose="02020603050405020304" pitchFamily="18" charset="0"/>
                <a:cs typeface="Times New Roman" panose="02020603050405020304" pitchFamily="18" charset="0"/>
              </a:rPr>
              <a:t>самооценка </a:t>
            </a:r>
            <a:endParaRPr lang="ru-RU"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Застенчивость</a:t>
            </a:r>
            <a:r>
              <a:rPr lang="ru-RU" sz="2400" dirty="0">
                <a:latin typeface="Times New Roman" panose="02020603050405020304" pitchFamily="18" charset="0"/>
                <a:cs typeface="Times New Roman" panose="02020603050405020304" pitchFamily="18" charset="0"/>
              </a:rPr>
              <a:t>, пугливость </a:t>
            </a:r>
            <a:endParaRPr lang="ru-RU"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Мрачность</a:t>
            </a:r>
            <a:r>
              <a:rPr lang="ru-RU" sz="2400" dirty="0">
                <a:latin typeface="Times New Roman" panose="02020603050405020304" pitchFamily="18" charset="0"/>
                <a:cs typeface="Times New Roman" panose="02020603050405020304" pitchFamily="18" charset="0"/>
              </a:rPr>
              <a:t>, </a:t>
            </a:r>
            <a:r>
              <a:rPr lang="ru-RU" sz="2400" dirty="0" smtClean="0">
                <a:latin typeface="Times New Roman" panose="02020603050405020304" pitchFamily="18" charset="0"/>
                <a:cs typeface="Times New Roman" panose="02020603050405020304" pitchFamily="18" charset="0"/>
              </a:rPr>
              <a:t>апатичность</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Н</a:t>
            </a:r>
            <a:r>
              <a:rPr lang="ru-RU" sz="2400" dirty="0" smtClean="0">
                <a:latin typeface="Times New Roman" panose="02020603050405020304" pitchFamily="18" charset="0"/>
                <a:cs typeface="Times New Roman" panose="02020603050405020304" pitchFamily="18" charset="0"/>
              </a:rPr>
              <a:t>езаинтересованность </a:t>
            </a:r>
            <a:r>
              <a:rPr lang="ru-RU" sz="2400" dirty="0">
                <a:latin typeface="Times New Roman" panose="02020603050405020304" pitchFamily="18" charset="0"/>
                <a:cs typeface="Times New Roman" panose="02020603050405020304" pitchFamily="18" charset="0"/>
              </a:rPr>
              <a:t>в том, что происходит вокруг </a:t>
            </a:r>
            <a:endParaRPr lang="ru-RU"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Отсутствие </a:t>
            </a:r>
            <a:r>
              <a:rPr lang="ru-RU" sz="2400" dirty="0">
                <a:latin typeface="Times New Roman" panose="02020603050405020304" pitchFamily="18" charset="0"/>
                <a:cs typeface="Times New Roman" panose="02020603050405020304" pitchFamily="18" charset="0"/>
              </a:rPr>
              <a:t>хотя бы одного близкого друга среди сверстников </a:t>
            </a:r>
            <a:endParaRPr lang="ru-RU"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Смиренное </a:t>
            </a:r>
            <a:r>
              <a:rPr lang="ru-RU" sz="2400" dirty="0">
                <a:latin typeface="Times New Roman" panose="02020603050405020304" pitchFamily="18" charset="0"/>
                <a:cs typeface="Times New Roman" panose="02020603050405020304" pitchFamily="18" charset="0"/>
              </a:rPr>
              <a:t>принятие всего происходящего (в 90% случаев жертва буллинга никому не расскажет о том, что происходит)</a:t>
            </a:r>
          </a:p>
        </p:txBody>
      </p:sp>
    </p:spTree>
    <p:extLst>
      <p:ext uri="{BB962C8B-B14F-4D97-AF65-F5344CB8AC3E}">
        <p14:creationId xmlns:p14="http://schemas.microsoft.com/office/powerpoint/2010/main" val="9721260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63888" y="279166"/>
            <a:ext cx="5400600"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Провокативные жертвы буллинга </a:t>
            </a:r>
          </a:p>
        </p:txBody>
      </p:sp>
      <p:sp>
        <p:nvSpPr>
          <p:cNvPr id="4" name="TextBox 3"/>
          <p:cNvSpPr txBox="1"/>
          <p:nvPr/>
        </p:nvSpPr>
        <p:spPr>
          <a:xfrm>
            <a:off x="1547664" y="980728"/>
            <a:ext cx="7272808" cy="1569660"/>
          </a:xfrm>
          <a:prstGeom prst="rect">
            <a:avLst/>
          </a:prstGeom>
          <a:noFill/>
        </p:spPr>
        <p:txBody>
          <a:bodyPr wrap="square" rtlCol="0">
            <a:spAutoFit/>
          </a:bodyPr>
          <a:lstStyle/>
          <a:p>
            <a:pPr algn="just"/>
            <a:r>
              <a:rPr lang="ru-RU" sz="2400" dirty="0">
                <a:latin typeface="Times New Roman" panose="02020603050405020304" pitchFamily="18" charset="0"/>
                <a:cs typeface="Times New Roman" panose="02020603050405020304" pitchFamily="18" charset="0"/>
              </a:rPr>
              <a:t>Конечно, это не значит, что ребёнок напрашивается сам, ни в коем случае! Но его поведение настолько откровенно разнится с поведением сверстников, что подчас вызывает раздражение и </a:t>
            </a:r>
            <a:r>
              <a:rPr lang="ru-RU" sz="2400" dirty="0" smtClean="0">
                <a:latin typeface="Times New Roman" panose="02020603050405020304" pitchFamily="18" charset="0"/>
                <a:cs typeface="Times New Roman" panose="02020603050405020304" pitchFamily="18" charset="0"/>
              </a:rPr>
              <a:t>непонимание.</a:t>
            </a:r>
            <a:endParaRPr lang="ru-RU" sz="24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971600" y="2852936"/>
            <a:ext cx="7416824" cy="2677656"/>
          </a:xfrm>
          <a:prstGeom prst="rect">
            <a:avLst/>
          </a:prstGeom>
          <a:noFill/>
        </p:spPr>
        <p:txBody>
          <a:bodyPr wrap="square" rtlCol="0">
            <a:spAutoFit/>
          </a:bodyPr>
          <a:lstStyle/>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Дети, которые плохо поддаются обучению и сильно отстают от </a:t>
            </a:r>
            <a:r>
              <a:rPr lang="ru-RU" sz="2400" dirty="0" smtClean="0">
                <a:latin typeface="Times New Roman" panose="02020603050405020304" pitchFamily="18" charset="0"/>
                <a:cs typeface="Times New Roman" panose="02020603050405020304" pitchFamily="18" charset="0"/>
              </a:rPr>
              <a:t>остальных.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Подлизы </a:t>
            </a:r>
            <a:r>
              <a:rPr lang="ru-RU" sz="2400" dirty="0">
                <a:latin typeface="Times New Roman" panose="02020603050405020304" pitchFamily="18" charset="0"/>
                <a:cs typeface="Times New Roman" panose="02020603050405020304" pitchFamily="18" charset="0"/>
              </a:rPr>
              <a:t>и </a:t>
            </a:r>
            <a:r>
              <a:rPr lang="ru-RU" sz="2400" dirty="0" smtClean="0">
                <a:latin typeface="Times New Roman" panose="02020603050405020304" pitchFamily="18" charset="0"/>
                <a:cs typeface="Times New Roman" panose="02020603050405020304" pitchFamily="18" charset="0"/>
              </a:rPr>
              <a:t>ябеды.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Сильно </a:t>
            </a:r>
            <a:r>
              <a:rPr lang="ru-RU" sz="2400" dirty="0">
                <a:latin typeface="Times New Roman" panose="02020603050405020304" pitchFamily="18" charset="0"/>
                <a:cs typeface="Times New Roman" panose="02020603050405020304" pitchFamily="18" charset="0"/>
              </a:rPr>
              <a:t>зависимые от родителей и </a:t>
            </a:r>
            <a:r>
              <a:rPr lang="ru-RU" sz="2400" dirty="0" smtClean="0">
                <a:latin typeface="Times New Roman" panose="02020603050405020304" pitchFamily="18" charset="0"/>
                <a:cs typeface="Times New Roman" panose="02020603050405020304" pitchFamily="18" charset="0"/>
              </a:rPr>
              <a:t>гиперопекаемые</a:t>
            </a:r>
            <a:r>
              <a:rPr lang="ru-RU" sz="2400" dirty="0">
                <a:latin typeface="Times New Roman" panose="02020603050405020304" pitchFamily="18" charset="0"/>
                <a:cs typeface="Times New Roman" panose="02020603050405020304" pitchFamily="18" charset="0"/>
              </a:rPr>
              <a:t>.</a:t>
            </a:r>
            <a:endParaRPr lang="ru-RU"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Очень </a:t>
            </a:r>
            <a:r>
              <a:rPr lang="ru-RU" sz="2400" dirty="0">
                <a:latin typeface="Times New Roman" panose="02020603050405020304" pitchFamily="18" charset="0"/>
                <a:cs typeface="Times New Roman" panose="02020603050405020304" pitchFamily="18" charset="0"/>
              </a:rPr>
              <a:t>болезненные дети (из-за того, что редко появляются в компании, остальные дети от них отвыкают</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21260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635897" y="204422"/>
            <a:ext cx="5508103"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Как понять, что ребёнка обижают? </a:t>
            </a:r>
          </a:p>
        </p:txBody>
      </p:sp>
      <p:sp>
        <p:nvSpPr>
          <p:cNvPr id="3" name="TextBox 2"/>
          <p:cNvSpPr txBox="1"/>
          <p:nvPr/>
        </p:nvSpPr>
        <p:spPr>
          <a:xfrm>
            <a:off x="2375248" y="764704"/>
            <a:ext cx="6768752" cy="3785652"/>
          </a:xfrm>
          <a:prstGeom prst="rect">
            <a:avLst/>
          </a:prstGeom>
          <a:noFill/>
        </p:spPr>
        <p:txBody>
          <a:bodyPr wrap="square" rtlCol="0">
            <a:spAutoFit/>
          </a:bodyPr>
          <a:lstStyle/>
          <a:p>
            <a:pPr algn="ctr"/>
            <a:r>
              <a:rPr lang="ru-RU" sz="2400" dirty="0">
                <a:latin typeface="Times New Roman" panose="02020603050405020304" pitchFamily="18" charset="0"/>
                <a:cs typeface="Times New Roman" panose="02020603050405020304" pitchFamily="18" charset="0"/>
              </a:rPr>
              <a:t> Если это касается детского сада и подготовительных занятий, то ребёнок, которого обижают сверстники, может и не будет откровенно отказываться туда идти, но будет рад любой возможности остаться дома. После общения со сверстниками ребёнок подавлен и на предложение позвать кого-нибудь в гости всегда отказывается или отвечает, что некого. Могут случаться беспричинные истерики и слёзы </a:t>
            </a:r>
            <a:r>
              <a:rPr lang="ru-RU" sz="2400" dirty="0" smtClean="0">
                <a:latin typeface="Times New Roman" panose="02020603050405020304" pitchFamily="18" charset="0"/>
                <a:cs typeface="Times New Roman" panose="02020603050405020304" pitchFamily="18" charset="0"/>
              </a:rPr>
              <a:t>без очевидного </a:t>
            </a:r>
            <a:r>
              <a:rPr lang="ru-RU" sz="2400" dirty="0">
                <a:latin typeface="Times New Roman" panose="02020603050405020304" pitchFamily="18" charset="0"/>
                <a:cs typeface="Times New Roman" panose="02020603050405020304" pitchFamily="18" charset="0"/>
              </a:rPr>
              <a:t>повода .</a:t>
            </a:r>
          </a:p>
        </p:txBody>
      </p:sp>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5" y="4451613"/>
            <a:ext cx="3707905" cy="24620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071" y="4376204"/>
            <a:ext cx="3960353" cy="251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72126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znanio.ru/static/files/cache/c8/0d/c80d14c7ef6c7edb84515571f4f9fc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9590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195737" y="773996"/>
            <a:ext cx="6808254" cy="830997"/>
          </a:xfrm>
          <a:prstGeom prst="rect">
            <a:avLst/>
          </a:prstGeom>
          <a:noFill/>
        </p:spPr>
        <p:txBody>
          <a:bodyPr wrap="square" rtlCol="0">
            <a:spAutoFit/>
          </a:bodyPr>
          <a:lstStyle/>
          <a:p>
            <a:pPr algn="just"/>
            <a:r>
              <a:rPr lang="ru-RU" sz="2400" dirty="0" smtClean="0">
                <a:latin typeface="Times New Roman" panose="02020603050405020304" pitchFamily="18" charset="0"/>
                <a:cs typeface="Times New Roman" panose="02020603050405020304" pitchFamily="18" charset="0"/>
              </a:rPr>
              <a:t> </a:t>
            </a:r>
          </a:p>
          <a:p>
            <a:pPr algn="just"/>
            <a:r>
              <a:rPr lang="ru-RU" sz="2400" b="1" dirty="0" smtClean="0">
                <a:latin typeface="Times New Roman" panose="02020603050405020304" pitchFamily="18" charset="0"/>
                <a:cs typeface="Times New Roman" panose="02020603050405020304" pitchFamily="18" charset="0"/>
              </a:rPr>
              <a:t>А </a:t>
            </a:r>
            <a:r>
              <a:rPr lang="ru-RU" sz="2400" b="1" dirty="0">
                <a:latin typeface="Times New Roman" panose="02020603050405020304" pitchFamily="18" charset="0"/>
                <a:cs typeface="Times New Roman" panose="02020603050405020304" pitchFamily="18" charset="0"/>
              </a:rPr>
              <a:t>как выглядит ребёнок- </a:t>
            </a:r>
            <a:r>
              <a:rPr lang="ru-RU" sz="2400" b="1" dirty="0" smtClean="0">
                <a:latin typeface="Times New Roman" panose="02020603050405020304" pitchFamily="18" charset="0"/>
                <a:cs typeface="Times New Roman" panose="02020603050405020304" pitchFamily="18" charset="0"/>
              </a:rPr>
              <a:t>буллинга? </a:t>
            </a:r>
            <a:endParaRPr lang="ru-RU" sz="2400" b="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971600" y="1916832"/>
            <a:ext cx="8032390" cy="3785652"/>
          </a:xfrm>
          <a:prstGeom prst="rect">
            <a:avLst/>
          </a:prstGeom>
          <a:noFill/>
        </p:spPr>
        <p:txBody>
          <a:bodyPr wrap="square" rtlCol="0">
            <a:spAutoFit/>
          </a:bodyPr>
          <a:lstStyle/>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Дети, не умеющие </a:t>
            </a:r>
            <a:r>
              <a:rPr lang="ru-RU" sz="2400" dirty="0" smtClean="0">
                <a:latin typeface="Times New Roman" panose="02020603050405020304" pitchFamily="18" charset="0"/>
                <a:cs typeface="Times New Roman" panose="02020603050405020304" pitchFamily="18" charset="0"/>
              </a:rPr>
              <a:t>сочувствовать.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Гиперактивные </a:t>
            </a:r>
            <a:r>
              <a:rPr lang="ru-RU" sz="2400" dirty="0">
                <a:latin typeface="Times New Roman" panose="02020603050405020304" pitchFamily="18" charset="0"/>
                <a:cs typeface="Times New Roman" panose="02020603050405020304" pitchFamily="18" charset="0"/>
              </a:rPr>
              <a:t>, агрессивные, физически превосходящие своих </a:t>
            </a:r>
            <a:r>
              <a:rPr lang="ru-RU" sz="2400" dirty="0" smtClean="0">
                <a:latin typeface="Times New Roman" panose="02020603050405020304" pitchFamily="18" charset="0"/>
                <a:cs typeface="Times New Roman" panose="02020603050405020304" pitchFamily="18" charset="0"/>
              </a:rPr>
              <a:t>сверстников.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Ребёнок</a:t>
            </a:r>
            <a:r>
              <a:rPr lang="ru-RU" sz="2400" dirty="0">
                <a:latin typeface="Times New Roman" panose="02020603050405020304" pitchFamily="18" charset="0"/>
                <a:cs typeface="Times New Roman" panose="02020603050405020304" pitchFamily="18" charset="0"/>
              </a:rPr>
              <a:t>, который является неформальным лидером компании или мечтает им </a:t>
            </a:r>
            <a:r>
              <a:rPr lang="ru-RU" sz="2400" dirty="0" smtClean="0">
                <a:latin typeface="Times New Roman" panose="02020603050405020304" pitchFamily="18" charset="0"/>
                <a:cs typeface="Times New Roman" panose="02020603050405020304" pitchFamily="18" charset="0"/>
              </a:rPr>
              <a:t>стать.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Нуждается </a:t>
            </a:r>
            <a:r>
              <a:rPr lang="ru-RU" sz="2400" dirty="0">
                <a:latin typeface="Times New Roman" panose="02020603050405020304" pitchFamily="18" charset="0"/>
                <a:cs typeface="Times New Roman" panose="02020603050405020304" pitchFamily="18" charset="0"/>
              </a:rPr>
              <a:t>в том, чтобы самоутвердиться, так как ущемлён в </a:t>
            </a:r>
            <a:r>
              <a:rPr lang="ru-RU" sz="2400" dirty="0" smtClean="0">
                <a:latin typeface="Times New Roman" panose="02020603050405020304" pitchFamily="18" charset="0"/>
                <a:cs typeface="Times New Roman" panose="02020603050405020304" pitchFamily="18" charset="0"/>
              </a:rPr>
              <a:t>семье. </a:t>
            </a: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Ощущает </a:t>
            </a:r>
            <a:r>
              <a:rPr lang="ru-RU" sz="2400" dirty="0">
                <a:latin typeface="Times New Roman" panose="02020603050405020304" pitchFamily="18" charset="0"/>
                <a:cs typeface="Times New Roman" panose="02020603050405020304" pitchFamily="18" charset="0"/>
              </a:rPr>
              <a:t>вседозволенность из-за неправильного воспитания или высокого социального статуса </a:t>
            </a:r>
            <a:r>
              <a:rPr lang="ru-RU" sz="2400" dirty="0" smtClean="0">
                <a:latin typeface="Times New Roman" panose="02020603050405020304" pitchFamily="18" charset="0"/>
                <a:cs typeface="Times New Roman" panose="02020603050405020304" pitchFamily="18" charset="0"/>
              </a:rPr>
              <a:t>родителей.</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300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689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635896" y="188640"/>
            <a:ext cx="5328592"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Наблюдатель или союзник </a:t>
            </a:r>
            <a:r>
              <a:rPr lang="ru-RU" sz="2400" b="1" dirty="0" smtClean="0">
                <a:latin typeface="Times New Roman" panose="02020603050405020304" pitchFamily="18" charset="0"/>
                <a:cs typeface="Times New Roman" panose="02020603050405020304" pitchFamily="18" charset="0"/>
              </a:rPr>
              <a:t>буллинга </a:t>
            </a:r>
            <a:endParaRPr lang="ru-RU" sz="24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1115616" y="650305"/>
            <a:ext cx="8028384" cy="3785652"/>
          </a:xfrm>
          <a:prstGeom prst="rect">
            <a:avLst/>
          </a:prstGeom>
          <a:noFill/>
        </p:spPr>
        <p:txBody>
          <a:bodyPr wrap="square" rtlCol="0">
            <a:spAutoFit/>
          </a:bodyPr>
          <a:lstStyle/>
          <a:p>
            <a:pPr algn="just"/>
            <a:r>
              <a:rPr lang="ru-RU" sz="2400" dirty="0">
                <a:latin typeface="Times New Roman" panose="02020603050405020304" pitchFamily="18" charset="0"/>
                <a:cs typeface="Times New Roman" panose="02020603050405020304" pitchFamily="18" charset="0"/>
              </a:rPr>
              <a:t>В вопросе детской агрессии всегда есть третья сторона, и вина наблюдателя ничуть не меньше вины самого агрессора. Почему дети бездействуют или подключаются к травле понять довольно просто: </a:t>
            </a:r>
          </a:p>
          <a:p>
            <a:pPr marL="342900" indent="-342900" algn="just">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Страх </a:t>
            </a:r>
            <a:r>
              <a:rPr lang="ru-RU" sz="2400" dirty="0">
                <a:latin typeface="Times New Roman" panose="02020603050405020304" pitchFamily="18" charset="0"/>
                <a:cs typeface="Times New Roman" panose="02020603050405020304" pitchFamily="18" charset="0"/>
              </a:rPr>
              <a:t>оказаться на месте </a:t>
            </a:r>
            <a:r>
              <a:rPr lang="ru-RU" sz="2400" dirty="0" smtClean="0">
                <a:latin typeface="Times New Roman" panose="02020603050405020304" pitchFamily="18" charset="0"/>
                <a:cs typeface="Times New Roman" panose="02020603050405020304" pitchFamily="18" charset="0"/>
              </a:rPr>
              <a:t>жертвы.</a:t>
            </a:r>
          </a:p>
          <a:p>
            <a:pPr marL="342900" indent="-342900" algn="just">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Страх </a:t>
            </a:r>
            <a:r>
              <a:rPr lang="ru-RU" sz="2400" dirty="0">
                <a:latin typeface="Times New Roman" panose="02020603050405020304" pitchFamily="18" charset="0"/>
                <a:cs typeface="Times New Roman" panose="02020603050405020304" pitchFamily="18" charset="0"/>
              </a:rPr>
              <a:t>выделиться из толпы и легко поддаются чужому </a:t>
            </a:r>
            <a:r>
              <a:rPr lang="ru-RU" sz="2400" dirty="0" smtClean="0">
                <a:latin typeface="Times New Roman" panose="02020603050405020304" pitchFamily="18" charset="0"/>
                <a:cs typeface="Times New Roman" panose="02020603050405020304" pitchFamily="18" charset="0"/>
              </a:rPr>
              <a:t>влиянию. </a:t>
            </a:r>
          </a:p>
          <a:p>
            <a:pPr marL="342900" indent="-342900" algn="just">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Считают </a:t>
            </a:r>
            <a:r>
              <a:rPr lang="ru-RU" sz="2400" dirty="0">
                <a:latin typeface="Times New Roman" panose="02020603050405020304" pitchFamily="18" charset="0"/>
                <a:cs typeface="Times New Roman" panose="02020603050405020304" pitchFamily="18" charset="0"/>
              </a:rPr>
              <a:t>издёвки — развлечениями, а жестокость и грубость – </a:t>
            </a:r>
            <a:r>
              <a:rPr lang="ru-RU" sz="2400" dirty="0" smtClean="0">
                <a:latin typeface="Times New Roman" panose="02020603050405020304" pitchFamily="18" charset="0"/>
                <a:cs typeface="Times New Roman" panose="02020603050405020304" pitchFamily="18" charset="0"/>
              </a:rPr>
              <a:t>нормой.</a:t>
            </a:r>
          </a:p>
          <a:p>
            <a:pPr marL="342900" indent="-342900" algn="just">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Когда-то были на месте жертвы и теперь </a:t>
            </a:r>
            <a:r>
              <a:rPr lang="ru-RU" sz="2400" dirty="0" smtClean="0">
                <a:latin typeface="Times New Roman" panose="02020603050405020304" pitchFamily="18" charset="0"/>
                <a:cs typeface="Times New Roman" panose="02020603050405020304" pitchFamily="18" charset="0"/>
              </a:rPr>
              <a:t>отыгрываются.</a:t>
            </a:r>
            <a:endParaRPr lang="ru-RU" sz="2400" dirty="0">
              <a:latin typeface="Times New Roman" panose="02020603050405020304" pitchFamily="18" charset="0"/>
              <a:cs typeface="Times New Roman" panose="02020603050405020304" pitchFamily="18" charset="0"/>
            </a:endParaRPr>
          </a:p>
        </p:txBody>
      </p:sp>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7723" y="4372644"/>
            <a:ext cx="3794436" cy="2485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45737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463"/>
            <a:ext cx="9144000" cy="689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4644008" y="332656"/>
            <a:ext cx="3960440" cy="461665"/>
          </a:xfrm>
          <a:prstGeom prst="rect">
            <a:avLst/>
          </a:prstGeom>
          <a:noFill/>
        </p:spPr>
        <p:txBody>
          <a:bodyPr wrap="square" rtlCol="0">
            <a:spAutoFit/>
          </a:bodyPr>
          <a:lstStyle/>
          <a:p>
            <a:r>
              <a:rPr lang="ru-RU" sz="2400" b="1" dirty="0">
                <a:latin typeface="Times New Roman" panose="02020603050405020304" pitchFamily="18" charset="0"/>
                <a:cs typeface="Times New Roman" panose="02020603050405020304" pitchFamily="18" charset="0"/>
              </a:rPr>
              <a:t>Роль воспитателя </a:t>
            </a:r>
          </a:p>
        </p:txBody>
      </p:sp>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2801758"/>
            <a:ext cx="4336644" cy="28838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259632" y="827291"/>
            <a:ext cx="7884368" cy="1938992"/>
          </a:xfrm>
          <a:prstGeom prst="rect">
            <a:avLst/>
          </a:prstGeom>
          <a:noFill/>
        </p:spPr>
        <p:txBody>
          <a:bodyPr wrap="square" rtlCol="0">
            <a:spAutoFit/>
          </a:bodyPr>
          <a:lstStyle/>
          <a:p>
            <a:pPr algn="just"/>
            <a:r>
              <a:rPr lang="ru-RU" dirty="0"/>
              <a:t> </a:t>
            </a:r>
            <a:r>
              <a:rPr lang="ru-RU" sz="2400" dirty="0">
                <a:latin typeface="Times New Roman" panose="02020603050405020304" pitchFamily="18" charset="0"/>
                <a:cs typeface="Times New Roman" panose="02020603050405020304" pitchFamily="18" charset="0"/>
              </a:rPr>
              <a:t>В детском саду дети обо всем рассказывают воспитателю. В школе насилие не всегда выходит за </a:t>
            </a:r>
            <a:r>
              <a:rPr lang="ru-RU" sz="2400" dirty="0" smtClean="0">
                <a:latin typeface="Times New Roman" panose="02020603050405020304" pitchFamily="18" charset="0"/>
                <a:cs typeface="Times New Roman" panose="02020603050405020304" pitchFamily="18" charset="0"/>
              </a:rPr>
              <a:t>пределы коллектива</a:t>
            </a:r>
            <a:r>
              <a:rPr lang="ru-RU" sz="2400" dirty="0">
                <a:latin typeface="Times New Roman" panose="02020603050405020304" pitchFamily="18" charset="0"/>
                <a:cs typeface="Times New Roman" panose="02020603050405020304" pitchFamily="18" charset="0"/>
              </a:rPr>
              <a:t>, так как рассказчик будет считаться предателем. В детском саду воспитатель – арбитр. Он следит за недопустимой агрессией. </a:t>
            </a:r>
          </a:p>
        </p:txBody>
      </p:sp>
      <p:sp>
        <p:nvSpPr>
          <p:cNvPr id="4" name="TextBox 3"/>
          <p:cNvSpPr txBox="1"/>
          <p:nvPr/>
        </p:nvSpPr>
        <p:spPr>
          <a:xfrm>
            <a:off x="5364088" y="2766283"/>
            <a:ext cx="3600400" cy="3046988"/>
          </a:xfrm>
          <a:prstGeom prst="rect">
            <a:avLst/>
          </a:prstGeom>
          <a:noFill/>
        </p:spPr>
        <p:txBody>
          <a:bodyPr wrap="square" rtlCol="0">
            <a:spAutoFit/>
          </a:bodyPr>
          <a:lstStyle/>
          <a:p>
            <a:pPr algn="just"/>
            <a:r>
              <a:rPr lang="ru-RU" sz="2400" dirty="0">
                <a:latin typeface="Times New Roman" panose="02020603050405020304" pitchFamily="18" charset="0"/>
                <a:cs typeface="Times New Roman" panose="02020603050405020304" pitchFamily="18" charset="0"/>
              </a:rPr>
              <a:t>Все дети ждут реакции воспитателя. Воспитатель четко распознает формы агрессии и насилия. Он обязательно должен приучать детей справляться с агрессией внутри себя</a:t>
            </a:r>
            <a:r>
              <a:rPr lang="ru-RU" sz="2400" dirty="0" smtClean="0">
                <a:latin typeface="Times New Roman" panose="02020603050405020304" pitchFamily="18" charset="0"/>
                <a:cs typeface="Times New Roman" panose="02020603050405020304" pitchFamily="18" charset="0"/>
              </a:rPr>
              <a:t>.</a:t>
            </a:r>
            <a:endParaRPr lang="ru-RU" sz="24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539553" y="5721215"/>
            <a:ext cx="8424936" cy="1200329"/>
          </a:xfrm>
          <a:prstGeom prst="rect">
            <a:avLst/>
          </a:prstGeom>
          <a:noFill/>
        </p:spPr>
        <p:txBody>
          <a:bodyPr wrap="square" rtlCol="0">
            <a:spAutoFit/>
          </a:bodyPr>
          <a:lstStyle/>
          <a:p>
            <a:pPr algn="just"/>
            <a:r>
              <a:rPr lang="ru-RU" sz="2400" dirty="0">
                <a:latin typeface="Times New Roman" panose="02020603050405020304" pitchFamily="18" charset="0"/>
                <a:cs typeface="Times New Roman" panose="02020603050405020304" pitchFamily="18" charset="0"/>
              </a:rPr>
              <a:t>В детском саду у воспитателя власть, физическое превосходство. Все это удерживает детей от применения насилия. </a:t>
            </a:r>
          </a:p>
        </p:txBody>
      </p:sp>
    </p:spTree>
    <p:extLst>
      <p:ext uri="{BB962C8B-B14F-4D97-AF65-F5344CB8AC3E}">
        <p14:creationId xmlns:p14="http://schemas.microsoft.com/office/powerpoint/2010/main" val="103174624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1207</TotalTime>
  <Words>940</Words>
  <Application>Microsoft Office PowerPoint</Application>
  <PresentationFormat>Экран (4:3)</PresentationFormat>
  <Paragraphs>57</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Samsung</dc:creator>
  <cp:lastModifiedBy>79163</cp:lastModifiedBy>
  <cp:revision>44</cp:revision>
  <dcterms:created xsi:type="dcterms:W3CDTF">2019-01-26T10:46:47Z</dcterms:created>
  <dcterms:modified xsi:type="dcterms:W3CDTF">2023-11-13T18:11:42Z</dcterms:modified>
</cp:coreProperties>
</file>