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96" r:id="rId3"/>
    <p:sldId id="291" r:id="rId4"/>
    <p:sldId id="305" r:id="rId5"/>
    <p:sldId id="304" r:id="rId6"/>
    <p:sldId id="306" r:id="rId7"/>
    <p:sldId id="308" r:id="rId8"/>
    <p:sldId id="307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09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270" r:id="rId27"/>
    <p:sldId id="329" r:id="rId28"/>
    <p:sldId id="330" r:id="rId29"/>
    <p:sldId id="331" r:id="rId30"/>
    <p:sldId id="332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48" autoAdjust="0"/>
  </p:normalViewPr>
  <p:slideViewPr>
    <p:cSldViewPr>
      <p:cViewPr>
        <p:scale>
          <a:sx n="66" d="100"/>
          <a:sy n="66" d="100"/>
        </p:scale>
        <p:origin x="-150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29CE14-9C56-4935-A218-AE3D7A807348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D5F13B-ECDB-4C5E-B87D-843A6F8B7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3101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D5F13B-ECDB-4C5E-B87D-843A6F8B733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F6AE9-9FD4-41AD-BA51-DC8901A7AC6E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14E7B-9498-4948-8F8E-54928350D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2259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9FEED-ECA3-4B8F-B254-E071E5832275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9D155-4C18-4B19-8546-1EA113608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198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A6EFC-B696-45F7-8E60-30DB216DB14F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D0CFE-D611-44F8-8590-BC9E81E1D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0781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176A1-DA7E-4515-B3CA-935328209CBE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06F5A-3A75-4DA5-9A48-64E6F4D78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0926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F53C-353C-462D-8705-CAB8EB3E3AFC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E1E33-E8ED-47D3-8D60-1E24F59C8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08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40CD7-099C-4E67-88DF-07A30BCF8EE9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D0081-4436-46D8-BA03-112C03847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5028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2CBEF-B974-4389-A9B7-E8B5E18BF888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4C24B-DBE6-4FD1-8F18-56170C0EF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4176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78B38-E1EA-4A56-B8F2-1CBB2D537504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9C73B-0127-4418-9CBC-16AAD112C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512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4912E-4191-4EA2-90B5-772250E25E79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67F2F-8271-4C48-860D-A53644F18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817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779CE-7225-4EB5-93BC-08B5220ADB1F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1A998-3C3E-42E4-9A2B-70E598310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41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16757-B6F9-44CB-AD1E-2F04C862BDFC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3BE3C-610D-464D-8AA0-11E269584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6995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2449EA-B356-40A7-800D-C12F82A7AC55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7DBE4E-4865-45B4-B142-4E30BDF03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500063" y="1357313"/>
            <a:ext cx="8358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32657"/>
            <a:ext cx="7200800" cy="1440159"/>
          </a:xfrm>
          <a:prstGeom prst="rect">
            <a:avLst/>
          </a:prstGeom>
          <a:noFill/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cs typeface="Arial" pitchFamily="34" charset="0"/>
              </a:rPr>
              <a:t>Муниципальное бюджетное учреждение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cs typeface="Arial" pitchFamily="34" charset="0"/>
              </a:rPr>
              <a:t> дополнительного образования 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cs typeface="Arial" pitchFamily="34" charset="0"/>
              </a:rPr>
              <a:t>Дом детской культуры (искусств) «Радуга</a:t>
            </a: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683568" y="4581128"/>
            <a:ext cx="777686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ru-RU" sz="1600" i="1" dirty="0" smtClean="0"/>
              <a:t>Выполнил:</a:t>
            </a:r>
            <a:r>
              <a:rPr lang="ru-RU" sz="1600" dirty="0" smtClean="0"/>
              <a:t> Чураев Владислав, 1</a:t>
            </a:r>
            <a:r>
              <a:rPr lang="en-US" sz="1600" dirty="0" smtClean="0"/>
              <a:t>4</a:t>
            </a:r>
            <a:r>
              <a:rPr lang="ru-RU" sz="1600" dirty="0" smtClean="0"/>
              <a:t> лет,</a:t>
            </a:r>
          </a:p>
          <a:p>
            <a:pPr algn="r" eaLnBrk="1" hangingPunct="1"/>
            <a:r>
              <a:rPr lang="ru-RU" sz="1600" dirty="0" smtClean="0"/>
              <a:t> учащийся объединения</a:t>
            </a:r>
          </a:p>
          <a:p>
            <a:pPr algn="r" eaLnBrk="1" hangingPunct="1"/>
            <a:r>
              <a:rPr lang="ru-RU" sz="1600" dirty="0" smtClean="0"/>
              <a:t>                                                         «Лоскутная Фантазия»                                           </a:t>
            </a:r>
            <a:r>
              <a:rPr lang="ru-RU" sz="1600" i="1" dirty="0" smtClean="0"/>
              <a:t>Руководитель проекта : Яшина  Валентина Александровна</a:t>
            </a:r>
          </a:p>
          <a:p>
            <a:pPr algn="ctr" eaLnBrk="1" hangingPunct="1"/>
            <a:endParaRPr lang="ru-RU" sz="1400" b="1" dirty="0" smtClean="0">
              <a:cs typeface="Arial" pitchFamily="34" charset="0"/>
            </a:endParaRPr>
          </a:p>
          <a:p>
            <a:pPr algn="ctr" eaLnBrk="1" hangingPunct="1"/>
            <a:endParaRPr lang="ru-RU" sz="1400" b="1" dirty="0" smtClean="0">
              <a:cs typeface="Arial" pitchFamily="34" charset="0"/>
            </a:endParaRPr>
          </a:p>
          <a:p>
            <a:pPr algn="ctr" eaLnBrk="1" hangingPunct="1"/>
            <a:r>
              <a:rPr lang="ru-RU" sz="1400" b="1" dirty="0" smtClean="0">
                <a:cs typeface="Arial" pitchFamily="34" charset="0"/>
              </a:rPr>
              <a:t>г.Выкса</a:t>
            </a:r>
          </a:p>
          <a:p>
            <a:pPr algn="ctr" eaLnBrk="1" hangingPunct="1"/>
            <a:r>
              <a:rPr lang="ru-RU" sz="1400" dirty="0" smtClean="0">
                <a:cs typeface="Arial" pitchFamily="34" charset="0"/>
              </a:rPr>
              <a:t>20</a:t>
            </a:r>
            <a:r>
              <a:rPr lang="en-US" sz="1400" dirty="0" smtClean="0">
                <a:cs typeface="Arial" pitchFamily="34" charset="0"/>
              </a:rPr>
              <a:t>20</a:t>
            </a:r>
            <a:r>
              <a:rPr lang="ru-RU" sz="1400" dirty="0" smtClean="0">
                <a:cs typeface="Arial" pitchFamily="34" charset="0"/>
              </a:rPr>
              <a:t>г</a:t>
            </a:r>
            <a:r>
              <a:rPr lang="ru-RU" sz="1400" dirty="0" smtClean="0">
                <a:cs typeface="Arial" pitchFamily="34" charset="0"/>
              </a:rPr>
              <a:t>.</a:t>
            </a:r>
            <a:endParaRPr lang="ru-RU" sz="1400" dirty="0"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7" y="1628801"/>
            <a:ext cx="640871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b="1" dirty="0" smtClean="0"/>
          </a:p>
          <a:p>
            <a:pPr algn="ctr"/>
            <a:r>
              <a:rPr lang="ru-RU" sz="3200" b="1" dirty="0" smtClean="0"/>
              <a:t>Творческий проект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 ДОМАШНИЕ ТАПОЧКИ»</a:t>
            </a:r>
          </a:p>
          <a:p>
            <a:endParaRPr lang="ru-RU" sz="4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Маркетинговые исследования: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Я решил узнать, что предлагают нам наши магазины и рынок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18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18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Вывод</a:t>
            </a:r>
            <a:r>
              <a:rPr lang="ru-RU" sz="16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 В ходе исследования удалось выяснить,  что в продаже имеются  различные домашние тапочки, но они все выполнены из нового  материала на фабрике и цена мне не по карману.</a:t>
            </a:r>
            <a:endParaRPr lang="ru-RU" sz="1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71600" y="1397000"/>
          <a:ext cx="7488831" cy="4120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295"/>
                <a:gridCol w="2347238"/>
                <a:gridCol w="1497766"/>
                <a:gridCol w="1497766"/>
                <a:gridCol w="1497766"/>
              </a:tblGrid>
              <a:tr h="50015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Вопросы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Торговый центр «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Универмаг»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Торговый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центр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«Красные Зори»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Рынок</a:t>
                      </a:r>
                    </a:p>
                  </a:txBody>
                  <a:tcPr marL="57546" marR="57546" marT="0" marB="0"/>
                </a:tc>
              </a:tr>
              <a:tr h="90501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Есть ли в продаже домашние тапочки 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+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     +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</a:rPr>
                        <a:t>               +</a:t>
                      </a:r>
                    </a:p>
                  </a:txBody>
                  <a:tcPr marL="57546" marR="57546" marT="0" marB="0"/>
                </a:tc>
              </a:tr>
              <a:tr h="90501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Домашние тапочки  выполнены фабричным способом?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   </a:t>
                      </a: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+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       +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   +</a:t>
                      </a:r>
                    </a:p>
                  </a:txBody>
                  <a:tcPr marL="57546" marR="57546" marT="0" marB="0"/>
                </a:tc>
              </a:tr>
              <a:tr h="90501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Домашние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тапочки</a:t>
                      </a:r>
                      <a:r>
                        <a:rPr lang="ru-RU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выполнены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из отходов сырья?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_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        _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</a:rPr>
                        <a:t>                 _</a:t>
                      </a:r>
                    </a:p>
                  </a:txBody>
                  <a:tcPr marL="57546" marR="57546" marT="0" marB="0"/>
                </a:tc>
              </a:tr>
              <a:tr h="90501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Сколько стоят домашние тапочки?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300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350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руб.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300 -420 руб.</a:t>
                      </a:r>
                    </a:p>
                  </a:txBody>
                  <a:tcPr marL="57546" marR="5754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200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250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руб.</a:t>
                      </a:r>
                    </a:p>
                  </a:txBody>
                  <a:tcPr marL="57546" marR="5754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993233" y="114905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611560" y="260648"/>
            <a:ext cx="5832648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Историческая справка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1340768"/>
            <a:ext cx="8064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История создания домашней обуви почти у каждого народа своя</a:t>
            </a:r>
          </a:p>
          <a:p>
            <a:r>
              <a:rPr lang="ru-RU" sz="1600" dirty="0" smtClean="0"/>
              <a:t> и уходит корнями в глубокую древность.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endParaRPr lang="ru-RU" sz="3200" dirty="0" smtClean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323528" y="2276872"/>
            <a:ext cx="4320480" cy="20162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В древнем Египте было </a:t>
            </a:r>
          </a:p>
          <a:p>
            <a:r>
              <a:rPr lang="ru-RU" sz="1600" dirty="0" smtClean="0"/>
              <a:t>принято носить обувь </a:t>
            </a:r>
          </a:p>
          <a:p>
            <a:r>
              <a:rPr lang="ru-RU" sz="1600" dirty="0" smtClean="0"/>
              <a:t>без задника</a:t>
            </a:r>
            <a:endParaRPr lang="ru-RU" sz="1600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4860032" y="2132856"/>
            <a:ext cx="4032448" cy="20162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Постепенно и султаны </a:t>
            </a:r>
          </a:p>
          <a:p>
            <a:r>
              <a:rPr lang="ru-RU" sz="1600" dirty="0" smtClean="0"/>
              <a:t>стали отдавать </a:t>
            </a:r>
          </a:p>
          <a:p>
            <a:r>
              <a:rPr lang="ru-RU" sz="1600" dirty="0" smtClean="0"/>
              <a:t>должное удобству </a:t>
            </a:r>
          </a:p>
          <a:p>
            <a:r>
              <a:rPr lang="ru-RU" sz="1600" dirty="0" smtClean="0"/>
              <a:t>тапочек</a:t>
            </a:r>
            <a:endParaRPr lang="ru-RU" sz="1600" dirty="0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395536" y="4149080"/>
            <a:ext cx="8136904" cy="223224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Интересно, что в древности роскошью носить сафьяновые мягкие </a:t>
            </a:r>
          </a:p>
          <a:p>
            <a:r>
              <a:rPr lang="ru-RU" sz="1600" dirty="0" smtClean="0"/>
              <a:t>туфли без задников, расшитые серебряной и золотой нитью</a:t>
            </a:r>
          </a:p>
          <a:p>
            <a:r>
              <a:rPr lang="ru-RU" sz="1600" dirty="0" smtClean="0"/>
              <a:t> пользовались только наложницы. . И это было не случайно, </a:t>
            </a:r>
          </a:p>
          <a:p>
            <a:r>
              <a:rPr lang="ru-RU" sz="1600" dirty="0" smtClean="0"/>
              <a:t>ведь в случае спланированного побега далеко в таких </a:t>
            </a:r>
          </a:p>
          <a:p>
            <a:r>
              <a:rPr lang="ru-RU" sz="1600" dirty="0" smtClean="0"/>
              <a:t>«кроссовках» девушки не могли убежать</a:t>
            </a:r>
            <a:endParaRPr lang="ru-RU" sz="1600" dirty="0"/>
          </a:p>
        </p:txBody>
      </p:sp>
      <p:pic>
        <p:nvPicPr>
          <p:cNvPr id="11" name="Picture 3" descr="Поделка изделие Проект Валяние фильцевание Тапочки домашние История в деталях Шерсть фото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348880"/>
            <a:ext cx="1448618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7" descr="Поделка изделие Проект Валяние фильцевание Тапочки домашние История в деталях Шерсть фото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348880"/>
            <a:ext cx="1724744" cy="12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Поделка изделие Проект Валяние фильцевание Тапочки домашние История в деталях Шерсть фото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293096"/>
            <a:ext cx="20162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7425282" y="-389151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251520" y="188640"/>
            <a:ext cx="5112568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Историческая справка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1340769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endParaRPr lang="ru-RU" sz="3200" dirty="0" smtClean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51520" y="1052736"/>
            <a:ext cx="8280920" cy="20162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sz="1600" dirty="0" smtClean="0"/>
              <a:t>Конечно, эта обувь попала и в Европу. Там долго не </a:t>
            </a:r>
          </a:p>
          <a:p>
            <a:r>
              <a:rPr lang="ru-RU" sz="1600" dirty="0" smtClean="0"/>
              <a:t>принимали это новшество. Но когда осознали всю прелесть и удобство, </a:t>
            </a:r>
          </a:p>
          <a:p>
            <a:r>
              <a:rPr lang="ru-RU" sz="1600" dirty="0" smtClean="0"/>
              <a:t>то сделали из тапочек предмет роскоши: </a:t>
            </a:r>
          </a:p>
          <a:p>
            <a:r>
              <a:rPr lang="ru-RU" sz="1600" dirty="0" smtClean="0"/>
              <a:t>домашние туфли украшались драгоценностями, </a:t>
            </a:r>
          </a:p>
          <a:p>
            <a:r>
              <a:rPr lang="ru-RU" sz="1600" dirty="0" smtClean="0"/>
              <a:t>дорогой вышивкой или мехом</a:t>
            </a: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51520" y="2852936"/>
            <a:ext cx="8424936" cy="216024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sz="1600" dirty="0" smtClean="0"/>
              <a:t>В России тапочки появились во время царствования Петра I. </a:t>
            </a:r>
          </a:p>
          <a:p>
            <a:r>
              <a:rPr lang="ru-RU" sz="1600" dirty="0" smtClean="0"/>
              <a:t>Особенно кокетливыми были тапочки для дам. </a:t>
            </a:r>
          </a:p>
          <a:p>
            <a:r>
              <a:rPr lang="ru-RU" sz="1600" dirty="0" smtClean="0"/>
              <a:t>Они были украшены вышивкой и драгоценными каменьями, </a:t>
            </a:r>
          </a:p>
          <a:p>
            <a:r>
              <a:rPr lang="ru-RU" sz="1600" dirty="0" smtClean="0"/>
              <a:t>Дорогие, богато декорированные тапки считались хорошим подарком.</a:t>
            </a:r>
            <a:endParaRPr lang="ru-RU" sz="1600" dirty="0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539552" y="4797152"/>
            <a:ext cx="8136904" cy="151216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Простой домашней обувью </a:t>
            </a:r>
          </a:p>
          <a:p>
            <a:r>
              <a:rPr lang="ru-RU" sz="1600" dirty="0" smtClean="0"/>
              <a:t>без изысков тапочки стали лишь в конце XVIII века. </a:t>
            </a:r>
            <a:endParaRPr lang="ru-RU" sz="1600" dirty="0"/>
          </a:p>
        </p:txBody>
      </p:sp>
      <p:pic>
        <p:nvPicPr>
          <p:cNvPr id="16" name="Picture 3" descr="Поделка изделие Проект Валяние фильцевание Тапочки домашние История в деталях Шерсть фото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295400"/>
            <a:ext cx="2079625" cy="126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Поделка изделие Проект Валяние фильцевание Тапочки домашние История в деталях Шерсть фото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068960"/>
            <a:ext cx="1728192" cy="121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Поделка изделие Проект Валяние фильцевание Тапочки домашние История в деталях Шерсть фото 8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4797152"/>
            <a:ext cx="2088232" cy="11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597006" y="-10111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251520" y="188640"/>
            <a:ext cx="5904656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Тапочки и традиция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700808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Следует отметить, что носить дома тапочки не является принятым во всех странах. Например, американцы очень удивляются, когда бывают в России или Японии, если гостям дают сменную обувь – тапочки.</a:t>
            </a:r>
          </a:p>
          <a:p>
            <a:endParaRPr lang="ru-RU" sz="1600" dirty="0" smtClean="0"/>
          </a:p>
          <a:p>
            <a:r>
              <a:rPr lang="ru-RU" sz="1600" dirty="0" smtClean="0"/>
              <a:t>. </a:t>
            </a:r>
            <a:r>
              <a:rPr lang="ru-RU" sz="1600" b="1" dirty="0" smtClean="0"/>
              <a:t>В России</a:t>
            </a:r>
            <a:r>
              <a:rPr lang="ru-RU" sz="1600" dirty="0" smtClean="0"/>
              <a:t> обычай снимать уличную обувь носит практический смысл.</a:t>
            </a:r>
          </a:p>
          <a:p>
            <a:r>
              <a:rPr lang="ru-RU" sz="1600" dirty="0" smtClean="0"/>
              <a:t> </a:t>
            </a:r>
            <a:r>
              <a:rPr lang="ru-RU" sz="1600" b="1" dirty="0" smtClean="0"/>
              <a:t>В Германии</a:t>
            </a:r>
            <a:r>
              <a:rPr lang="ru-RU" sz="1600" dirty="0" smtClean="0"/>
              <a:t> уличную обувь принято оставлять за пределами дома, даже не в коридоре, а при входе в дом на улице.</a:t>
            </a:r>
          </a:p>
          <a:p>
            <a:r>
              <a:rPr lang="ru-RU" sz="1600" dirty="0" smtClean="0"/>
              <a:t> </a:t>
            </a:r>
          </a:p>
          <a:p>
            <a:r>
              <a:rPr lang="ru-RU" sz="1600" b="1" dirty="0" smtClean="0"/>
              <a:t>В Японии</a:t>
            </a:r>
            <a:r>
              <a:rPr lang="ru-RU" sz="1600" dirty="0" smtClean="0"/>
              <a:t> смена обуви при входе в дом означает ментально освободиться от проблем и полностью погрузиться в домашнюю атмосферу. Японские тапочки всегда уютные и украшены со смыслом. Надевая тапочки при входе в жилище, японцы выражают таким образом уважение к хозяевам дома</a:t>
            </a:r>
          </a:p>
          <a:p>
            <a:r>
              <a:rPr lang="ru-RU" sz="1600" dirty="0" smtClean="0"/>
              <a:t>. </a:t>
            </a:r>
          </a:p>
          <a:p>
            <a:r>
              <a:rPr lang="ru-RU" sz="1600" b="1" dirty="0" smtClean="0"/>
              <a:t>В буддизме</a:t>
            </a:r>
            <a:r>
              <a:rPr lang="ru-RU" sz="1600" dirty="0" smtClean="0"/>
              <a:t> также снятие обуви перед входом в дом – знак уважения, нежели гигиеническая процедура.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49218" y="-173127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611560" y="332656"/>
            <a:ext cx="5400600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Тапочки и здоровье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484784"/>
            <a:ext cx="820891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Американские врачи в последнее время очень озабочены тем, что американцы ещё не до конца привнесли в свою жизнь тапочки. И настаивают на этом, говоря о большом вреде уличной обуви. Например, одно из американских исследований выявило в пыли домов Калифорнии до 22 различных пестицидов. А известно, что пестициды пагубно влияют на здоровье: особенно на здоровье маленьких детей.</a:t>
            </a:r>
          </a:p>
          <a:p>
            <a:pPr algn="just"/>
            <a:r>
              <a:rPr lang="ru-RU" sz="1600" dirty="0" smtClean="0"/>
              <a:t>Другое исследование выявило наличие в домах, где не снимают обувь, вредные частички дорожных покрытий, в частности, свинца, который приводит к снижению уровня IQ, а повышенные концентрации свинца могут даже привести к умственной отсталости и необратимому повреждению нервов. И такие вредные металлы как ртуть, также могут быть принесены в дом вместе с обувью. </a:t>
            </a:r>
          </a:p>
          <a:p>
            <a:pPr algn="just"/>
            <a:r>
              <a:rPr lang="ru-RU" sz="1600" dirty="0" smtClean="0"/>
              <a:t>Особенно важно снимать уличную обувь в домах, где есть ковры. Потому что вредные вещества (пыль, пестициды, ртуть, свинец) могут накапливаться между ворсинок. </a:t>
            </a:r>
          </a:p>
          <a:p>
            <a:pPr algn="just"/>
            <a:r>
              <a:rPr lang="ru-RU" sz="1600" dirty="0" smtClean="0"/>
              <a:t>Если в доме растут малыши, то они очень много времени проводят на полу, но даже когда начинают ходить, все равно находятся ближе к полу из-за маленького роста. Токсичные химикаты и пыль с пола могут вызывать нарушения иммунной системы. </a:t>
            </a:r>
          </a:p>
          <a:p>
            <a:r>
              <a:rPr lang="ru-RU" sz="1600" dirty="0" smtClean="0"/>
              <a:t>Уязвимы к химикатам с пола и домашние животные</a:t>
            </a:r>
            <a:r>
              <a:rPr lang="ru-RU" sz="2000" dirty="0" smtClean="0"/>
              <a:t>. </a:t>
            </a:r>
          </a:p>
        </p:txBody>
      </p:sp>
      <p:pic>
        <p:nvPicPr>
          <p:cNvPr id="7" name="Рисунок 20" descr="http://womanwiki.ru/s/images/thumb/4/4d/Slippers_main_8.jpg/250px-Slippers_main_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517232"/>
            <a:ext cx="1410634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6" descr="http://womanwiki.ru/s/images/thumb/1/1e/Slippers_main_7.jpg/250px-Slippers_main_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5517232"/>
            <a:ext cx="1118443" cy="999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777210" y="-29111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395536" y="0"/>
            <a:ext cx="5904656" cy="1484784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Домашние тапочки в общественных местах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484784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Несмотря на то, что тапочки ассоциируется именно с домашней обувью, их иногда используют и в общественных местах. </a:t>
            </a:r>
          </a:p>
          <a:p>
            <a:r>
              <a:rPr lang="ru-RU" sz="1600" b="1" dirty="0" smtClean="0"/>
              <a:t>В России</a:t>
            </a:r>
            <a:r>
              <a:rPr lang="ru-RU" sz="1600" dirty="0" smtClean="0"/>
              <a:t> тапочки-шлепки или тапочки-лапти используются в различных музеях. Так администрация музеев защищает полы от повреждений. Такие тапочки шьются из долговечных и недорогих материалов: кожзаменитель, холст. А подошва обязательно из войлока. Чтобы их надеть, не надо снимать уличную обувь, они надеваются прямо на ботинки и туфли посетителей музеев. </a:t>
            </a:r>
          </a:p>
          <a:p>
            <a:r>
              <a:rPr lang="ru-RU" sz="1600" dirty="0" smtClean="0"/>
              <a:t>В большинстве британских Университетов и Колледжей учащимся предписывается ходить в сменной обуви. И если в России сменная обувь – это не домашняя, то </a:t>
            </a:r>
            <a:r>
              <a:rPr lang="ru-RU" sz="1600" b="1" dirty="0" smtClean="0"/>
              <a:t>в Великобритании</a:t>
            </a:r>
            <a:r>
              <a:rPr lang="ru-RU" sz="1600" dirty="0" smtClean="0"/>
              <a:t> в школах можно встретить не только мокасины и кроссовки, но и настоящие пушистые домашние тапочки. </a:t>
            </a:r>
          </a:p>
          <a:p>
            <a:r>
              <a:rPr lang="ru-RU" sz="1600" dirty="0" smtClean="0"/>
              <a:t>Домашние тапочки можно встретить в больницах и госпиталях. В некоторых больницах за границей больным выдают тапочки-носки. </a:t>
            </a:r>
          </a:p>
          <a:p>
            <a:r>
              <a:rPr lang="ru-RU" sz="1600" b="1" dirty="0" smtClean="0"/>
              <a:t>В США</a:t>
            </a:r>
            <a:r>
              <a:rPr lang="ru-RU" sz="1600" dirty="0" smtClean="0"/>
              <a:t> растет тенденция, когда офисные работники надевают домашние тапочки во время работы. Компании выносят предостережения, что это нарушает </a:t>
            </a:r>
            <a:r>
              <a:rPr lang="ru-RU" sz="1600" dirty="0" err="1" smtClean="0"/>
              <a:t>дресс-код</a:t>
            </a:r>
            <a:r>
              <a:rPr lang="ru-RU" sz="1600" dirty="0" smtClean="0"/>
              <a:t>, однако врачи не имеют ничего против тапочек в офисе. Ведь это лучшая альтернатива шпилькам и тесным ботинкам. </a:t>
            </a:r>
          </a:p>
          <a:p>
            <a:r>
              <a:rPr lang="ru-RU" sz="1600" dirty="0" smtClean="0"/>
              <a:t>Но в целом, ношение домашних тапочек на улице</a:t>
            </a:r>
          </a:p>
          <a:p>
            <a:r>
              <a:rPr lang="ru-RU" sz="1600" dirty="0" smtClean="0"/>
              <a:t> почти во всех культурах означает неряшливость</a:t>
            </a:r>
          </a:p>
          <a:p>
            <a:r>
              <a:rPr lang="ru-RU" sz="1600" dirty="0" smtClean="0"/>
              <a:t> и не приветствуется этикетом.</a:t>
            </a:r>
            <a:endParaRPr lang="ru-RU" sz="2000" dirty="0" smtClean="0"/>
          </a:p>
        </p:txBody>
      </p:sp>
      <p:pic>
        <p:nvPicPr>
          <p:cNvPr id="5" name="Рисунок 12" descr="http://womanwiki.ru/s/images/thumb/d/df/Slippers_main_4.jpg/250px-Slippers_main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5445224"/>
            <a:ext cx="1584176" cy="109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4" descr="http://womanwiki.ru/s/images/thumb/8/8a/Slippers_main_5.jpg/250px-Slippers_main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5445224"/>
            <a:ext cx="1281953" cy="108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251520" y="188640"/>
            <a:ext cx="6840760" cy="1440159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По тапочкам можно судить о характере их  обладателя.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628800"/>
            <a:ext cx="63367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600" dirty="0" smtClean="0"/>
              <a:t>Простые модели без каких-либо  изысков выбирают люди,   стремящиеся дома к отдыху и безопасности.</a:t>
            </a:r>
          </a:p>
          <a:p>
            <a:pPr>
              <a:buFont typeface="Wingdings" pitchFamily="2" charset="2"/>
              <a:buChar char="§"/>
            </a:pPr>
            <a:endParaRPr lang="ru-RU" sz="1600" dirty="0" smtClean="0"/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«Детская» обувь с мордочками,  ушками и глазками говорит об открытости и эмоциональности своего владельца.</a:t>
            </a:r>
            <a:br>
              <a:rPr lang="ru-RU" sz="1600" dirty="0" smtClean="0"/>
            </a:br>
            <a:r>
              <a:rPr lang="ru-RU" sz="1600" dirty="0" smtClean="0"/>
              <a:t>Независимо от календарного возраста, эти люди молоды душой и несколько  эксцентричны.</a:t>
            </a:r>
          </a:p>
          <a:p>
            <a:pPr>
              <a:buFont typeface="Wingdings" pitchFamily="2" charset="2"/>
              <a:buChar char="§"/>
            </a:pPr>
            <a:endParaRPr lang="ru-RU" sz="1600" dirty="0" smtClean="0"/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 Домашние тапочки в восточном стиле говорят о стремлении их хозяина к красоте, уюту  и комфорту , их дом чаще всего настолько теплый и гостеприимный, что друзья с радостью забегают на чай.</a:t>
            </a:r>
          </a:p>
          <a:p>
            <a:pPr>
              <a:buFont typeface="Wingdings" pitchFamily="2" charset="2"/>
              <a:buChar char="§"/>
            </a:pPr>
            <a:endParaRPr lang="ru-RU" sz="1600" dirty="0" smtClean="0"/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 Изящные домашние тапочки-туфли с небольшим каблучком выбирают женственные и утонченные девушки.</a:t>
            </a:r>
          </a:p>
          <a:p>
            <a:pPr>
              <a:buFont typeface="Wingdings" pitchFamily="2" charset="2"/>
              <a:buChar char="§"/>
            </a:pPr>
            <a:endParaRPr lang="ru-RU" sz="1600" dirty="0" smtClean="0"/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 Использование шлепанцев  говорит о независимом характере человека.</a:t>
            </a:r>
            <a:br>
              <a:rPr lang="ru-RU" sz="1600" dirty="0" smtClean="0"/>
            </a:br>
            <a:r>
              <a:rPr lang="ru-RU" sz="1600" dirty="0" smtClean="0"/>
              <a:t>Такие люди всегда готовы к переменам и с радостью ожидают их.</a:t>
            </a:r>
          </a:p>
        </p:txBody>
      </p:sp>
      <p:pic>
        <p:nvPicPr>
          <p:cNvPr id="7" name="Рисунок 10" descr="http://womanwiki.ru/s/images/thumb/8/8c/Slippers_main_9.jpg/250px-Slippers_main_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772816"/>
            <a:ext cx="1452771" cy="120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omanwiki.ru/s/images/thumb/6/6d/Slippers_main_3.jpg/250px-Slippers_main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941168"/>
            <a:ext cx="1800200" cy="136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omanwiki.ru/s/images/thumb/2/26/Slippers_main_2.jpg/250px-Slippers_main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3284984"/>
            <a:ext cx="1944216" cy="136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323528" y="188640"/>
            <a:ext cx="7560840" cy="5256584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Разработка идеи выполнения проекта с учетом требований дизайна, экономических и экологических ограничений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34076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2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395537" y="1"/>
            <a:ext cx="5472608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Дизайн-специфика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777210" y="-173127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7544" y="1124744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ru-RU" sz="1600" b="1" dirty="0" smtClean="0">
                <a:ea typeface="Times New Roman" pitchFamily="18" charset="0"/>
                <a:cs typeface="Arial" pitchFamily="34" charset="0"/>
              </a:rPr>
              <a:t>Критерии, которым должны  соответствовать  домашние тапочки             </a:t>
            </a:r>
            <a:endParaRPr lang="ru-RU" sz="1600" dirty="0" smtClean="0"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1. Пропорциональны размерам стопы.</a:t>
            </a:r>
            <a:endParaRPr lang="ru-RU" sz="1600" dirty="0" smtClean="0"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2. Красивые.</a:t>
            </a:r>
            <a:endParaRPr lang="ru-RU" sz="1600" dirty="0" smtClean="0"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3. Желательно, чтобы были изготовлены из натурального материала</a:t>
            </a:r>
            <a:endParaRPr lang="ru-RU" sz="1600" dirty="0" smtClean="0"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4. Дешевые.</a:t>
            </a:r>
            <a:endParaRPr lang="ru-RU" sz="1600" dirty="0" smtClean="0"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5. Прочные.</a:t>
            </a:r>
            <a:endParaRPr lang="ru-RU" sz="1600" dirty="0" smtClean="0"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6. Удобные.</a:t>
            </a:r>
            <a:endParaRPr lang="ru-RU" sz="1600" dirty="0" smtClean="0"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3568" y="1397000"/>
          <a:ext cx="7992888" cy="3029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996444"/>
              </a:tblGrid>
              <a:tr h="263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Название изделия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Домашние – тапочки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32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Единичное или массовое производство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Единичное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32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Внешний вид, стиль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Современный стиль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32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Размеры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32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Требование к материалу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Остатки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от мебельной ткани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Метод изготовления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Сшивание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деталей ручным и машинным швами, окантовка обметочным швом </a:t>
                      </a:r>
                      <a:r>
                        <a:rPr lang="ru-RU" sz="1400" baseline="0" dirty="0" err="1" smtClean="0">
                          <a:latin typeface="Times New Roman"/>
                          <a:ea typeface="Times New Roman"/>
                        </a:rPr>
                        <a:t>декорат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. нитками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32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Функциональное назначение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Предмет домашнего обихода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Требования с точки зрения безопасности использова­ния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Безопасно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32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Экологические требования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Использование экологически чистых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материалов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611560" y="1"/>
            <a:ext cx="5832649" cy="764704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Критерии и оценки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7544" y="1196752"/>
            <a:ext cx="842493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ru-RU" sz="1600" b="1" i="1" dirty="0" smtClean="0">
                <a:ea typeface="Times New Roman" pitchFamily="18" charset="0"/>
                <a:cs typeface="Arial" pitchFamily="34" charset="0"/>
              </a:rPr>
              <a:t>Вывод:</a:t>
            </a:r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  </a:t>
            </a:r>
            <a:r>
              <a:rPr lang="ru-RU" sz="1600" i="1" dirty="0" smtClean="0">
                <a:ea typeface="Times New Roman" pitchFamily="18" charset="0"/>
                <a:cs typeface="Arial" pitchFamily="34" charset="0"/>
              </a:rPr>
              <a:t>Я  нашел  интересную  идею!</a:t>
            </a:r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  </a:t>
            </a:r>
            <a:r>
              <a:rPr lang="ru-RU" sz="1600" i="1" dirty="0" smtClean="0">
                <a:ea typeface="Times New Roman" pitchFamily="18" charset="0"/>
                <a:cs typeface="Arial" pitchFamily="34" charset="0"/>
              </a:rPr>
              <a:t>Мне понравились по стилю  </a:t>
            </a:r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тапочки №3.  Они с открытым мысом, а это более гигиеничнее., чем с закрытым. </a:t>
            </a:r>
            <a:r>
              <a:rPr lang="ru-RU" sz="1600" i="1" dirty="0" smtClean="0">
                <a:ea typeface="Times New Roman" pitchFamily="18" charset="0"/>
                <a:cs typeface="Arial" pitchFamily="34" charset="0"/>
              </a:rPr>
              <a:t>Для  их выполнения  у меня есть инструменты,  материалы и необходимые умения и навыки, на их изготовление потребуется немного времени,  можно использовать  остатки мебельной ткани и меньше затрат. А самое главное – оригинальная технология изготовления.  Надо попробовать!</a:t>
            </a:r>
            <a:endParaRPr lang="ru-RU" sz="700" dirty="0" smtClean="0"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7542" y="908720"/>
          <a:ext cx="7920881" cy="4166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865"/>
                <a:gridCol w="1128331"/>
                <a:gridCol w="1218596"/>
                <a:gridCol w="1692496"/>
                <a:gridCol w="1692496"/>
                <a:gridCol w="880097"/>
              </a:tblGrid>
              <a:tr h="864095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 Модель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Наличие товара на рынке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Наличие материалов</a:t>
                      </a: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Наличие инструментов и оборудования</a:t>
                      </a: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/>
                        <a:t>Достаточность умения и навыков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/>
                        <a:t>Цена</a:t>
                      </a:r>
                      <a:endParaRPr lang="ru-RU" sz="1600" i="1" dirty="0"/>
                    </a:p>
                  </a:txBody>
                  <a:tcPr/>
                </a:tc>
              </a:tr>
              <a:tr h="9767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_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_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</a:tr>
              <a:tr h="9365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  </a:t>
                      </a: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    -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</a:tr>
              <a:tr h="11865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</a:rPr>
                        <a:t>_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6731" marR="66731" marT="0" marB="0"/>
                </a:tc>
              </a:tr>
            </a:tbl>
          </a:graphicData>
        </a:graphic>
      </p:graphicFrame>
      <p:pic>
        <p:nvPicPr>
          <p:cNvPr id="1026" name="Picture 2" descr="H:\DCIM\101MSDCF\DSC006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060848"/>
            <a:ext cx="1296144" cy="828007"/>
          </a:xfrm>
          <a:prstGeom prst="rect">
            <a:avLst/>
          </a:prstGeom>
          <a:noFill/>
        </p:spPr>
      </p:pic>
      <p:pic>
        <p:nvPicPr>
          <p:cNvPr id="1027" name="Picture 3" descr="H:\DCIM\101MSDCF\DSC006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068960"/>
            <a:ext cx="1296144" cy="792088"/>
          </a:xfrm>
          <a:prstGeom prst="rect">
            <a:avLst/>
          </a:prstGeom>
          <a:noFill/>
        </p:spPr>
      </p:pic>
      <p:pic>
        <p:nvPicPr>
          <p:cNvPr id="1028" name="Picture 4" descr="H:\DCIM\101MSDCF\DSC0068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149080"/>
            <a:ext cx="1296144" cy="7920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251520" y="1"/>
            <a:ext cx="6192689" cy="764704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3600" b="1" i="1" dirty="0" smtClean="0">
              <a:solidFill>
                <a:srgbClr val="E618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E6183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Содержание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676400" y="8382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764704"/>
            <a:ext cx="8496944" cy="659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 </a:t>
            </a:r>
            <a:r>
              <a:rPr lang="ru-RU" sz="1600" b="1" i="1" dirty="0" smtClean="0"/>
              <a:t>Содержание</a:t>
            </a:r>
            <a:endParaRPr lang="ru-RU" sz="1600" dirty="0" smtClean="0"/>
          </a:p>
          <a:p>
            <a:r>
              <a:rPr lang="ru-RU" sz="1600" b="1" i="1" dirty="0" smtClean="0"/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1.Выбор темы проектного задания.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Потребность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Проработка идеи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2.Оценка интеллектуальных, материальных и финансовых возможностей, необходимых для проекта.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Основные пункты выполнения моего творческого проекта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Анализ моих возможностей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Инструменты и материалы.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3.Сбор и обработка необходимой информации для выполнения проекта.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Маркетинговые исследования.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Историческая справка.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4.Разработка идеи выполнения проекта с учетом требований дизайна, экономических и экологических ограничений.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Дизайн специфика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Критерии и оценки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5.Планирование организации и выполнения проекта, текущий контроль и корректировка деятельности.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План. Дневник выполнения задуманного.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Технологическая карта.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6.Самооценка качества выполненной работы, защита проекта, реклама.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Самооценка изделия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Экологическая оценка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Реклама</a:t>
            </a:r>
          </a:p>
          <a:p>
            <a:endParaRPr lang="ru-RU" sz="16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800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611560" y="1"/>
            <a:ext cx="5832649" cy="764704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Проработка лучшей идеи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7544" y="908720"/>
            <a:ext cx="842493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Начиная работу над проектом,  я предъявлял следующие требования к своему изделию:</a:t>
            </a:r>
          </a:p>
          <a:p>
            <a:r>
              <a:rPr lang="ru-RU" sz="1400" dirty="0" smtClean="0"/>
              <a:t> </a:t>
            </a:r>
            <a:r>
              <a:rPr lang="ru-RU" sz="1400" i="1" u="sng" dirty="0" smtClean="0"/>
              <a:t>Ткань. </a:t>
            </a:r>
            <a:r>
              <a:rPr lang="ru-RU" sz="1400" dirty="0" smtClean="0"/>
              <a:t> Должна быть толстой, мягкой, прочной, приятной на ощупь.</a:t>
            </a:r>
          </a:p>
          <a:p>
            <a:pPr lvl="0"/>
            <a:r>
              <a:rPr lang="ru-RU" sz="1400" i="1" u="sng" dirty="0" smtClean="0"/>
              <a:t>Эстетика.  </a:t>
            </a:r>
            <a:r>
              <a:rPr lang="ru-RU" sz="1400" dirty="0" smtClean="0"/>
              <a:t>Внешне красивые, изготовлены   аккуратно.</a:t>
            </a:r>
          </a:p>
          <a:p>
            <a:pPr lvl="0"/>
            <a:r>
              <a:rPr lang="ru-RU" sz="1400" i="1" u="sng" dirty="0" smtClean="0"/>
              <a:t>Цвет</a:t>
            </a:r>
            <a:r>
              <a:rPr lang="ru-RU" sz="1400" dirty="0" smtClean="0"/>
              <a:t> должен радовать глаз, чтобы было приятно в нем ходить</a:t>
            </a:r>
          </a:p>
          <a:p>
            <a:pPr lvl="0"/>
            <a:r>
              <a:rPr lang="ru-RU" sz="1400" i="1" u="sng" dirty="0" smtClean="0"/>
              <a:t>Соответствие. </a:t>
            </a:r>
            <a:r>
              <a:rPr lang="ru-RU" sz="1400" dirty="0" smtClean="0"/>
              <a:t> Тапочки  должны  сочетаться с домашней одеждой. </a:t>
            </a:r>
          </a:p>
          <a:p>
            <a:pPr lvl="0"/>
            <a:r>
              <a:rPr lang="ru-RU" sz="1400" i="1" u="sng" dirty="0" smtClean="0"/>
              <a:t>Экономичность.</a:t>
            </a:r>
            <a:r>
              <a:rPr lang="ru-RU" sz="1400" dirty="0" smtClean="0"/>
              <a:t>  Тапочки должны быть очень дешевыми, но  при этом оригинальными.</a:t>
            </a:r>
          </a:p>
          <a:p>
            <a:pPr lvl="0"/>
            <a:r>
              <a:rPr lang="ru-RU" sz="1400" i="1" u="sng" dirty="0" smtClean="0"/>
              <a:t>Гигиеничность.</a:t>
            </a:r>
            <a:r>
              <a:rPr lang="ru-RU" sz="1400" dirty="0" smtClean="0"/>
              <a:t> Мое изделие  должен быть практичным, пропускать воздух, приятным для ног  для тела, не стеснять  движение</a:t>
            </a:r>
            <a:r>
              <a:rPr lang="ru-RU" sz="1200" dirty="0" smtClean="0"/>
              <a:t>.</a:t>
            </a:r>
          </a:p>
          <a:p>
            <a:pPr lvl="0"/>
            <a:endParaRPr lang="ru-RU" sz="1600" dirty="0" smtClean="0"/>
          </a:p>
          <a:p>
            <a:pPr lvl="0"/>
            <a:endParaRPr lang="ru-RU" sz="1600" dirty="0" smtClean="0"/>
          </a:p>
          <a:p>
            <a:pPr lvl="0"/>
            <a:endParaRPr lang="ru-RU" sz="1600" dirty="0" smtClean="0"/>
          </a:p>
          <a:p>
            <a:pPr lvl="0"/>
            <a:endParaRPr lang="ru-RU" sz="1600" dirty="0" smtClean="0"/>
          </a:p>
          <a:p>
            <a:pPr lvl="0"/>
            <a:endParaRPr lang="ru-RU" sz="1600" dirty="0" smtClean="0"/>
          </a:p>
          <a:p>
            <a:pPr lvl="0"/>
            <a:endParaRPr lang="ru-RU" sz="14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4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4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4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4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4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4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400" b="1" i="1" dirty="0" smtClean="0"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ru-RU" sz="1400" b="1" i="1" dirty="0" smtClean="0">
                <a:ea typeface="Times New Roman" pitchFamily="18" charset="0"/>
                <a:cs typeface="Arial" pitchFamily="34" charset="0"/>
              </a:rPr>
              <a:t>Вывод</a:t>
            </a:r>
            <a:endParaRPr lang="ru-RU" sz="1400" dirty="0" smtClean="0">
              <a:cs typeface="Arial" pitchFamily="34" charset="0"/>
            </a:endParaRPr>
          </a:p>
          <a:p>
            <a:pPr lvl="0" eaLnBrk="0" hangingPunct="0"/>
            <a:r>
              <a:rPr lang="ru-RU" sz="1400" i="1" dirty="0" smtClean="0">
                <a:ea typeface="Times New Roman" pitchFamily="18" charset="0"/>
                <a:cs typeface="Arial" pitchFamily="34" charset="0"/>
              </a:rPr>
              <a:t>По результатам получилась, что модель № 2 и №3 набрали равное количество баллов. Теперь я должен  решить, какую же модель я буду шить, для меня главная задача, что бы я справился достойно с поставленной задачей. Я считаю, что модель №3 легче в изготовлении и </a:t>
            </a:r>
            <a:endParaRPr lang="ru-RU" sz="1400" dirty="0" smtClean="0">
              <a:cs typeface="Arial" pitchFamily="34" charset="0"/>
            </a:endParaRPr>
          </a:p>
          <a:p>
            <a:pPr lvl="0" eaLnBrk="0" hangingPunct="0"/>
            <a:r>
              <a:rPr lang="ru-RU" sz="1400" i="1" dirty="0" smtClean="0">
                <a:ea typeface="Times New Roman" pitchFamily="18" charset="0"/>
                <a:cs typeface="Arial" pitchFamily="34" charset="0"/>
              </a:rPr>
              <a:t>для меня эта модель подойдет больше, </a:t>
            </a:r>
            <a:endParaRPr lang="ru-RU" sz="1400" dirty="0" smtClean="0">
              <a:cs typeface="Arial" pitchFamily="34" charset="0"/>
            </a:endParaRPr>
          </a:p>
          <a:p>
            <a:pPr lvl="0"/>
            <a:endParaRPr lang="ru-RU" sz="1600" dirty="0" smtClean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483768" y="2708920"/>
          <a:ext cx="5760640" cy="2818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935"/>
                <a:gridCol w="1388151"/>
                <a:gridCol w="1578298"/>
                <a:gridCol w="1152128"/>
                <a:gridCol w="1152128"/>
              </a:tblGrid>
              <a:tr h="3477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</a:rPr>
                        <a:t>Требования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</a:rPr>
                        <a:t>Модель </a:t>
                      </a:r>
                      <a:r>
                        <a:rPr lang="ru-RU" sz="1400" i="1" dirty="0" smtClean="0">
                          <a:latin typeface="Times New Roman"/>
                          <a:ea typeface="Times New Roman"/>
                        </a:rPr>
                        <a:t>№</a:t>
                      </a:r>
                      <a:r>
                        <a:rPr lang="ru-RU" sz="1400" i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</a:rPr>
                        <a:t>Модель №2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Times New Roman"/>
                          <a:ea typeface="Times New Roman"/>
                        </a:rPr>
                        <a:t>Модель</a:t>
                      </a:r>
                      <a:r>
                        <a:rPr lang="ru-RU" sz="1200" i="0" baseline="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i="1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i="1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77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Ткань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77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Эстетика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77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Цвет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77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Соответствие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77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Экономичность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77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Гигиеничность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77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Результат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597006" y="358313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323528" y="1556792"/>
            <a:ext cx="7560840" cy="3888432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i="1" dirty="0" smtClean="0">
                <a:solidFill>
                  <a:srgbClr val="FF0000"/>
                </a:solidFill>
                <a:latin typeface="Monotype Corsiva" pitchFamily="66" charset="0"/>
              </a:rPr>
              <a:t>Планирование организации и выполнения проекта, текущий контроль и корректировка деятельности</a:t>
            </a:r>
            <a:endParaRPr lang="ru-RU" sz="4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34076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2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251520" y="188640"/>
            <a:ext cx="6840760" cy="1296144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Правила приема  и безопасности работы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700808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Во время работы ножницы должны лежать справа на столе с сомкнутыми лезвиями, кольцами к работающему.</a:t>
            </a:r>
          </a:p>
          <a:p>
            <a:pPr lvl="0"/>
            <a:r>
              <a:rPr lang="ru-RU" sz="1600" dirty="0" smtClean="0"/>
              <a:t>Брать и передавать ножницы нужно сомкнутыми лезвиями к себе, кольцами вперёд.</a:t>
            </a:r>
          </a:p>
          <a:p>
            <a:pPr lvl="0"/>
            <a:r>
              <a:rPr lang="ru-RU" sz="1600" dirty="0" smtClean="0"/>
              <a:t>Иглы, булавки, ножницы, наперсток хранят в специальной шкатулке с крышкой.</a:t>
            </a:r>
          </a:p>
          <a:p>
            <a:pPr lvl="0"/>
            <a:r>
              <a:rPr lang="ru-RU" sz="1600" dirty="0" smtClean="0"/>
              <a:t>Если игла не нужна, её следует вколоть в подушечку.</a:t>
            </a:r>
          </a:p>
          <a:p>
            <a:pPr lvl="0"/>
            <a:r>
              <a:rPr lang="ru-RU" sz="1600" dirty="0" smtClean="0"/>
              <a:t>Нельзя пользоваться ржавой, гнутой иглой.</a:t>
            </a:r>
          </a:p>
          <a:p>
            <a:pPr lvl="0"/>
            <a:r>
              <a:rPr lang="ru-RU" sz="1600" dirty="0" smtClean="0"/>
              <a:t>В процессе работы необходимо пользоваться наперстком.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b="1" dirty="0" smtClean="0"/>
              <a:t>Санитарно-гигиенические требования</a:t>
            </a:r>
          </a:p>
          <a:p>
            <a:pPr lvl="0"/>
            <a:r>
              <a:rPr lang="ru-RU" sz="1600" dirty="0" smtClean="0"/>
              <a:t>Перед началом работы необходимо вымыть руки</a:t>
            </a:r>
            <a:endParaRPr lang="ru-RU" sz="1600" i="1" dirty="0" smtClean="0"/>
          </a:p>
          <a:p>
            <a:pPr lvl="0"/>
            <a:r>
              <a:rPr lang="ru-RU" sz="1600" dirty="0" smtClean="0"/>
              <a:t>Источник света должен находиться слева</a:t>
            </a:r>
          </a:p>
          <a:p>
            <a:pPr lvl="0"/>
            <a:r>
              <a:rPr lang="ru-RU" sz="1600" dirty="0" smtClean="0"/>
              <a:t>Каждые 1 – 1,5 ч глазам необходим 30 секундный отдых.  Перерыв и расслабление необходимы для восстановления функций глаз.</a:t>
            </a:r>
          </a:p>
          <a:p>
            <a:pPr lvl="0"/>
            <a:r>
              <a:rPr lang="ru-RU" sz="1600" dirty="0" smtClean="0"/>
              <a:t>Для сохранения здоровья во время работы полезно делать разминку для рук, глаз и спины.</a:t>
            </a:r>
          </a:p>
          <a:p>
            <a:pPr lvl="0"/>
            <a:r>
              <a:rPr lang="ru-RU" sz="1600" dirty="0" smtClean="0"/>
              <a:t>Нельзя перекусывать нить зубами; от этого портится эмаль зубов, кроме того, можно поранить губы,  десны и язык.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251520" y="188640"/>
            <a:ext cx="6840760" cy="792088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Дневник выполнения задуманного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980729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 План мероприятий:</a:t>
            </a:r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492896"/>
            <a:ext cx="25152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Цель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деятельности: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508518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340768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sz="1600" dirty="0" smtClean="0"/>
              <a:t>. Найти информацию в Интернете                  2. Сходить в магазин за нитками.</a:t>
            </a:r>
          </a:p>
          <a:p>
            <a:pPr>
              <a:buNone/>
            </a:pPr>
            <a:r>
              <a:rPr lang="ru-RU" sz="1600" dirty="0" smtClean="0"/>
              <a:t>3. Изготовить выкройки изделия </a:t>
            </a:r>
          </a:p>
          <a:p>
            <a:pPr>
              <a:buNone/>
            </a:pPr>
            <a:r>
              <a:rPr lang="ru-RU" sz="1600" dirty="0" smtClean="0"/>
              <a:t>4. Подобрать материал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2492896"/>
            <a:ext cx="5652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Подарок маме на день рождения- тапочки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2924944"/>
            <a:ext cx="24726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Сроки выполнения: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2924944"/>
            <a:ext cx="1573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Ноябрь 2015 г.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3501008"/>
            <a:ext cx="734481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Требования к изделию: </a:t>
            </a:r>
          </a:p>
          <a:p>
            <a:endParaRPr lang="ru-RU" sz="1600" dirty="0" smtClean="0"/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 Изделие должно быть сделано аккуратно.</a:t>
            </a:r>
          </a:p>
          <a:p>
            <a:endParaRPr lang="ru-RU" sz="1600" dirty="0" smtClean="0"/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  Изделие должно подходить выбранной теме.</a:t>
            </a:r>
          </a:p>
          <a:p>
            <a:endParaRPr lang="ru-RU" sz="1600" dirty="0" smtClean="0"/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  Изделие должно  быть маме по размеру , уютным и красивым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251520" y="188641"/>
            <a:ext cx="6840760" cy="720080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i="1" dirty="0" smtClean="0">
                <a:solidFill>
                  <a:srgbClr val="FF0000"/>
                </a:solidFill>
                <a:latin typeface="Monotype Corsiva" pitchFamily="66" charset="0"/>
              </a:rPr>
              <a:t>Инструкционная карта</a:t>
            </a:r>
            <a:endParaRPr lang="ru-RU" sz="4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124744"/>
            <a:ext cx="7776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5" y="1052737"/>
          <a:ext cx="7776864" cy="572648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2288"/>
                <a:gridCol w="2592288"/>
                <a:gridCol w="2592288"/>
              </a:tblGrid>
              <a:tr h="86092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Последовательность выполнения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Графическое изображение, инструменты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Рекомендации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8705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Изготовление выкроек  тапочек на бумаге</a:t>
                      </a:r>
                    </a:p>
                    <a:p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Карандаш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, ножницы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В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озможно использовать старые тапочки того фасона, который нам нравится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6931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Выкраивание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деталей тапочек по выкройкам из ткани. Вырезаем</a:t>
                      </a:r>
                    </a:p>
                    <a:p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Вырезаем </a:t>
                      </a:r>
                      <a:r>
                        <a:rPr lang="ru-RU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паралон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по размеру подошвы</a:t>
                      </a:r>
                    </a:p>
                    <a:p>
                      <a:endParaRPr lang="ru-RU" sz="16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Мелок,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ножницы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Ровно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вырезать детали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154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Смётывание швом «вперёд иголка» стельки к подошве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Иголка, нитки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Соединение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должно быть ровным</a:t>
                      </a: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D:\Desktop\фото с фотоаппр\DSC006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276872"/>
            <a:ext cx="883815" cy="1224136"/>
          </a:xfrm>
          <a:prstGeom prst="rect">
            <a:avLst/>
          </a:prstGeom>
          <a:noFill/>
        </p:spPr>
      </p:pic>
      <p:pic>
        <p:nvPicPr>
          <p:cNvPr id="1028" name="Picture 4" descr="D:\Desktop\фото с фотоаппр\DSC006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276872"/>
            <a:ext cx="1224136" cy="1306503"/>
          </a:xfrm>
          <a:prstGeom prst="rect">
            <a:avLst/>
          </a:prstGeom>
          <a:noFill/>
        </p:spPr>
      </p:pic>
      <p:pic>
        <p:nvPicPr>
          <p:cNvPr id="1030" name="Picture 6" descr="D:\Desktop\фото с фотоаппр\DSC006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4005064"/>
            <a:ext cx="887138" cy="1183035"/>
          </a:xfrm>
          <a:prstGeom prst="rect">
            <a:avLst/>
          </a:prstGeom>
          <a:noFill/>
        </p:spPr>
      </p:pic>
      <p:pic>
        <p:nvPicPr>
          <p:cNvPr id="11" name="Picture 6" descr="D:\Desktop\фото с фотоаппр\DSC006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005064"/>
            <a:ext cx="887138" cy="118303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755576" y="1124744"/>
            <a:ext cx="7776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4" y="404664"/>
          <a:ext cx="8280921" cy="611536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24338"/>
                <a:gridCol w="2496276"/>
                <a:gridCol w="2760307"/>
              </a:tblGrid>
              <a:tr h="214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Смётывание верхней части тапочка к подошве временным швом «вперёд иголка», а затем прошивание на швейной машине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Иголка, нитки,</a:t>
                      </a:r>
                      <a:r>
                        <a:rPr lang="ru-RU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швейная машина</a:t>
                      </a:r>
                      <a:endParaRPr lang="ru-RU" sz="16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Соблюдаем</a:t>
                      </a:r>
                      <a:r>
                        <a:rPr lang="ru-RU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технику безопасности при работе с  </a:t>
                      </a:r>
                      <a:r>
                        <a:rPr lang="ru-RU" sz="1600" b="0" baseline="0" dirty="0" err="1" smtClean="0">
                          <a:latin typeface="Arial" pitchFamily="34" charset="0"/>
                          <a:cs typeface="Arial" pitchFamily="34" charset="0"/>
                        </a:rPr>
                        <a:t>эл</a:t>
                      </a:r>
                      <a:r>
                        <a:rPr lang="ru-RU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. машиной.</a:t>
                      </a:r>
                      <a:endParaRPr lang="ru-RU" sz="1600" b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5616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Обмётывание тапочек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по периметру подошвы отрезком ткани  шириной 4 см  швом  «иголкой вперед»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Иголка,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ножницы</a:t>
                      </a: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Обметывание должно быть прочным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9811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Соединяем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верх тапочек с подошвой  петельным швом.</a:t>
                      </a:r>
                    </a:p>
                    <a:p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Первый тапочек готов.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Игла, ножницы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Для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подошвы подойдет войлок или подошва от старых тапок. 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Соединение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должно быть прочным. 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1895">
                <a:tc>
                  <a:txBody>
                    <a:bodyPr/>
                    <a:lstStyle/>
                    <a:p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Аналогично изготавливаем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 вторую тапочку.</a:t>
                      </a: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Украшаем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тапочки гроздьями рябины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Тапочки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должны одинаковыми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D:\Desktop\Фото Чураева Вл\DSC003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365104"/>
            <a:ext cx="2304256" cy="1962884"/>
          </a:xfrm>
          <a:prstGeom prst="rect">
            <a:avLst/>
          </a:prstGeom>
          <a:noFill/>
        </p:spPr>
      </p:pic>
      <p:pic>
        <p:nvPicPr>
          <p:cNvPr id="7" name="Picture 2" descr="D:\Desktop\Фото Чураева Вл\DSC003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980728"/>
            <a:ext cx="1763688" cy="1504520"/>
          </a:xfrm>
          <a:prstGeom prst="rect">
            <a:avLst/>
          </a:prstGeom>
          <a:noFill/>
        </p:spPr>
      </p:pic>
      <p:pic>
        <p:nvPicPr>
          <p:cNvPr id="8" name="Picture 2" descr="Шов петельны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2996952"/>
            <a:ext cx="2232248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395536" y="1"/>
            <a:ext cx="5832649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Изделие в готовом виде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Desktop\Фото Чураева Вл\DSC003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340768"/>
            <a:ext cx="6336704" cy="50405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49219" y="114905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611560" y="1484784"/>
            <a:ext cx="7344816" cy="4032448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i="1" dirty="0" smtClean="0">
                <a:solidFill>
                  <a:srgbClr val="FF0000"/>
                </a:solidFill>
                <a:latin typeface="Monotype Corsiva" pitchFamily="66" charset="0"/>
              </a:rPr>
              <a:t>Самооценка  качества выполненной работы, защита проекта, реклама.</a:t>
            </a:r>
            <a:endParaRPr lang="ru-RU" sz="4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556792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2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395536" y="1"/>
            <a:ext cx="5832649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Самооценка изделия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1268760"/>
            <a:ext cx="698477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Считаю что с задачей , которую  ставил перед началом работы, я справился. Моё изделие получилось очень красивым, а главное эксклюзивным! Мои тапочки станут отличным подарком для мамы.</a:t>
            </a:r>
          </a:p>
          <a:p>
            <a:pPr algn="just"/>
            <a:r>
              <a:rPr lang="ru-RU" sz="1600" dirty="0" smtClean="0"/>
              <a:t> Работая над своим проектом, я узнал очень многое о домашних тапочках, получил  огромное удовольствие от работы, теперь я смогу сшить домашние тапочки  и папе, и брату.  Моя работа  экономически обоснована тем, что </a:t>
            </a:r>
            <a:r>
              <a:rPr lang="ru-RU" sz="1600" dirty="0" smtClean="0">
                <a:cs typeface="Arial" pitchFamily="34" charset="0"/>
              </a:rPr>
              <a:t>м</a:t>
            </a:r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оё изделие  оказалось намного дешевле, чем в магазинах и на рынке</a:t>
            </a:r>
            <a:r>
              <a:rPr lang="ru-RU" sz="1600" dirty="0" smtClean="0">
                <a:cs typeface="Arial" pitchFamily="34" charset="0"/>
              </a:rPr>
              <a:t> </a:t>
            </a:r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	</a:t>
            </a:r>
          </a:p>
          <a:p>
            <a:pPr algn="just"/>
            <a:r>
              <a:rPr lang="ru-RU" sz="1600" b="1" dirty="0" smtClean="0">
                <a:ea typeface="Times New Roman" pitchFamily="18" charset="0"/>
                <a:cs typeface="Arial" pitchFamily="34" charset="0"/>
              </a:rPr>
              <a:t>Вывод</a:t>
            </a:r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: изготовленное изделие своими руками дает экономию  семейного бюджета.</a:t>
            </a:r>
          </a:p>
          <a:p>
            <a:pPr algn="just"/>
            <a:r>
              <a:rPr lang="ru-RU" sz="1600" dirty="0" smtClean="0"/>
              <a:t> </a:t>
            </a:r>
          </a:p>
          <a:p>
            <a:pPr algn="just"/>
            <a:r>
              <a:rPr lang="ru-RU" sz="1600" b="1" dirty="0" smtClean="0"/>
              <a:t>Экологическая оценка 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Для изготовления тапочек  я использовал экологически чистые материалы. Это означает, что при естественных процессах тления или горения моё изделие не загрязнит окружающую среду.   Процесс изготовления не приносит вреда окружающей среде. Я выполнил экологически чистое изделие.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611561" y="692696"/>
            <a:ext cx="5184576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Реклама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07313" flipH="1">
            <a:off x="6597007" y="358312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2204864"/>
            <a:ext cx="820891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i="1" dirty="0" smtClean="0"/>
          </a:p>
          <a:p>
            <a:pPr algn="just">
              <a:buFont typeface="Wingdings" pitchFamily="2" charset="2"/>
              <a:buChar char="v"/>
            </a:pPr>
            <a:r>
              <a:rPr lang="ru-RU" i="1" dirty="0" smtClean="0"/>
              <a:t> Подарок сделанный своими руками – лучший подарок.</a:t>
            </a:r>
          </a:p>
          <a:p>
            <a:pPr algn="just"/>
            <a:endParaRPr lang="ru-RU" i="1" dirty="0" smtClean="0"/>
          </a:p>
          <a:p>
            <a:pPr algn="just">
              <a:buFont typeface="Wingdings" pitchFamily="2" charset="2"/>
              <a:buChar char="v"/>
            </a:pPr>
            <a:r>
              <a:rPr lang="ru-RU" i="1" dirty="0" smtClean="0"/>
              <a:t>В тапочках моих тепло и уютно.</a:t>
            </a:r>
          </a:p>
          <a:p>
            <a:pPr algn="just"/>
            <a:endParaRPr lang="ru-RU" i="1" dirty="0" smtClean="0"/>
          </a:p>
          <a:p>
            <a:pPr algn="just">
              <a:buFont typeface="Wingdings" pitchFamily="2" charset="2"/>
              <a:buChar char="v"/>
            </a:pPr>
            <a:r>
              <a:rPr lang="ru-RU" i="1" dirty="0" smtClean="0"/>
              <a:t>В них вложил  я старанье, души частицу и добро.</a:t>
            </a:r>
          </a:p>
          <a:p>
            <a:pPr algn="just"/>
            <a:endParaRPr lang="ru-RU" i="1" dirty="0" smtClean="0"/>
          </a:p>
          <a:p>
            <a:pPr algn="just">
              <a:buFont typeface="Wingdings" pitchFamily="2" charset="2"/>
              <a:buChar char="v"/>
            </a:pPr>
            <a:r>
              <a:rPr lang="ru-RU" i="1" dirty="0" smtClean="0"/>
              <a:t>  Продемонстрирую друзьям и посоветую им сшить тапочки своим мамам.</a:t>
            </a:r>
          </a:p>
          <a:p>
            <a:pPr algn="just"/>
            <a:endParaRPr lang="ru-RU" i="1" dirty="0" smtClean="0"/>
          </a:p>
          <a:p>
            <a:pPr algn="just">
              <a:buFont typeface="Wingdings" pitchFamily="2" charset="2"/>
              <a:buChar char="v"/>
            </a:pPr>
            <a:r>
              <a:rPr lang="ru-RU" i="1" dirty="0" smtClean="0"/>
              <a:t>Свою работу выставлю на выставке в учреждении.</a:t>
            </a:r>
          </a:p>
          <a:p>
            <a:pPr algn="just"/>
            <a:endParaRPr lang="ru-RU" sz="1600" dirty="0" smtClean="0"/>
          </a:p>
          <a:p>
            <a:pPr algn="just"/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395536" y="260648"/>
            <a:ext cx="6624736" cy="1008112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Выбор   темы  проектного задания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07313" flipH="1">
            <a:off x="6849219" y="-101119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59024" y="1196753"/>
            <a:ext cx="83174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У моей мамы скоро день рождения. Я хотел  подарить ей оригинальный подарок, сделанный своими руками.</a:t>
            </a:r>
            <a:r>
              <a:rPr lang="ru-RU" sz="1600" b="1" i="1" dirty="0" smtClean="0">
                <a:cs typeface="Arial" pitchFamily="34" charset="0"/>
              </a:rPr>
              <a:t> </a:t>
            </a:r>
            <a:r>
              <a:rPr lang="ru-RU" sz="1600" dirty="0" smtClean="0"/>
              <a:t>Я прокручивал в мыслях разные варианты, мне хотелось подарить что-нибудь нужное, и решил изготовить своими руками : красивые домашние тапочки.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Почему тапочки</a:t>
            </a:r>
            <a:r>
              <a:rPr lang="en-US" sz="1600" dirty="0" smtClean="0"/>
              <a:t>?</a:t>
            </a:r>
            <a:r>
              <a:rPr lang="ru-RU" sz="1600" dirty="0" smtClean="0"/>
              <a:t> Потому что обувь—один из самых главных и важных атрибутов нашей повседневной жизни. При чем обувь нам нужна не только для улицы, но и для дома. А обувь для дома – это тапочки . Домашние тапочки — это всегда комфорт и уют. Они есть в каждом доме, при чем в хорошем доме, есть еще и тапочки для гостей. Теперь тапочки можно купить в любом супермаркете.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  Я неоднократно слышал от мамы, что ей нужно купить новые  тапочки . Поэтому мой подарок  будет сюрпризом для мамы. Пусть уставшие за день ноги у ней отдохнут– погрузятся во что-то мягкое, теплое, уютное.. </a:t>
            </a:r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b="1" dirty="0" smtClean="0"/>
              <a:t>Поэтому моя задача</a:t>
            </a:r>
            <a:r>
              <a:rPr lang="ru-RU" sz="1600" dirty="0" smtClean="0"/>
              <a:t>:  сделать подарок для мамы   -   сшить красивые,  удобные домашние тапочки</a:t>
            </a:r>
          </a:p>
          <a:p>
            <a:pPr>
              <a:buNone/>
            </a:pPr>
            <a:r>
              <a:rPr lang="ru-RU" sz="2800" b="1" i="1" dirty="0" smtClean="0">
                <a:latin typeface="Monotype Corsiva" pitchFamily="66" charset="0"/>
              </a:rPr>
              <a:t>Решение проблемы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1600" b="1" dirty="0" smtClean="0"/>
              <a:t>У меня возникло несколько проблемных ситуаций:</a:t>
            </a:r>
          </a:p>
          <a:p>
            <a:pPr>
              <a:buFont typeface="Wingdings" pitchFamily="2" charset="2"/>
              <a:buChar char="v"/>
            </a:pPr>
            <a:r>
              <a:rPr lang="ru-RU" sz="1600" i="1" dirty="0" smtClean="0"/>
              <a:t> Из чего изготовить тапочки?</a:t>
            </a:r>
          </a:p>
          <a:p>
            <a:pPr>
              <a:buFont typeface="Wingdings" pitchFamily="2" charset="2"/>
              <a:buChar char="v"/>
            </a:pPr>
            <a:r>
              <a:rPr lang="ru-RU" sz="1600" i="1" dirty="0" smtClean="0"/>
              <a:t>Какую модель выбрать?</a:t>
            </a:r>
          </a:p>
          <a:p>
            <a:pPr>
              <a:buFont typeface="Wingdings" pitchFamily="2" charset="2"/>
              <a:buChar char="v"/>
            </a:pPr>
            <a:r>
              <a:rPr lang="ru-RU" sz="1600" i="1" dirty="0" smtClean="0"/>
              <a:t>Чем украсить изделие?</a:t>
            </a:r>
          </a:p>
          <a:p>
            <a:endParaRPr lang="ru-RU" sz="3600" b="1" i="1" dirty="0" smtClean="0">
              <a:latin typeface="Monotype Corsiva" pitchFamily="66" charset="0"/>
            </a:endParaRPr>
          </a:p>
          <a:p>
            <a:endParaRPr lang="ru-RU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356078469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899592" y="1124744"/>
            <a:ext cx="6408712" cy="4392488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ЗА  ВНИМАНИЕ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lvl="0"/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07313" flipH="1">
            <a:off x="7209258" y="-29112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9512" y="1124745"/>
            <a:ext cx="31683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/>
          </a:p>
          <a:p>
            <a:endParaRPr lang="ru-RU" sz="2800" b="1" i="1" dirty="0"/>
          </a:p>
        </p:txBody>
      </p:sp>
    </p:spTree>
    <p:extLst>
      <p:ext uri="{BB962C8B-B14F-4D97-AF65-F5344CB8AC3E}">
        <p14:creationId xmlns="" xmlns:p14="http://schemas.microsoft.com/office/powerpoint/2010/main" val="1224101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395536" y="1"/>
            <a:ext cx="5832649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Проработка идеи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Desktop\Фото Чураева Вл\DSC00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108149"/>
            <a:ext cx="5904656" cy="357938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052736"/>
            <a:ext cx="75608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Я стал думать, а из чего же их можно сшить? Мой педагог, Валентина Александровна  сказала , что у нас в объединении есть отрезки  мебельной ткани, которые можно использовать.  «Любая  вещь может вновь стать полезной, если приложить немного фантазии» </a:t>
            </a:r>
            <a:r>
              <a:rPr lang="ru-RU" sz="1600" dirty="0" smtClean="0">
                <a:cs typeface="Arial" pitchFamily="34" charset="0"/>
              </a:rPr>
              <a:t>Я третий год занимаюсь  в  объединении  «Лоскутная фантазия» ,  и уже научился шить  на швейной машине  и выполнять   работы в различных техниках лоскутного шитья </a:t>
            </a:r>
            <a:r>
              <a:rPr lang="ru-RU" sz="1600" b="1" dirty="0" smtClean="0">
                <a:cs typeface="Arial" pitchFamily="34" charset="0"/>
              </a:rPr>
              <a:t>.</a:t>
            </a:r>
            <a:r>
              <a:rPr lang="ru-RU" sz="1600" dirty="0" smtClean="0"/>
              <a:t>  Тапочки я буду шить  на занятиях . Я надеюсь, что педагог мне в этом поможет.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49218" y="4289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323528" y="1412776"/>
            <a:ext cx="7560840" cy="4032448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Оценка интеллектуальных, материальных и финансовых возможностей, необходимых для проекта</a:t>
            </a:r>
            <a:endParaRPr lang="ru-RU" sz="4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34076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2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49218" y="186913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467544" y="188640"/>
            <a:ext cx="5976664" cy="1368152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lvl="0" indent="449263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Основные пункты выполнения моего творческого проекта</a:t>
            </a:r>
            <a:endParaRPr lang="ru-RU" sz="32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59832" y="3140968"/>
            <a:ext cx="295232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ТАПОЧКИ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0" y="2996952"/>
            <a:ext cx="2771800" cy="158417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 Техника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безопасности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0" y="4725144"/>
            <a:ext cx="2267744" cy="165618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Себестои-мость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899592" y="1268760"/>
            <a:ext cx="2232248" cy="165618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Материал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4932040" y="1268760"/>
            <a:ext cx="3096344" cy="165618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</a:rPr>
              <a:t>Инструменты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14" name="7-конечная звезда 13"/>
          <p:cNvSpPr/>
          <p:nvPr/>
        </p:nvSpPr>
        <p:spPr>
          <a:xfrm>
            <a:off x="2267744" y="4725144"/>
            <a:ext cx="1584176" cy="165618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Стиль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5" name="7-конечная звезда 14"/>
          <p:cNvSpPr/>
          <p:nvPr/>
        </p:nvSpPr>
        <p:spPr>
          <a:xfrm>
            <a:off x="3851920" y="4869160"/>
            <a:ext cx="2520280" cy="165618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Цветовая гамма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6" name="7-конечная звезда 15"/>
          <p:cNvSpPr/>
          <p:nvPr/>
        </p:nvSpPr>
        <p:spPr>
          <a:xfrm>
            <a:off x="6732240" y="4869160"/>
            <a:ext cx="2016224" cy="165618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Модель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7" name="7-конечная звезда 16"/>
          <p:cNvSpPr/>
          <p:nvPr/>
        </p:nvSpPr>
        <p:spPr>
          <a:xfrm>
            <a:off x="6372200" y="2780928"/>
            <a:ext cx="2771800" cy="165618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Технология изготовления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 flipV="1">
            <a:off x="2915816" y="2564904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716016" y="2564904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483768" y="364502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796136" y="3645024"/>
            <a:ext cx="86409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1979712" y="4221088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3347864" y="4509120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644008" y="4653136"/>
            <a:ext cx="21602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652120" y="4149080"/>
            <a:ext cx="122413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  <a:t>Анализ моих возможностей</a:t>
            </a:r>
            <a:endParaRPr lang="ru-RU" sz="36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320480" cy="4277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20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0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мне необходимо:</a:t>
            </a:r>
          </a:p>
          <a:p>
            <a:pPr algn="ctr">
              <a:buNone/>
            </a:pPr>
            <a:endParaRPr lang="ru-RU" sz="20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1.Выбрать цвет.</a:t>
            </a:r>
          </a:p>
          <a:p>
            <a:pPr>
              <a:buNone/>
            </a:pP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2. Рассмотреть варианты тапочек.</a:t>
            </a:r>
          </a:p>
          <a:p>
            <a:pPr>
              <a:buNone/>
            </a:pP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3. Подробнее узнать как мне сшить тапочки.</a:t>
            </a:r>
          </a:p>
          <a:p>
            <a:pPr>
              <a:buNone/>
            </a:pP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4. Заготовить нужный материал</a:t>
            </a:r>
          </a:p>
          <a:p>
            <a:pPr algn="ctr">
              <a:buNone/>
            </a:pPr>
            <a:endParaRPr lang="ru-RU" sz="2800" b="1" dirty="0" smtClean="0"/>
          </a:p>
          <a:p>
            <a:pPr algn="ctr"/>
            <a:endParaRPr lang="ru-RU" b="1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60032" y="1600200"/>
            <a:ext cx="3888432" cy="4349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18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умею:</a:t>
            </a:r>
          </a:p>
          <a:p>
            <a:pPr algn="ctr">
              <a:buNone/>
            </a:pPr>
            <a:endParaRPr lang="ru-RU" sz="16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Работать  с тканью  и другими  материалами.</a:t>
            </a:r>
          </a:p>
          <a:p>
            <a:pPr marL="514350" indent="-514350">
              <a:buNone/>
            </a:pPr>
            <a:endParaRPr lang="ru-RU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Выполнять ручные и машинные швы.</a:t>
            </a: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Эстетически оформить  тапочки.</a:t>
            </a:r>
          </a:p>
          <a:p>
            <a:pPr algn="ctr">
              <a:buNone/>
            </a:pPr>
            <a:endParaRPr lang="ru-RU" sz="3200" b="1" u="sng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3200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323528" y="0"/>
            <a:ext cx="5832649" cy="1052735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Инструменты и материалы</a:t>
            </a:r>
            <a:endParaRPr lang="ru-RU" sz="3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58000" y="-458788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7544" y="1124744"/>
            <a:ext cx="842493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cs typeface="Arial" pitchFamily="34" charset="0"/>
              </a:rPr>
              <a:t>Чтобы сшить домашние тапочки мне необходимы следующие инструменты и материалы:</a:t>
            </a:r>
          </a:p>
          <a:p>
            <a:endParaRPr lang="ru-RU" sz="1600" i="1" dirty="0" smtClean="0">
              <a:cs typeface="Arial" pitchFamily="34" charset="0"/>
            </a:endParaRPr>
          </a:p>
          <a:p>
            <a:pPr marL="457200" indent="-457200"/>
            <a:r>
              <a:rPr lang="ru-RU" sz="1600" i="1" dirty="0" smtClean="0">
                <a:cs typeface="Arial" pitchFamily="34" charset="0"/>
              </a:rPr>
              <a:t>1.  Ткань.</a:t>
            </a:r>
          </a:p>
          <a:p>
            <a:pPr marL="457200" indent="-457200"/>
            <a:r>
              <a:rPr lang="ru-RU" sz="1600" i="1" dirty="0" smtClean="0">
                <a:cs typeface="Arial" pitchFamily="34" charset="0"/>
              </a:rPr>
              <a:t>2.  </a:t>
            </a:r>
            <a:r>
              <a:rPr lang="ru-RU" sz="1600" i="1" dirty="0" err="1" smtClean="0">
                <a:cs typeface="Arial" pitchFamily="34" charset="0"/>
              </a:rPr>
              <a:t>Паралон</a:t>
            </a:r>
            <a:r>
              <a:rPr lang="ru-RU" sz="1600" i="1" dirty="0" smtClean="0">
                <a:cs typeface="Arial" pitchFamily="34" charset="0"/>
              </a:rPr>
              <a:t>(тонкий)</a:t>
            </a:r>
          </a:p>
          <a:p>
            <a:pPr marL="457200" indent="-457200"/>
            <a:r>
              <a:rPr lang="ru-RU" sz="1600" i="1" dirty="0" smtClean="0">
                <a:cs typeface="Arial" pitchFamily="34" charset="0"/>
              </a:rPr>
              <a:t>3.  Нитки</a:t>
            </a:r>
          </a:p>
          <a:p>
            <a:pPr marL="457200" indent="-457200"/>
            <a:r>
              <a:rPr lang="ru-RU" sz="1600" i="1" dirty="0" smtClean="0">
                <a:cs typeface="Arial" pitchFamily="34" charset="0"/>
              </a:rPr>
              <a:t>4.  Иголки</a:t>
            </a:r>
          </a:p>
          <a:p>
            <a:pPr marL="457200" indent="-457200"/>
            <a:r>
              <a:rPr lang="ru-RU" sz="1600" i="1" dirty="0" smtClean="0">
                <a:cs typeface="Arial" pitchFamily="34" charset="0"/>
              </a:rPr>
              <a:t>5.  </a:t>
            </a:r>
            <a:r>
              <a:rPr lang="ru-RU" sz="1600" dirty="0" smtClean="0"/>
              <a:t>Булавочки для скалывания</a:t>
            </a:r>
          </a:p>
          <a:p>
            <a:pPr marL="457200" indent="-457200"/>
            <a:r>
              <a:rPr lang="ru-RU" sz="1600" dirty="0" smtClean="0"/>
              <a:t>6.   Ножницы</a:t>
            </a:r>
          </a:p>
          <a:p>
            <a:pPr marL="457200" indent="-457200"/>
            <a:r>
              <a:rPr lang="ru-RU" sz="1600" dirty="0" smtClean="0"/>
              <a:t>7.   Швейная машина</a:t>
            </a:r>
          </a:p>
          <a:p>
            <a:pPr marL="457200" indent="-457200"/>
            <a:r>
              <a:rPr lang="ru-RU" sz="1600" dirty="0" smtClean="0"/>
              <a:t>8.   Подошва от старых тапок или войлок</a:t>
            </a:r>
          </a:p>
          <a:p>
            <a:pPr marL="457200" indent="-457200"/>
            <a:endParaRPr lang="ru-RU" sz="2400" dirty="0" smtClean="0"/>
          </a:p>
          <a:p>
            <a:pPr marL="457200" indent="-457200"/>
            <a:endParaRPr lang="ru-RU" sz="2400" i="1" dirty="0" smtClean="0">
              <a:cs typeface="Arial" pitchFamily="34" charset="0"/>
            </a:endParaRPr>
          </a:p>
          <a:p>
            <a:pPr marL="457200" indent="-457200">
              <a:buAutoNum type="arabicPeriod"/>
            </a:pPr>
            <a:endParaRPr lang="ru-RU" sz="2400" i="1" dirty="0">
              <a:cs typeface="Arial" pitchFamily="34" charset="0"/>
            </a:endParaRPr>
          </a:p>
        </p:txBody>
      </p:sp>
      <p:pic>
        <p:nvPicPr>
          <p:cNvPr id="2050" name="Picture 2" descr="D:\Desktop\Фото Чураева Вл\DSC003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204864"/>
            <a:ext cx="4139952" cy="4281362"/>
          </a:xfrm>
          <a:prstGeom prst="rect">
            <a:avLst/>
          </a:prstGeom>
          <a:noFill/>
        </p:spPr>
      </p:pic>
      <p:pic>
        <p:nvPicPr>
          <p:cNvPr id="7" name="Picture 1" descr="i?id=164451691-0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322" y="4653136"/>
            <a:ext cx="186465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i?id=10203110-33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2529" y="4797152"/>
            <a:ext cx="207923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0" descr="http://magicskazka.ru/wp-content/uploads/2010/02/43009025_121258759033345-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313" flipH="1">
            <a:off x="6849218" y="114905"/>
            <a:ext cx="22860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323528" y="1340768"/>
            <a:ext cx="7560840" cy="4104456"/>
          </a:xfrm>
          <a:prstGeom prst="horizontalScroll">
            <a:avLst>
              <a:gd name="adj" fmla="val 11598"/>
            </a:avLst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Сбор и обработка необходимой информации для выполнения  проекта </a:t>
            </a:r>
            <a:endParaRPr lang="ru-RU" sz="4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34076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2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1736</TotalTime>
  <Words>2116</Words>
  <Application>Microsoft Office PowerPoint</Application>
  <PresentationFormat>Экран (4:3)</PresentationFormat>
  <Paragraphs>480</Paragraphs>
  <Slides>30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Анализ моих возможностей</vt:lpstr>
      <vt:lpstr>Слайд 8</vt:lpstr>
      <vt:lpstr>Слайд 9</vt:lpstr>
      <vt:lpstr>Маркетинговые исследования:  Я решил узнать, что предлагают нам наши магазины и рынок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179</cp:revision>
  <dcterms:modified xsi:type="dcterms:W3CDTF">2023-11-13T18:18:46Z</dcterms:modified>
</cp:coreProperties>
</file>