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-78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F80201E-40EC-404F-AA96-19A761E2D8EE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8404B633-9DDA-40C3-AE76-8C808150EF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0201523"/>
      </p:ext>
    </p:extLst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201E-40EC-404F-AA96-19A761E2D8EE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B633-9DDA-40C3-AE76-8C808150EF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2354099"/>
      </p:ext>
    </p:extLst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F80201E-40EC-404F-AA96-19A761E2D8EE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8404B633-9DDA-40C3-AE76-8C808150EF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6857683"/>
      </p:ext>
    </p:extLst>
  </p:cSld>
  <p:clrMapOvr>
    <a:masterClrMapping/>
  </p:clrMapOvr>
  <p:transition spd="med"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F80201E-40EC-404F-AA96-19A761E2D8EE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8404B633-9DDA-40C3-AE76-8C808150EF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4243499815"/>
      </p:ext>
    </p:extLst>
  </p:cSld>
  <p:clrMapOvr>
    <a:masterClrMapping/>
  </p:clrMapOvr>
  <p:transition spd="med">
    <p:wedg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F80201E-40EC-404F-AA96-19A761E2D8EE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8404B633-9DDA-40C3-AE76-8C808150EF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1569917"/>
      </p:ext>
    </p:extLst>
  </p:cSld>
  <p:clrMapOvr>
    <a:masterClrMapping/>
  </p:clrMapOvr>
  <p:transition spd="med">
    <p:wedg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201E-40EC-404F-AA96-19A761E2D8EE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B633-9DDA-40C3-AE76-8C808150EF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1371693"/>
      </p:ext>
    </p:extLst>
  </p:cSld>
  <p:clrMapOvr>
    <a:masterClrMapping/>
  </p:clrMapOvr>
  <p:transition spd="med">
    <p:wedg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201E-40EC-404F-AA96-19A761E2D8EE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B633-9DDA-40C3-AE76-8C808150EF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18833485"/>
      </p:ext>
    </p:extLst>
  </p:cSld>
  <p:clrMapOvr>
    <a:masterClrMapping/>
  </p:clrMapOvr>
  <p:transition spd="med">
    <p:wedg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201E-40EC-404F-AA96-19A761E2D8EE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B633-9DDA-40C3-AE76-8C808150EF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3018612"/>
      </p:ext>
    </p:extLst>
  </p:cSld>
  <p:clrMapOvr>
    <a:masterClrMapping/>
  </p:clrMapOvr>
  <p:transition spd="med">
    <p:wedg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F80201E-40EC-404F-AA96-19A761E2D8EE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8404B633-9DDA-40C3-AE76-8C808150EF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1247328"/>
      </p:ext>
    </p:extLst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201E-40EC-404F-AA96-19A761E2D8EE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B633-9DDA-40C3-AE76-8C808150EF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39487837"/>
      </p:ext>
    </p:extLst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F80201E-40EC-404F-AA96-19A761E2D8EE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8404B633-9DDA-40C3-AE76-8C808150EF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3226558"/>
      </p:ext>
    </p:extLst>
  </p:cSld>
  <p:clrMapOvr>
    <a:masterClrMapping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201E-40EC-404F-AA96-19A761E2D8EE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B633-9DDA-40C3-AE76-8C808150EF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5647833"/>
      </p:ext>
    </p:extLst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201E-40EC-404F-AA96-19A761E2D8EE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B633-9DDA-40C3-AE76-8C808150EF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1991382"/>
      </p:ext>
    </p:extLst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201E-40EC-404F-AA96-19A761E2D8EE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B633-9DDA-40C3-AE76-8C808150EF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53424545"/>
      </p:ext>
    </p:extLst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201E-40EC-404F-AA96-19A761E2D8EE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B633-9DDA-40C3-AE76-8C808150EF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14607812"/>
      </p:ext>
    </p:extLst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201E-40EC-404F-AA96-19A761E2D8EE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B633-9DDA-40C3-AE76-8C808150EF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85111383"/>
      </p:ext>
    </p:extLst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201E-40EC-404F-AA96-19A761E2D8EE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B633-9DDA-40C3-AE76-8C808150EF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02497347"/>
      </p:ext>
    </p:extLst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0201E-40EC-404F-AA96-19A761E2D8EE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4B633-9DDA-40C3-AE76-8C808150EF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9792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  <p:sldLayoutId id="2147483830" r:id="rId14"/>
    <p:sldLayoutId id="2147483831" r:id="rId15"/>
    <p:sldLayoutId id="2147483832" r:id="rId16"/>
    <p:sldLayoutId id="2147483833" r:id="rId17"/>
  </p:sldLayoutIdLst>
  <p:transition spd="med">
    <p:wedge/>
  </p:transition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71750" y="1760220"/>
            <a:ext cx="7063740" cy="35661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Методы решения </a:t>
            </a:r>
            <a:r>
              <a:rPr lang="ru-RU" dirty="0" err="1" smtClean="0"/>
              <a:t>диофантовых</a:t>
            </a:r>
            <a:r>
              <a:rPr lang="ru-RU" dirty="0" smtClean="0"/>
              <a:t> уравнений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08196126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62224"/>
            <a:ext cx="10820399" cy="12560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Метод решения </a:t>
            </a:r>
            <a:r>
              <a:rPr lang="ru-RU" dirty="0" err="1" smtClean="0"/>
              <a:t>диофатовых</a:t>
            </a:r>
            <a:r>
              <a:rPr lang="ru-RU" dirty="0" smtClean="0"/>
              <a:t> уравнений. Метод спуска и рассеивания.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24467" y="1979525"/>
            <a:ext cx="10490200" cy="2617875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Наиболее сложной задачей </a:t>
            </a:r>
            <a:r>
              <a:rPr lang="ru-RU" dirty="0" err="1" smtClean="0">
                <a:solidFill>
                  <a:schemeClr val="tx1"/>
                </a:solidFill>
              </a:rPr>
              <a:t>диофантового</a:t>
            </a:r>
            <a:r>
              <a:rPr lang="ru-RU" dirty="0" smtClean="0">
                <a:solidFill>
                  <a:schemeClr val="tx1"/>
                </a:solidFill>
              </a:rPr>
              <a:t> анализа является правильный выбор алгоритма решения того или иного </a:t>
            </a:r>
            <a:r>
              <a:rPr lang="ru-RU" dirty="0" err="1" smtClean="0">
                <a:solidFill>
                  <a:schemeClr val="tx1"/>
                </a:solidFill>
              </a:rPr>
              <a:t>диофантового</a:t>
            </a:r>
            <a:r>
              <a:rPr lang="ru-RU" dirty="0" smtClean="0">
                <a:solidFill>
                  <a:schemeClr val="tx1"/>
                </a:solidFill>
              </a:rPr>
              <a:t> уравнения. Решить </a:t>
            </a:r>
            <a:r>
              <a:rPr lang="ru-RU" dirty="0" err="1" smtClean="0">
                <a:solidFill>
                  <a:schemeClr val="tx1"/>
                </a:solidFill>
              </a:rPr>
              <a:t>диофантово</a:t>
            </a:r>
            <a:r>
              <a:rPr lang="ru-RU" dirty="0" smtClean="0">
                <a:solidFill>
                  <a:schemeClr val="tx1"/>
                </a:solidFill>
              </a:rPr>
              <a:t> уравнение - означает найти все его целочисленные корни или доказать, что таких корней нет. В </a:t>
            </a:r>
            <a:r>
              <a:rPr lang="ru-RU" dirty="0" err="1" smtClean="0">
                <a:solidFill>
                  <a:schemeClr val="tx1"/>
                </a:solidFill>
              </a:rPr>
              <a:t>диофантовом</a:t>
            </a:r>
            <a:r>
              <a:rPr lang="ru-RU" dirty="0" smtClean="0">
                <a:solidFill>
                  <a:schemeClr val="tx1"/>
                </a:solidFill>
              </a:rPr>
              <a:t> анализе имеется обширный набор приемов, каждый из которых эффективен в отдельном случае.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97987125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753534"/>
            <a:ext cx="10820399" cy="653236"/>
          </a:xfrm>
        </p:spPr>
        <p:txBody>
          <a:bodyPr/>
          <a:lstStyle/>
          <a:p>
            <a:r>
              <a:rPr lang="ru-RU" dirty="0" smtClean="0"/>
              <a:t>Решим уравнение первой ступени.</a:t>
            </a:r>
            <a:endParaRPr lang="ru-RU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Текст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1024467" y="1738365"/>
                <a:ext cx="10490200" cy="3938954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ru-RU" dirty="0" smtClean="0">
                    <a:solidFill>
                      <a:schemeClr val="tx1"/>
                    </a:solidFill>
                  </a:rPr>
                  <a:t>Задача №4</a:t>
                </a:r>
              </a:p>
              <a:p>
                <a:pPr algn="l"/>
                <a:r>
                  <a:rPr lang="ru-RU" dirty="0" smtClean="0">
                    <a:solidFill>
                      <a:schemeClr val="tx1"/>
                    </a:solidFill>
                  </a:rPr>
                  <a:t>Вы должны за купленный в магазине свитер 19 рублей. У вас одни лишь трехрублевки, у кассира только пятирублевки. Можете ли вы при наличии таких денег расплатиться за свитер и как и как именно?</a:t>
                </a:r>
              </a:p>
              <a:p>
                <a:pPr algn="ctr"/>
                <a:r>
                  <a:rPr lang="ru-RU" dirty="0" smtClean="0">
                    <a:solidFill>
                      <a:schemeClr val="tx1"/>
                    </a:solidFill>
                  </a:rPr>
                  <a:t>Решение:</a:t>
                </a:r>
              </a:p>
              <a:p>
                <a:pPr algn="l"/>
                <a:r>
                  <a:rPr lang="ru-RU" dirty="0" smtClean="0">
                    <a:solidFill>
                      <a:schemeClr val="tx1"/>
                    </a:solidFill>
                  </a:rPr>
                  <a:t>Выразим х через у: </a:t>
                </a:r>
                <a14:m>
                  <m:oMath xmlns:m="http://schemas.openxmlformats.org/officeDocument/2006/math">
                    <m:r>
                      <a:rPr lang="ru-RU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х=</m:t>
                    </m:r>
                    <m:f>
                      <m:fPr>
                        <m:ctrlPr>
                          <a:rPr lang="ru-RU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19+5у</m:t>
                        </m:r>
                      </m:num>
                      <m:den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=6+у+</m:t>
                    </m:r>
                    <m:f>
                      <m:fPr>
                        <m:ctrlP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1+2у</m:t>
                        </m:r>
                      </m:num>
                      <m:den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dirty="0" smtClean="0">
                    <a:solidFill>
                      <a:schemeClr val="tx1"/>
                    </a:solidFill>
                  </a:rPr>
                  <a:t>.</a:t>
                </a:r>
              </a:p>
              <a:p>
                <a:pPr algn="l"/>
                <a:r>
                  <a:rPr lang="ru-RU" dirty="0" smtClean="0">
                    <a:solidFill>
                      <a:schemeClr val="tx1"/>
                    </a:solidFill>
                  </a:rPr>
                  <a:t>Так как х,у,6 – целые числа, равенство будет верным если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1+2у</m:t>
                        </m:r>
                      </m:num>
                      <m:den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dirty="0" smtClean="0">
                    <a:solidFill>
                      <a:schemeClr val="tx1"/>
                    </a:solidFill>
                  </a:rPr>
                  <a:t>так же целое число. Обозначим это выражение буквой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t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 . Тогда х=6+у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+t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, где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t=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1+2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dirty="0" smtClean="0">
                    <a:solidFill>
                      <a:schemeClr val="tx1"/>
                    </a:solidFill>
                  </a:rPr>
                  <a:t>, значит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3t=1+2y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, а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2y=3y-1.</a:t>
                </a:r>
                <a:endParaRPr lang="ru-RU" dirty="0" smtClean="0">
                  <a:solidFill>
                    <a:schemeClr val="tx1"/>
                  </a:solidFill>
                </a:endParaRPr>
              </a:p>
              <a:p>
                <a:pPr algn="l"/>
                <a:r>
                  <a:rPr lang="ru-RU" dirty="0" smtClean="0">
                    <a:solidFill>
                      <a:schemeClr val="tx1"/>
                    </a:solidFill>
                  </a:rPr>
                  <a:t>Поэтому </a:t>
                </a:r>
                <a14:m>
                  <m:oMath xmlns:m="http://schemas.openxmlformats.org/officeDocument/2006/math">
                    <m:r>
                      <a:rPr lang="ru-RU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у=</m:t>
                    </m:r>
                    <m:f>
                      <m:fPr>
                        <m:ctrlPr>
                          <a:rPr lang="ru-RU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ru-RU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Текс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024467" y="1738365"/>
                <a:ext cx="10490200" cy="3938954"/>
              </a:xfrm>
              <a:blipFill>
                <a:blip r:embed="rId2" cstate="print"/>
                <a:stretch>
                  <a:fillRect l="-755" t="-2786" r="-75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26932881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Текст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903887" y="653143"/>
                <a:ext cx="10490200" cy="4813159"/>
              </a:xfrm>
            </p:spPr>
            <p:txBody>
              <a:bodyPr/>
              <a:lstStyle/>
              <a:p>
                <a:pPr algn="l"/>
                <a:r>
                  <a:rPr lang="ru-RU" dirty="0" smtClean="0">
                    <a:solidFill>
                      <a:schemeClr val="tx1"/>
                    </a:solidFill>
                  </a:rPr>
                  <a:t>Так как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y, t 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– целые числа, то 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dirty="0" smtClean="0">
                    <a:solidFill>
                      <a:schemeClr val="tx1"/>
                    </a:solidFill>
                  </a:rPr>
                  <a:t> должно быть целым числом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 </m:t>
                    </m:r>
                  </m:oMath>
                </a14:m>
                <a:r>
                  <a:rPr lang="ru-RU" dirty="0" smtClean="0">
                    <a:solidFill>
                      <a:schemeClr val="tx1"/>
                    </a:solidFill>
                  </a:rPr>
                  <a:t>Тогда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где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num>
                      <m:den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ru-RU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ru-RU" b="0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значит </m:t>
                    </m:r>
                    <m:sSub>
                      <m:sSubPr>
                        <m:ctrlP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−1и </m:t>
                    </m:r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ru-RU" dirty="0" smtClean="0">
                    <a:solidFill>
                      <a:schemeClr val="tx1"/>
                    </a:solidFill>
                  </a:rPr>
                  <a:t>.</a:t>
                </a:r>
              </a:p>
              <a:p>
                <a:pPr algn="l"/>
                <a:r>
                  <a:rPr lang="ru-RU" dirty="0" smtClean="0">
                    <a:solidFill>
                      <a:schemeClr val="tx1"/>
                    </a:solidFill>
                  </a:rPr>
                  <a:t>Значение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t=2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ru-RU" dirty="0" smtClean="0">
                    <a:solidFill>
                      <a:schemeClr val="tx1"/>
                    </a:solidFill>
                  </a:rPr>
                  <a:t> подставляем в предыдущие равенства:</a:t>
                </a:r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US" b="0" dirty="0" smtClean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=6+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=6+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+5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l"/>
                <a:r>
                  <a:rPr lang="ru-RU" dirty="0" smtClean="0">
                    <a:solidFill>
                      <a:schemeClr val="tx1"/>
                    </a:solidFill>
                  </a:rPr>
                  <a:t>Итак мы нашли выражения для х и у. Мы знаем, что эти числа не только целые, но и положительные:</a:t>
                </a:r>
              </a:p>
              <a:p>
                <a:pPr algn="l"/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и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 3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+1&gt;0</m:t>
                    </m:r>
                  </m:oMath>
                </a14:m>
                <a:r>
                  <a:rPr lang="ru-RU" dirty="0" smtClean="0">
                    <a:solidFill>
                      <a:schemeClr val="tx1"/>
                    </a:solidFill>
                  </a:rPr>
                  <a:t>. </a:t>
                </a:r>
              </a:p>
              <a:p>
                <a:pPr algn="l"/>
                <a:r>
                  <a:rPr lang="ru-RU" dirty="0" smtClean="0">
                    <a:solidFill>
                      <a:schemeClr val="tx1"/>
                    </a:solidFill>
                  </a:rPr>
                  <a:t>Решив неравенства, заключаем, что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=0, 1, 2, 3, …</m:t>
                    </m:r>
                  </m:oMath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l"/>
                <a:r>
                  <a:rPr lang="ru-RU" dirty="0" smtClean="0">
                    <a:solidFill>
                      <a:schemeClr val="tx1"/>
                    </a:solidFill>
                  </a:rPr>
                  <a:t>Соответствующие значения х=</a:t>
                </a:r>
                <a:r>
                  <a:rPr lang="ru-RU" dirty="0">
                    <a:solidFill>
                      <a:schemeClr val="tx1"/>
                    </a:solidFill>
                  </a:rPr>
                  <a:t>8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, 13, 18, 23, а у=1, 4, 7,10, …</a:t>
                </a:r>
              </a:p>
              <a:p>
                <a:pPr algn="l"/>
                <a:r>
                  <a:rPr lang="ru-RU" dirty="0" smtClean="0">
                    <a:solidFill>
                      <a:schemeClr val="tx1"/>
                    </a:solidFill>
                  </a:rPr>
                  <a:t>Уравнение решено.</a:t>
                </a:r>
              </a:p>
            </p:txBody>
          </p:sp>
        </mc:Choice>
        <mc:Fallback>
          <p:sp>
            <p:nvSpPr>
              <p:cNvPr id="3" name="Текс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903887" y="653143"/>
                <a:ext cx="10490200" cy="4813159"/>
              </a:xfrm>
              <a:blipFill>
                <a:blip r:embed="rId2" cstate="print"/>
                <a:stretch>
                  <a:fillRect l="-755" t="-38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2598734559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753534"/>
            <a:ext cx="10820399" cy="63313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№5</a:t>
            </a:r>
            <a:endParaRPr lang="ru-RU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Текст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1024467" y="1808703"/>
                <a:ext cx="10490200" cy="4371033"/>
              </a:xfrm>
            </p:spPr>
            <p:txBody>
              <a:bodyPr>
                <a:normAutofit/>
              </a:bodyPr>
              <a:lstStyle/>
              <a:p>
                <a:pPr algn="l"/>
                <a:r>
                  <a:rPr lang="ru-RU" dirty="0" smtClean="0">
                    <a:solidFill>
                      <a:schemeClr val="tx1"/>
                    </a:solidFill>
                  </a:rPr>
                  <a:t>Самостоятельно закончите решение задачи, интерпретировав ответ:</a:t>
                </a:r>
              </a:p>
              <a:p>
                <a:pPr algn="l"/>
                <a:r>
                  <a:rPr lang="ru-RU" dirty="0">
                    <a:solidFill>
                      <a:schemeClr val="tx1"/>
                    </a:solidFill>
                  </a:rPr>
                  <a:t> 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Решая задачу мы 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получили следующие формулы для переменных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  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=3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+1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и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=8+5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, которы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й как оказывается связаны с коэффициентами исходного уравнения.</a:t>
                </a:r>
              </a:p>
              <a:p>
                <a:pPr algn="l"/>
                <a:r>
                  <a:rPr lang="ru-RU" dirty="0">
                    <a:solidFill>
                      <a:schemeClr val="tx1"/>
                    </a:solidFill>
                  </a:rPr>
                  <a:t> 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Теорема 3 : </a:t>
                </a:r>
                <a:r>
                  <a:rPr lang="ru-RU" dirty="0" err="1" smtClean="0">
                    <a:solidFill>
                      <a:schemeClr val="tx1"/>
                    </a:solidFill>
                  </a:rPr>
                  <a:t>Диофантовы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 уравнения вида </a:t>
                </a:r>
                <a:r>
                  <a:rPr lang="en-US" dirty="0" err="1" smtClean="0">
                    <a:solidFill>
                      <a:schemeClr val="tx1"/>
                    </a:solidFill>
                  </a:rPr>
                  <a:t>ax+by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=c,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 где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dirty="0" err="1" smtClean="0">
                    <a:solidFill>
                      <a:schemeClr val="tx1"/>
                    </a:solidFill>
                  </a:rPr>
                  <a:t>a,b,c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- целые числа, а также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 a 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и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 b 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– взаимно простые числа, имеет следующий ряд решений : если</a:t>
                </a:r>
                <a14:m>
                  <m:oMath xmlns:m="http://schemas.openxmlformats.org/officeDocument/2006/math">
                    <m:r>
                      <a:rPr lang="ru-RU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ru-RU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х</m:t>
                        </m:r>
                      </m:e>
                      <m:sub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dirty="0" smtClean="0">
                    <a:solidFill>
                      <a:schemeClr val="tx1"/>
                    </a:solidFill>
                  </a:rPr>
                  <a:t>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у</m:t>
                        </m:r>
                      </m:e>
                      <m:sub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ru-RU" dirty="0" smtClean="0">
                    <a:solidFill>
                      <a:schemeClr val="tx1"/>
                    </a:solidFill>
                  </a:rPr>
                  <a:t> - одно решение, то числа </a:t>
                </a:r>
                <a14:m>
                  <m:oMath xmlns:m="http://schemas.openxmlformats.org/officeDocument/2006/math"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х=</m:t>
                    </m:r>
                    <m:sSub>
                      <m:sSubPr>
                        <m:ctrlP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х</m:t>
                        </m:r>
                      </m:e>
                      <m:sub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𝑏𝑛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𝑎𝑛</m:t>
                    </m:r>
                  </m:oMath>
                </a14:m>
                <a:endParaRPr lang="ru-RU" dirty="0" smtClean="0">
                  <a:solidFill>
                    <a:schemeClr val="tx1"/>
                  </a:solidFill>
                </a:endParaRPr>
              </a:p>
              <a:p>
                <a:pPr algn="l"/>
                <a:r>
                  <a:rPr lang="ru-RU" dirty="0" smtClean="0">
                    <a:solidFill>
                      <a:schemeClr val="tx1"/>
                    </a:solidFill>
                  </a:rPr>
                  <a:t>(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n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- любое число) тоже будет решениями.</a:t>
                </a:r>
              </a:p>
            </p:txBody>
          </p:sp>
        </mc:Choice>
        <mc:Fallback>
          <p:sp>
            <p:nvSpPr>
              <p:cNvPr id="3" name="Текс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024467" y="1808703"/>
                <a:ext cx="10490200" cy="4371033"/>
              </a:xfrm>
              <a:blipFill>
                <a:blip r:embed="rId2" cstate="print"/>
                <a:stretch>
                  <a:fillRect l="-755" t="-181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1227445508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Текст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1024467" y="552659"/>
                <a:ext cx="10490200" cy="4044741"/>
              </a:xfrm>
            </p:spPr>
            <p:txBody>
              <a:bodyPr/>
              <a:lstStyle/>
              <a:p>
                <a:pPr algn="ctr"/>
                <a:r>
                  <a:rPr lang="ru-RU" dirty="0" smtClean="0">
                    <a:solidFill>
                      <a:schemeClr val="tx1"/>
                    </a:solidFill>
                  </a:rPr>
                  <a:t>Доказательство:</a:t>
                </a:r>
              </a:p>
              <a:p>
                <a:pPr algn="l"/>
                <a:r>
                  <a:rPr lang="ru-RU" dirty="0" smtClean="0">
                    <a:solidFill>
                      <a:schemeClr val="tx1"/>
                    </a:solidFill>
                  </a:rPr>
                  <a:t>Подставим в данное </a:t>
                </a:r>
                <a:r>
                  <a:rPr lang="ru-RU" dirty="0" err="1" smtClean="0">
                    <a:solidFill>
                      <a:schemeClr val="tx1"/>
                    </a:solidFill>
                  </a:rPr>
                  <a:t>диофантово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 уравнение значение х и у. Получим 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𝑏𝑛</m:t>
                          </m:r>
                        </m:e>
                      </m:d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𝑎𝑛</m:t>
                          </m:r>
                        </m:e>
                      </m:d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ru-RU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ru-RU" b="0" dirty="0" smtClean="0">
                  <a:solidFill>
                    <a:schemeClr val="tx1"/>
                  </a:solidFill>
                </a:endParaRPr>
              </a:p>
              <a:p>
                <a:pPr algn="l"/>
                <a:r>
                  <a:rPr lang="ru-RU" dirty="0" smtClean="0">
                    <a:solidFill>
                      <a:schemeClr val="tx1"/>
                    </a:solidFill>
                  </a:rPr>
                  <a:t>Раскроем скобки и приведем подобные </a:t>
                </a:r>
                <a:endParaRPr lang="en-US" b="0" i="1" dirty="0" smtClean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𝑎𝑏𝑛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𝑏𝑎𝑛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en-US" b="0" dirty="0" smtClean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en-US" b="0" dirty="0" smtClean="0">
                  <a:solidFill>
                    <a:schemeClr val="tx1"/>
                  </a:solidFill>
                </a:endParaRPr>
              </a:p>
              <a:p>
                <a:pPr algn="ctr"/>
                <a:r>
                  <a:rPr lang="ru-RU" u="sng" dirty="0" smtClean="0">
                    <a:solidFill>
                      <a:schemeClr val="tx1"/>
                    </a:solidFill>
                  </a:rPr>
                  <a:t>Что и требовалось доказать.</a:t>
                </a:r>
                <a:endParaRPr lang="ru-RU" u="sng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Текс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024467" y="552659"/>
                <a:ext cx="10490200" cy="4044741"/>
              </a:xfrm>
              <a:blipFill>
                <a:blip r:embed="rId2" cstate="print"/>
                <a:stretch>
                  <a:fillRect l="-755" t="-19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4818" name="Picture 2" descr="https://fsd.multiurok.ru/html/2021/12/27/s_61c9d145e51c1/phpFAAJV4_IFORNACIOO-poznavatelnyj-sbornik-zadach-i_html_39f581ecbc8dcc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74820" y="3155316"/>
            <a:ext cx="3863340" cy="34855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042926860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46014" y="522514"/>
            <a:ext cx="10490200" cy="4285901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Таким образом, используя формулы и рассуждения можно без особых усилий решать неопределенные уравнения первой степени с небольшими коэффициентами.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Задание № 6.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Самостоятельно найдите не менее четырех целых решений уравнений.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А) 5х+8у=39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Б) 8х-5у=19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В) 7х-5у=1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Г) 32х+20у=1076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Примечание: первое решение уравнений попытайтесь подобрать устно, а следующие найдите по формулам.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57687169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24467" y="713433"/>
            <a:ext cx="10490200" cy="3883967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Метод спуска бесспорно удобен и наиболее прост для решения уравнений вида </a:t>
            </a:r>
            <a:r>
              <a:rPr lang="en-US" dirty="0" err="1" smtClean="0">
                <a:solidFill>
                  <a:schemeClr val="tx1"/>
                </a:solidFill>
              </a:rPr>
              <a:t>ax+by</a:t>
            </a:r>
            <a:r>
              <a:rPr lang="en-US" dirty="0" smtClean="0">
                <a:solidFill>
                  <a:schemeClr val="tx1"/>
                </a:solidFill>
              </a:rPr>
              <a:t>=c</a:t>
            </a:r>
            <a:r>
              <a:rPr lang="ru-RU" dirty="0" smtClean="0">
                <a:solidFill>
                  <a:schemeClr val="tx1"/>
                </a:solidFill>
              </a:rPr>
              <a:t>. Однако часто встречаются </a:t>
            </a:r>
            <a:r>
              <a:rPr lang="ru-RU" dirty="0" err="1" smtClean="0">
                <a:solidFill>
                  <a:schemeClr val="tx1"/>
                </a:solidFill>
              </a:rPr>
              <a:t>диофантовы</a:t>
            </a:r>
            <a:r>
              <a:rPr lang="ru-RU" dirty="0" smtClean="0">
                <a:solidFill>
                  <a:schemeClr val="tx1"/>
                </a:solidFill>
              </a:rPr>
              <a:t> уравнения, которые не относятся к приведенному выше типу. Эти уравнения, как правило, можно решить только путем использования специфических приемов и методов.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Сначала остановимся на тех случаях, когда левая часть уравнения путем тождественных преобразований целесообразно разложить на множители и привести решение неопределенного уравнения с двумя неизвестными к решению эквивалентной совокупности систем уравнений.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 Рассмотрим этот метод, найдя все целые числа, которые являются решениями уравнения </a:t>
            </a:r>
            <a:r>
              <a:rPr lang="ru-RU" dirty="0" smtClean="0">
                <a:solidFill>
                  <a:schemeClr val="tx1"/>
                </a:solidFill>
              </a:rPr>
              <a:t>ху-3х+5у=25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29007099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24467" y="582804"/>
            <a:ext cx="10490200" cy="5235191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Решение: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Необходимо путем тождественных преобразований в левой части получить два множителя: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Ху-3х+5у=25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Х(у-3)+5у=25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Х(у-3)+6у-15=10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Х(у-3)+5(у-3)=10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(у-3)(х-5)=10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Из последнего уравнения получаем, что числа (у-3) и (х+5) являются делителями числа 10.</a:t>
            </a: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98628862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Текст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1024467" y="1436914"/>
                <a:ext cx="10490200" cy="3537019"/>
              </a:xfrm>
            </p:spPr>
            <p:txBody>
              <a:bodyPr>
                <a:normAutofit/>
              </a:bodyPr>
              <a:lstStyle/>
              <a:p>
                <a:pPr algn="l"/>
                <a:r>
                  <a:rPr lang="ru-RU" dirty="0" smtClean="0">
                    <a:solidFill>
                      <a:schemeClr val="tx1"/>
                    </a:solidFill>
                  </a:rPr>
                  <a:t>Число 10 имеет 8 делителей: </a:t>
                </a:r>
                <a14:m>
                  <m:oMath xmlns:m="http://schemas.openxmlformats.org/officeDocument/2006/math">
                    <m:r>
                      <a:rPr lang="ru-RU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±</m:t>
                    </m:r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1, </m:t>
                    </m:r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±2, ±5, ±10</m:t>
                    </m:r>
                  </m:oMath>
                </a14:m>
                <a:r>
                  <a:rPr lang="ru-RU" dirty="0" smtClean="0">
                    <a:solidFill>
                      <a:schemeClr val="tx1"/>
                    </a:solidFill>
                  </a:rPr>
                  <a:t>.</a:t>
                </a:r>
              </a:p>
              <a:p>
                <a:pPr algn="l"/>
                <a:r>
                  <a:rPr lang="ru-RU" dirty="0" smtClean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Отсюда следует, что мы получаем 8 систем уравнений: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ru-RU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х+5=1</m:t>
                              </m:r>
                            </m:e>
                            <m:e>
                              <m:r>
                                <a:rPr lang="ru-RU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у−3=10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dirty="0" smtClean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ru-RU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х+5=−1</m:t>
                              </m:r>
                            </m:e>
                            <m:e>
                              <m:r>
                                <a:rPr lang="ru-RU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у−3=−10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dirty="0" smtClean="0">
                  <a:solidFill>
                    <a:schemeClr val="tx1"/>
                  </a:solidFill>
                </a:endParaRPr>
              </a:p>
              <a:p>
                <a:pPr algn="l"/>
                <a:r>
                  <a:rPr lang="ru-RU" dirty="0" smtClean="0">
                    <a:solidFill>
                      <a:schemeClr val="tx1"/>
                    </a:solidFill>
                  </a:rPr>
                  <a:t>и так далее.</a:t>
                </a:r>
              </a:p>
              <a:p>
                <a:pPr algn="l"/>
                <a:endParaRPr lang="ru-RU" dirty="0" smtClean="0"/>
              </a:p>
              <a:p>
                <a:pPr algn="l"/>
                <a:endParaRPr lang="ru-RU" dirty="0"/>
              </a:p>
            </p:txBody>
          </p:sp>
        </mc:Choice>
        <mc:Fallback>
          <p:sp>
            <p:nvSpPr>
              <p:cNvPr id="3" name="Текс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024467" y="1436914"/>
                <a:ext cx="10490200" cy="3537019"/>
              </a:xfrm>
              <a:blipFill>
                <a:blip r:embed="rId2" cstate="print"/>
                <a:stretch>
                  <a:fillRect l="-755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24" name="Picture 4" descr="https://phonoteka.org/uploads/posts/2021-05/1622064895_33-phonoteka_org-p-matematika-art-krasivo-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8060" y="3113749"/>
            <a:ext cx="4689473" cy="37442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561509697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Текст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1044563" y="562708"/>
                <a:ext cx="10490200" cy="4963885"/>
              </a:xfrm>
            </p:spPr>
            <p:txBody>
              <a:bodyPr/>
              <a:lstStyle/>
              <a:p>
                <a:r>
                  <a:rPr lang="ru-RU" dirty="0" smtClean="0">
                    <a:solidFill>
                      <a:schemeClr val="tx1"/>
                    </a:solidFill>
                  </a:rPr>
                  <a:t>Рассмотрим еще один пример.</a:t>
                </a:r>
              </a:p>
              <a:p>
                <a:r>
                  <a:rPr lang="ru-RU" dirty="0" smtClean="0">
                    <a:solidFill>
                      <a:schemeClr val="tx1"/>
                    </a:solidFill>
                  </a:rPr>
                  <a:t>Найдите все целые решения уравнения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х</m:t>
                        </m:r>
                      </m:e>
                      <m:sup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4у</m:t>
                        </m:r>
                      </m:e>
                      <m:sup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=13</m:t>
                    </m:r>
                  </m:oMath>
                </a14:m>
                <a:endParaRPr lang="ru-RU" dirty="0" smtClean="0">
                  <a:solidFill>
                    <a:schemeClr val="tx1"/>
                  </a:solidFill>
                </a:endParaRPr>
              </a:p>
              <a:p>
                <a:pPr algn="ctr"/>
                <a:r>
                  <a:rPr lang="ru-RU" dirty="0" smtClean="0">
                    <a:solidFill>
                      <a:schemeClr val="tx1"/>
                    </a:solidFill>
                  </a:rPr>
                  <a:t>Решение: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х</m:t>
                          </m:r>
                        </m:e>
                        <m:sup>
                          <m: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4у</m:t>
                          </m:r>
                        </m:e>
                        <m:sup>
                          <m: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=13</m:t>
                      </m:r>
                    </m:oMath>
                  </m:oMathPara>
                </a14:m>
                <a:endParaRPr lang="ru-RU" b="0" dirty="0" smtClean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х−2у</m:t>
                          </m:r>
                        </m:e>
                      </m:d>
                      <m:d>
                        <m:dPr>
                          <m:ctrlP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х+2у</m:t>
                          </m:r>
                        </m:e>
                      </m:d>
                      <m:r>
                        <a:rPr lang="ru-RU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=13</m:t>
                      </m:r>
                    </m:oMath>
                  </m:oMathPara>
                </a14:m>
                <a:endParaRPr lang="ru-RU" b="0" dirty="0" smtClean="0">
                  <a:solidFill>
                    <a:schemeClr val="tx1"/>
                  </a:solidFill>
                </a:endParaRPr>
              </a:p>
              <a:p>
                <a:pPr algn="l"/>
                <a:r>
                  <a:rPr lang="ru-RU" dirty="0" smtClean="0">
                    <a:solidFill>
                      <a:schemeClr val="tx1"/>
                    </a:solidFill>
                  </a:rPr>
                  <a:t>Делители 13: </a:t>
                </a:r>
                <a14:m>
                  <m:oMath xmlns:m="http://schemas.openxmlformats.org/officeDocument/2006/math">
                    <m:r>
                      <a:rPr lang="ru-RU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1; ±13.</m:t>
                    </m:r>
                  </m:oMath>
                </a14:m>
                <a:endParaRPr lang="ru-RU" b="0" dirty="0" smtClean="0">
                  <a:solidFill>
                    <a:schemeClr val="tx1"/>
                  </a:solidFill>
                  <a:ea typeface="Cambria Math" panose="02040503050406030204" pitchFamily="18" charset="0"/>
                </a:endParaRPr>
              </a:p>
              <a:p>
                <a:pPr algn="l"/>
                <a:r>
                  <a:rPr lang="ru-RU" dirty="0" smtClean="0">
                    <a:solidFill>
                      <a:schemeClr val="tx1"/>
                    </a:solidFill>
                  </a:rPr>
                  <a:t>Поэтому уравнение будет эквивалентно совокупности следующих систем:</a:t>
                </a:r>
              </a:p>
              <a:p>
                <a:pPr algn="l"/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х−2у=1</m:t>
                            </m:r>
                          </m:e>
                          <m:e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х+2у=13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dirty="0" smtClean="0">
                    <a:solidFill>
                      <a:schemeClr val="tx1"/>
                    </a:solidFill>
                  </a:rPr>
                  <a:t>;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х−2у=13</m:t>
                            </m:r>
                          </m:e>
                          <m:e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х+2у=1</m:t>
                            </m:r>
                          </m:e>
                        </m:eqArr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;</m:t>
                        </m:r>
                      </m:e>
                    </m:d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{"/>
                        <m:endChr m:val=""/>
                        <m:ctrlP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х−2у=−1</m:t>
                            </m:r>
                          </m:e>
                          <m:e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х+2у=−13</m:t>
                            </m:r>
                          </m:e>
                        </m:eqArr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;</m:t>
                        </m:r>
                      </m:e>
                    </m:d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{"/>
                        <m:endChr m:val=""/>
                        <m:ctrlP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х−2у=−13</m:t>
                            </m:r>
                          </m:e>
                          <m:e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х+2у=−1</m:t>
                            </m:r>
                          </m:e>
                        </m:eqArr>
                      </m:e>
                    </m:d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ru-RU" b="0" dirty="0" smtClean="0">
                  <a:solidFill>
                    <a:schemeClr val="tx1"/>
                  </a:solidFill>
                </a:endParaRPr>
              </a:p>
              <a:p>
                <a:pPr algn="l"/>
                <a:r>
                  <a:rPr lang="ru-RU" dirty="0" smtClean="0">
                    <a:solidFill>
                      <a:schemeClr val="tx1"/>
                    </a:solidFill>
                  </a:rPr>
                  <a:t>Решением уравнения будут следующие пары целых чисел: (7;3), (7;-3),  (-7;-3), (-7;3).</a:t>
                </a:r>
                <a:endParaRPr lang="ru-RU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Текс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044563" y="562708"/>
                <a:ext cx="10490200" cy="4963885"/>
              </a:xfrm>
              <a:blipFill>
                <a:blip r:embed="rId2" cstate="print"/>
                <a:stretch>
                  <a:fillRect l="-755" t="-1472" r="-75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3702106362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2790" y="272883"/>
            <a:ext cx="8610600" cy="1293028"/>
          </a:xfrm>
        </p:spPr>
        <p:txBody>
          <a:bodyPr/>
          <a:lstStyle/>
          <a:p>
            <a:r>
              <a:rPr lang="ru-RU" dirty="0" smtClean="0"/>
              <a:t>Понятие </a:t>
            </a:r>
            <a:r>
              <a:rPr lang="ru-RU" dirty="0" err="1" smtClean="0"/>
              <a:t>диофантовых</a:t>
            </a:r>
            <a:r>
              <a:rPr lang="ru-RU" dirty="0" smtClean="0"/>
              <a:t> уравнений. Теоремы.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77790" y="1817370"/>
            <a:ext cx="7014210" cy="50406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С уравнениями в математике (да и в повседневной жизни) нам приходится сталкиваться постоянно. В школьном курсе математики рассматриваются далеко не все из огромного множества уравнений.</a:t>
            </a:r>
          </a:p>
          <a:p>
            <a:pPr marL="0" indent="0">
              <a:buNone/>
            </a:pPr>
            <a:r>
              <a:rPr lang="ru-RU" sz="2400" dirty="0" smtClean="0"/>
              <a:t>Немного подзабытыми и недостаточно изученными являются </a:t>
            </a:r>
            <a:r>
              <a:rPr lang="ru-RU" sz="2400" u="sng" dirty="0" err="1" smtClean="0"/>
              <a:t>диофантовы</a:t>
            </a:r>
            <a:r>
              <a:rPr lang="ru-RU" sz="2400" u="sng" dirty="0" smtClean="0"/>
              <a:t> (неопределенные) уравнения</a:t>
            </a:r>
            <a:r>
              <a:rPr lang="ru-RU" sz="2400" dirty="0" smtClean="0"/>
              <a:t>. Скорее всего, каждому из нас приходилось не один раз решать уравнения в целых числах, возможно , даже не задумываясь над этим.</a:t>
            </a:r>
            <a:endParaRPr lang="ru-RU" sz="2400" dirty="0"/>
          </a:p>
        </p:txBody>
      </p:sp>
      <p:pic>
        <p:nvPicPr>
          <p:cNvPr id="47106" name="Picture 2" descr="https://naurok-test.nyc3.cdn.digitaloceanspaces.com/uploads/test/58047/293440/759992_15875901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51709"/>
            <a:ext cx="4955858" cy="33039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486281610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Текст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1024467" y="432079"/>
                <a:ext cx="10490200" cy="5104563"/>
              </a:xfrm>
            </p:spPr>
            <p:txBody>
              <a:bodyPr/>
              <a:lstStyle/>
              <a:p>
                <a:pPr algn="l"/>
                <a:r>
                  <a:rPr lang="ru-RU" dirty="0" smtClean="0">
                    <a:solidFill>
                      <a:schemeClr val="tx1"/>
                    </a:solidFill>
                  </a:rPr>
                  <a:t>В отдельных случаях после тождественных преобразований </a:t>
                </a:r>
                <a:r>
                  <a:rPr lang="ru-RU" dirty="0">
                    <a:solidFill>
                      <a:schemeClr val="tx1"/>
                    </a:solidFill>
                  </a:rPr>
                  <a:t>ц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елесообразно выполнить замену. При этом относительно новых замен получим </a:t>
                </a:r>
                <a:r>
                  <a:rPr lang="ru-RU" dirty="0" err="1" smtClean="0">
                    <a:solidFill>
                      <a:schemeClr val="tx1"/>
                    </a:solidFill>
                  </a:rPr>
                  <a:t>диофантово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 уравнение, дальнейший анализ которого может оказаться более простым.</a:t>
                </a:r>
              </a:p>
              <a:p>
                <a:pPr algn="l"/>
                <a:r>
                  <a:rPr lang="ru-RU" dirty="0" smtClean="0">
                    <a:solidFill>
                      <a:schemeClr val="tx1"/>
                    </a:solidFill>
                  </a:rPr>
                  <a:t>Иногда решение </a:t>
                </a:r>
                <a:r>
                  <a:rPr lang="ru-RU" dirty="0" err="1" smtClean="0">
                    <a:solidFill>
                      <a:schemeClr val="tx1"/>
                    </a:solidFill>
                  </a:rPr>
                  <a:t>диофантового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 уравнения путем разложения на множители приводит к громоздким преобразованиям и является трудоемкой работой. В некоторых из этих случаев можно решить уравнение более изящным способом – рассмотреть уравнение, как квадратное какой-либо переменной.</a:t>
                </a:r>
              </a:p>
              <a:p>
                <a:pPr algn="l"/>
                <a:endParaRPr lang="ru-RU" dirty="0" smtClean="0">
                  <a:solidFill>
                    <a:schemeClr val="tx1"/>
                  </a:solidFill>
                </a:endParaRPr>
              </a:p>
              <a:p>
                <a:pPr algn="l"/>
                <a:endParaRPr lang="ru-RU" dirty="0">
                  <a:solidFill>
                    <a:schemeClr val="tx1"/>
                  </a:solidFill>
                </a:endParaRPr>
              </a:p>
              <a:p>
                <a:pPr algn="l"/>
                <a:r>
                  <a:rPr lang="ru-RU" dirty="0" smtClean="0">
                    <a:solidFill>
                      <a:schemeClr val="tx1"/>
                    </a:solidFill>
                  </a:rPr>
                  <a:t>Пример: решим уравнение в целых числах </a:t>
                </a:r>
                <a14:m>
                  <m:oMath xmlns:m="http://schemas.openxmlformats.org/officeDocument/2006/math"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3</m:t>
                    </m:r>
                    <m:d>
                      <m:dPr>
                        <m:ctrlP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х</m:t>
                            </m:r>
                          </m:e>
                          <m:sup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+ху+</m:t>
                        </m:r>
                        <m:sSup>
                          <m:sSupPr>
                            <m:ctrlP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у</m:t>
                            </m:r>
                          </m:e>
                          <m:sup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=х+8у</m:t>
                    </m:r>
                  </m:oMath>
                </a14:m>
                <a:endParaRPr lang="ru-RU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Текс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024467" y="432079"/>
                <a:ext cx="10490200" cy="5104563"/>
              </a:xfrm>
              <a:blipFill>
                <a:blip r:embed="rId2" cstate="print"/>
                <a:stretch>
                  <a:fillRect l="-755" t="-1553" r="-81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2677358221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Текст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1004370" y="984738"/>
                <a:ext cx="10490200" cy="3934209"/>
              </a:xfrm>
            </p:spPr>
            <p:txBody>
              <a:bodyPr/>
              <a:lstStyle/>
              <a:p>
                <a:pPr algn="ctr"/>
                <a:r>
                  <a:rPr lang="ru-RU" dirty="0" smtClean="0">
                    <a:solidFill>
                      <a:schemeClr val="tx1"/>
                    </a:solidFill>
                  </a:rPr>
                  <a:t>Решение:</a:t>
                </a:r>
              </a:p>
              <a:p>
                <a:pPr algn="l"/>
                <a:r>
                  <a:rPr lang="ru-RU" dirty="0" smtClean="0">
                    <a:solidFill>
                      <a:schemeClr val="tx1"/>
                    </a:solidFill>
                  </a:rPr>
                  <a:t>Рассмотрим уравнение, как квадратное относительно х: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х</m:t>
                          </m:r>
                        </m:e>
                        <m:sup>
                          <m: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+3ху+3</m:t>
                      </m:r>
                      <m:sSup>
                        <m:sSupPr>
                          <m:ctrlP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у</m:t>
                          </m:r>
                        </m:e>
                        <m:sup>
                          <m: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−х−8у=0</m:t>
                      </m:r>
                    </m:oMath>
                  </m:oMathPara>
                </a14:m>
                <a:endParaRPr lang="ru-RU" dirty="0" smtClean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х</m:t>
                          </m:r>
                        </m:e>
                        <m:sup>
                          <m: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+3ху−х+3</m:t>
                      </m:r>
                      <m:sSup>
                        <m:sSupPr>
                          <m:ctrlP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у</m:t>
                          </m:r>
                        </m:e>
                        <m:sup>
                          <m: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−8у=0</m:t>
                      </m:r>
                    </m:oMath>
                  </m:oMathPara>
                </a14:m>
                <a:endParaRPr lang="ru-RU" dirty="0" smtClean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х</m:t>
                          </m:r>
                        </m:e>
                        <m:sup>
                          <m: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3у−1</m:t>
                          </m:r>
                        </m:e>
                      </m:d>
                      <m:r>
                        <a:rPr lang="ru-RU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х+3</m:t>
                      </m:r>
                      <m:sSup>
                        <m:sSupPr>
                          <m:ctrlP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у</m:t>
                          </m:r>
                        </m:e>
                        <m:sup>
                          <m: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−8у=0</m:t>
                      </m:r>
                    </m:oMath>
                  </m:oMathPara>
                </a14:m>
                <a:endParaRPr lang="ru-RU" b="0" dirty="0" smtClean="0">
                  <a:solidFill>
                    <a:schemeClr val="tx1"/>
                  </a:solidFill>
                </a:endParaRPr>
              </a:p>
              <a:p>
                <a:pPr algn="l"/>
                <a:r>
                  <a:rPr lang="en-US" dirty="0" smtClean="0">
                    <a:solidFill>
                      <a:schemeClr val="tx1"/>
                    </a:solidFill>
                  </a:rPr>
                  <a:t>D=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(3у−1)</m:t>
                        </m:r>
                      </m:e>
                      <m:sup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−4∗3∗</m:t>
                    </m:r>
                    <m:d>
                      <m:dPr>
                        <m:ctrlP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3у</m:t>
                            </m:r>
                          </m:e>
                          <m:sup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−8у</m:t>
                        </m:r>
                      </m:e>
                    </m:d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9у</m:t>
                        </m:r>
                      </m:e>
                      <m:sup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−6у+1−36</m:t>
                    </m:r>
                    <m:sSup>
                      <m:sSupPr>
                        <m:ctrlP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у</m:t>
                        </m:r>
                      </m:e>
                      <m:sup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+96у=−27</m:t>
                    </m:r>
                    <m:sSup>
                      <m:sSupPr>
                        <m:ctrlP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у</m:t>
                        </m:r>
                      </m:e>
                      <m:sup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+90у+1</m:t>
                    </m:r>
                  </m:oMath>
                </a14:m>
                <a:endParaRPr lang="ru-RU" dirty="0" smtClean="0">
                  <a:solidFill>
                    <a:schemeClr val="tx1"/>
                  </a:solidFill>
                </a:endParaRPr>
              </a:p>
              <a:p>
                <a:pPr algn="l"/>
                <a:r>
                  <a:rPr lang="ru-RU" dirty="0" smtClean="0">
                    <a:solidFill>
                      <a:schemeClr val="tx1"/>
                    </a:solidFill>
                  </a:rPr>
                  <a:t>Данное уравнение имеет корни, если дискриминант больше 0: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−27</m:t>
                      </m:r>
                      <m:sSup>
                        <m:sSupPr>
                          <m:ctrlP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у</m:t>
                          </m:r>
                        </m:e>
                        <m:sup>
                          <m: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+90у+1</m:t>
                      </m:r>
                      <m:r>
                        <a:rPr lang="ru-RU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≥0</m:t>
                      </m:r>
                    </m:oMath>
                  </m:oMathPara>
                </a14:m>
                <a:endParaRPr lang="ru-RU" dirty="0" smtClean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27</m:t>
                      </m:r>
                      <m:sSup>
                        <m:sSupPr>
                          <m:ctrlP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у</m:t>
                          </m:r>
                        </m:e>
                        <m:sup>
                          <m: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−90у−1</m:t>
                      </m:r>
                      <m:r>
                        <a:rPr lang="ru-RU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≤0</m:t>
                      </m:r>
                    </m:oMath>
                  </m:oMathPara>
                </a14:m>
                <a:endParaRPr lang="ru-RU" b="0" dirty="0" smtClean="0">
                  <a:solidFill>
                    <a:schemeClr val="tx1"/>
                  </a:solidFill>
                  <a:ea typeface="Cambria Math" panose="02040503050406030204" pitchFamily="18" charset="0"/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num>
                        <m:den>
                          <m: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ru-RU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45</m:t>
                          </m:r>
                        </m:e>
                        <m:sup>
                          <m: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+27=2052</m:t>
                      </m:r>
                    </m:oMath>
                  </m:oMathPara>
                </a14:m>
                <a:endParaRPr lang="ru-RU" dirty="0" smtClean="0">
                  <a:solidFill>
                    <a:schemeClr val="tx1"/>
                  </a:solidFill>
                </a:endParaRPr>
              </a:p>
              <a:p>
                <a:pPr algn="l"/>
                <a:endParaRPr lang="ru-RU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Текс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004370" y="984738"/>
                <a:ext cx="10490200" cy="3934209"/>
              </a:xfrm>
              <a:blipFill>
                <a:blip r:embed="rId2" cstate="print"/>
                <a:stretch>
                  <a:fillRect l="-755" t="-20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650" name="Picture 2" descr="https://kartinkin.net/uploads/posts/2022-03/1646475535_11-kartinkin-net-p-kartinki-dlya-matematiki-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320" y="3566159"/>
            <a:ext cx="3154680" cy="31546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67822435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Текст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1024467" y="743579"/>
                <a:ext cx="10490200" cy="3853822"/>
              </a:xfrm>
            </p:spPr>
            <p:txBody>
              <a:bodyPr/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у</m:t>
                          </m:r>
                        </m:e>
                        <m:sub>
                          <m: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ru-RU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45+</m:t>
                          </m:r>
                          <m:rad>
                            <m:radPr>
                              <m:degHide m:val="on"/>
                              <m:ctrlPr>
                                <a:rPr lang="ru-RU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ru-RU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2052</m:t>
                              </m:r>
                            </m:e>
                          </m:rad>
                        </m:num>
                        <m:den>
                          <m: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27</m:t>
                          </m:r>
                        </m:den>
                      </m:f>
                      <m:r>
                        <a:rPr lang="ru-RU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; </m:t>
                      </m:r>
                      <m:sSub>
                        <m:sSubPr>
                          <m:ctrlP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у</m:t>
                          </m:r>
                        </m:e>
                        <m:sub>
                          <m: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ru-RU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45−</m:t>
                          </m:r>
                          <m:rad>
                            <m:radPr>
                              <m:degHide m:val="on"/>
                              <m:ctrlPr>
                                <a:rPr lang="ru-RU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ru-RU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2052</m:t>
                              </m:r>
                            </m:e>
                          </m:rad>
                        </m:num>
                        <m:den>
                          <m: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27</m:t>
                          </m:r>
                        </m:den>
                      </m:f>
                    </m:oMath>
                  </m:oMathPara>
                </a14:m>
                <a:endParaRPr lang="ru-RU" dirty="0" smtClean="0">
                  <a:solidFill>
                    <a:schemeClr val="tx1"/>
                  </a:solidFill>
                </a:endParaRPr>
              </a:p>
              <a:p>
                <a:pPr algn="l"/>
                <a:r>
                  <a:rPr lang="ru-RU" dirty="0" smtClean="0">
                    <a:solidFill>
                      <a:schemeClr val="tx1"/>
                    </a:solidFill>
                  </a:rPr>
                  <a:t>Итак, у находится в отрезке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[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45−</m:t>
                        </m:r>
                        <m:rad>
                          <m:radPr>
                            <m:degHide m:val="on"/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2052</m:t>
                            </m:r>
                          </m:e>
                        </m:rad>
                      </m:num>
                      <m:den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27</m:t>
                        </m:r>
                      </m:den>
                    </m:f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; </m:t>
                    </m:r>
                    <m:f>
                      <m:fPr>
                        <m:ctrlP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45+</m:t>
                        </m:r>
                        <m:rad>
                          <m:radPr>
                            <m:degHide m:val="on"/>
                            <m:ctrlP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2052</m:t>
                            </m:r>
                          </m:e>
                        </m:rad>
                      </m:num>
                      <m:den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]</a:t>
                </a:r>
                <a:endParaRPr lang="ru-RU" dirty="0" smtClean="0">
                  <a:solidFill>
                    <a:schemeClr val="tx1"/>
                  </a:solidFill>
                </a:endParaRPr>
              </a:p>
              <a:p>
                <a:pPr algn="l"/>
                <a:r>
                  <a:rPr lang="ru-RU" dirty="0" smtClean="0">
                    <a:solidFill>
                      <a:schemeClr val="tx1"/>
                    </a:solidFill>
                  </a:rPr>
                  <a:t>Так как значение у только целые, то удовлетворяет условию числа:</a:t>
                </a:r>
              </a:p>
              <a:p>
                <a:pPr algn="ctr"/>
                <a:r>
                  <a:rPr lang="ru-RU" dirty="0" smtClean="0">
                    <a:solidFill>
                      <a:schemeClr val="tx1"/>
                    </a:solidFill>
                  </a:rPr>
                  <a:t> 0; 1; 2; 3.</a:t>
                </a:r>
              </a:p>
              <a:p>
                <a:pPr algn="l"/>
                <a:r>
                  <a:rPr lang="ru-RU" dirty="0" smtClean="0">
                    <a:solidFill>
                      <a:schemeClr val="tx1"/>
                    </a:solidFill>
                  </a:rPr>
                  <a:t>Перебирая значения получим две пары ответов: (0;0) и (1;1).</a:t>
                </a:r>
                <a:endParaRPr lang="ru-RU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Текс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024467" y="743579"/>
                <a:ext cx="10490200" cy="3853822"/>
              </a:xfrm>
              <a:blipFill>
                <a:blip r:embed="rId2" cstate="print"/>
                <a:stretch>
                  <a:fillRect l="-75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626" name="Picture 2" descr="https://kartinkin.net/uploads/posts/2022-08/1659442396_57-kartinkin-net-p-kartinki-na-matematicheskuyu-temu-krasivo-63.jpg"/>
          <p:cNvPicPr>
            <a:picLocks noChangeAspect="1" noChangeArrowheads="1"/>
          </p:cNvPicPr>
          <p:nvPr/>
        </p:nvPicPr>
        <p:blipFill>
          <a:blip r:embed="rId3" cstate="print"/>
          <a:srcRect l="12439" r="21261" b="4534"/>
          <a:stretch>
            <a:fillRect/>
          </a:stretch>
        </p:blipFill>
        <p:spPr bwMode="auto">
          <a:xfrm>
            <a:off x="0" y="3460304"/>
            <a:ext cx="3326130" cy="322624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512497428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753534"/>
            <a:ext cx="10820399" cy="58289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№ 7.</a:t>
            </a:r>
            <a:endParaRPr lang="ru-RU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Текст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1024467" y="1728316"/>
                <a:ext cx="10490200" cy="3135085"/>
              </a:xfrm>
            </p:spPr>
            <p:txBody>
              <a:bodyPr/>
              <a:lstStyle/>
              <a:p>
                <a:pPr algn="l"/>
                <a:r>
                  <a:rPr lang="ru-RU" dirty="0" smtClean="0">
                    <a:solidFill>
                      <a:schemeClr val="tx1"/>
                    </a:solidFill>
                  </a:rPr>
                  <a:t>Самостоятельно найдите все решения уравнений в множестве целых чисел.</a:t>
                </a:r>
              </a:p>
              <a:p>
                <a:pPr algn="ctr"/>
                <a:r>
                  <a:rPr lang="ru-RU" dirty="0" smtClean="0">
                    <a:solidFill>
                      <a:schemeClr val="tx1"/>
                    </a:solidFill>
                  </a:rPr>
                  <a:t>А) ху+3х-5у=-3</a:t>
                </a:r>
              </a:p>
              <a:p>
                <a:pPr algn="ctr"/>
                <a:r>
                  <a:rPr lang="ru-RU" dirty="0" smtClean="0">
                    <a:solidFill>
                      <a:schemeClr val="tx1"/>
                    </a:solidFill>
                  </a:rPr>
                  <a:t>Б)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х</m:t>
                        </m:r>
                      </m:e>
                      <m:sup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−9</m:t>
                    </m:r>
                    <m:sSup>
                      <m:sSupPr>
                        <m:ctrlP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у</m:t>
                        </m:r>
                      </m:e>
                      <m:sup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=19</m:t>
                    </m:r>
                  </m:oMath>
                </a14:m>
                <a:endParaRPr lang="ru-RU" dirty="0" smtClean="0">
                  <a:solidFill>
                    <a:schemeClr val="tx1"/>
                  </a:solidFill>
                </a:endParaRPr>
              </a:p>
              <a:p>
                <a:pPr algn="ctr"/>
                <a:r>
                  <a:rPr lang="ru-RU" dirty="0" smtClean="0">
                    <a:solidFill>
                      <a:schemeClr val="tx1"/>
                    </a:solidFill>
                  </a:rPr>
                  <a:t>В)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х</m:t>
                        </m:r>
                      </m:e>
                      <m:sup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у</m:t>
                        </m:r>
                      </m:e>
                      <m:sup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=35</m:t>
                    </m:r>
                  </m:oMath>
                </a14:m>
                <a:endParaRPr lang="ru-RU" b="0" dirty="0" smtClean="0">
                  <a:solidFill>
                    <a:schemeClr val="tx1"/>
                  </a:solidFill>
                </a:endParaRPr>
              </a:p>
              <a:p>
                <a:pPr algn="ctr"/>
                <a:endParaRPr lang="ru-RU" dirty="0" smtClean="0">
                  <a:solidFill>
                    <a:schemeClr val="tx1"/>
                  </a:solidFill>
                </a:endParaRPr>
              </a:p>
              <a:p>
                <a:pPr algn="l"/>
                <a:r>
                  <a:rPr lang="ru-RU" dirty="0" smtClean="0">
                    <a:solidFill>
                      <a:schemeClr val="tx1"/>
                    </a:solidFill>
                  </a:rPr>
                  <a:t>Примечание: используйте формулы сокращенного умножения.</a:t>
                </a:r>
                <a:endParaRPr lang="ru-RU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Текс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024467" y="1728316"/>
                <a:ext cx="10490200" cy="3135085"/>
              </a:xfrm>
              <a:blipFill>
                <a:blip r:embed="rId2" cstate="print"/>
                <a:stretch>
                  <a:fillRect l="-755" t="-25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602" name="Picture 2" descr="https://dineka.ru/upload/medialibrary/97f/97f4884520bed236bce12158bcb6fbdf.gif"/>
          <p:cNvPicPr>
            <a:picLocks noChangeAspect="1" noChangeArrowheads="1"/>
          </p:cNvPicPr>
          <p:nvPr/>
        </p:nvPicPr>
        <p:blipFill>
          <a:blip r:embed="rId3" cstate="print"/>
          <a:srcRect t="28963" b="28354"/>
          <a:stretch>
            <a:fillRect/>
          </a:stretch>
        </p:blipFill>
        <p:spPr bwMode="auto">
          <a:xfrm>
            <a:off x="967105" y="2377440"/>
            <a:ext cx="3886200" cy="1600200"/>
          </a:xfrm>
          <a:prstGeom prst="rect">
            <a:avLst/>
          </a:prstGeom>
          <a:noFill/>
          <a:effectLst/>
        </p:spPr>
      </p:pic>
    </p:spTree>
    <p:extLst>
      <p:ext uri="{BB962C8B-B14F-4D97-AF65-F5344CB8AC3E}">
        <p14:creationId xmlns="" xmlns:p14="http://schemas.microsoft.com/office/powerpoint/2010/main" val="2390694885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5752" y="492276"/>
            <a:ext cx="10820399" cy="663285"/>
          </a:xfrm>
        </p:spPr>
        <p:txBody>
          <a:bodyPr>
            <a:normAutofit/>
          </a:bodyPr>
          <a:lstStyle/>
          <a:p>
            <a:r>
              <a:rPr lang="ru-RU" dirty="0" smtClean="0"/>
              <a:t>Задача №1.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8394" y="1091879"/>
            <a:ext cx="10490200" cy="4692579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Вы должны уплатить за купленный в магазине свитер 19 рублей. У вас одни лишь трехрублевки, у кассира -  только пятирублевки. Можете ли вы при наличии таких денег расплатиться с кассиром и как именно?</a:t>
            </a:r>
          </a:p>
          <a:p>
            <a:pPr algn="ctr"/>
            <a:r>
              <a:rPr lang="ru-RU" u="sng" dirty="0" smtClean="0">
                <a:solidFill>
                  <a:schemeClr val="tx1"/>
                </a:solidFill>
              </a:rPr>
              <a:t>Комментарий к задаче: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Вопрос задачи сводится к тому, что бы узнать сколько вы должны бать кассиру трехрублевок, что бы получить сдачу пятирублевками, уплатить 19 рублей. Неизвестных в задаче две – число трехрублевок, пусть будет Х, а число пятирублевок, пусть будет У. Но составить мы можем лишь одно уравнение: 3Х-5У=19.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Хотя одно уравнение с двумя неизвестными имеет бесконечное множество решений, но еще не очевидно, что среди них найдется хоть одно с целыми положительными значениями Х и У. Вот мы и пришли к задаче, решаемой </a:t>
            </a:r>
            <a:r>
              <a:rPr lang="ru-RU" dirty="0" err="1" smtClean="0">
                <a:solidFill>
                  <a:schemeClr val="tx1"/>
                </a:solidFill>
              </a:rPr>
              <a:t>диофантовым</a:t>
            </a:r>
            <a:r>
              <a:rPr lang="ru-RU" dirty="0" smtClean="0">
                <a:solidFill>
                  <a:schemeClr val="tx1"/>
                </a:solidFill>
              </a:rPr>
              <a:t> уравнением.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59834316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Текст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763210" y="767897"/>
                <a:ext cx="10490200" cy="4447198"/>
              </a:xfrm>
            </p:spPr>
            <p:txBody>
              <a:bodyPr/>
              <a:lstStyle/>
              <a:p>
                <a:pPr algn="l"/>
                <a:r>
                  <a:rPr lang="ru-RU" dirty="0" smtClean="0">
                    <a:solidFill>
                      <a:schemeClr val="tx1"/>
                    </a:solidFill>
                  </a:rPr>
                  <a:t>Итак, обозначим понятие </a:t>
                </a:r>
                <a:r>
                  <a:rPr lang="ru-RU" dirty="0" err="1" smtClean="0">
                    <a:solidFill>
                      <a:schemeClr val="tx1"/>
                    </a:solidFill>
                  </a:rPr>
                  <a:t>диофантового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 уравнения.</a:t>
                </a:r>
              </a:p>
              <a:p>
                <a:pPr algn="l"/>
                <a:r>
                  <a:rPr lang="ru-RU" dirty="0" err="1" smtClean="0">
                    <a:solidFill>
                      <a:schemeClr val="tx1"/>
                    </a:solidFill>
                  </a:rPr>
                  <a:t>Диофантовы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 уравнения – это алгебраические уравнения или системы алгебраических уравнений, с целыми коэффициентами, имеющие число неизвестных, превосходящее число уравнений, и у которых разыскиваются целые или рациональные решения. Такие уравнения могут иметь неизвестные не только в первой, но и в любой другой степени.</a:t>
                </a:r>
              </a:p>
              <a:p>
                <a:pPr algn="l"/>
                <a:endParaRPr lang="ru-RU" dirty="0">
                  <a:solidFill>
                    <a:schemeClr val="tx1"/>
                  </a:solidFill>
                </a:endParaRPr>
              </a:p>
              <a:p>
                <a:pPr algn="l"/>
                <a:r>
                  <a:rPr lang="ru-RU" dirty="0" smtClean="0">
                    <a:solidFill>
                      <a:schemeClr val="tx1"/>
                    </a:solidFill>
                  </a:rPr>
                  <a:t>Общий вид </a:t>
                </a:r>
                <a:r>
                  <a:rPr lang="ru-RU" dirty="0" err="1" smtClean="0">
                    <a:solidFill>
                      <a:schemeClr val="tx1"/>
                    </a:solidFill>
                  </a:rPr>
                  <a:t>диофантового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 уравнения с двумя неизвестными: </a:t>
                </a:r>
                <a:r>
                  <a:rPr lang="en-US" dirty="0" err="1" smtClean="0">
                    <a:solidFill>
                      <a:schemeClr val="tx1"/>
                    </a:solidFill>
                  </a:rPr>
                  <a:t>aX+bY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=c. 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Например, 5Х+8У=39,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Х</m:t>
                        </m:r>
                      </m:e>
                      <m:sup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−3</m:t>
                    </m:r>
                    <m:sSup>
                      <m:sSupPr>
                        <m:ctrlP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У</m:t>
                        </m:r>
                      </m:e>
                      <m:sup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=1.</m:t>
                    </m:r>
                  </m:oMath>
                </a14:m>
                <a:endParaRPr lang="ru-RU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Текс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763210" y="767897"/>
                <a:ext cx="10490200" cy="4447198"/>
              </a:xfrm>
              <a:blipFill>
                <a:blip r:embed="rId2" cstate="print"/>
                <a:stretch>
                  <a:fillRect l="-755" t="-178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5060" name="Picture 4" descr="https://formulaznaniy.ru/images/20160930/%D0%9C%D0%B0%D1%81%D1%82%D0%B5%D1%80-%D0%BA%D0%BB%D0%B0%D1%81%D1%81%20%D0%BF%D0%BE%20%D0%A4%D0%B8%D0%B7%D0%B8%D0%BA%D0%B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72150" y="4046744"/>
            <a:ext cx="3973830" cy="2811256"/>
          </a:xfrm>
          <a:prstGeom prst="rect">
            <a:avLst/>
          </a:prstGeom>
          <a:noFill/>
        </p:spPr>
      </p:pic>
      <p:cxnSp>
        <p:nvCxnSpPr>
          <p:cNvPr id="6" name="Прямая соединительная линия 5"/>
          <p:cNvCxnSpPr/>
          <p:nvPr/>
        </p:nvCxnSpPr>
        <p:spPr>
          <a:xfrm flipV="1">
            <a:off x="754380" y="1554480"/>
            <a:ext cx="3531870" cy="1143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50182029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753534"/>
            <a:ext cx="10820399" cy="713526"/>
          </a:xfrm>
        </p:spPr>
        <p:txBody>
          <a:bodyPr>
            <a:normAutofit/>
          </a:bodyPr>
          <a:lstStyle/>
          <a:p>
            <a:r>
              <a:rPr lang="ru-RU" dirty="0" smtClean="0"/>
              <a:t>Задача №2.</a:t>
            </a:r>
            <a:endParaRPr lang="ru-RU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Текст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1015999" y="1692345"/>
                <a:ext cx="10490200" cy="3633281"/>
              </a:xfrm>
            </p:spPr>
            <p:txBody>
              <a:bodyPr>
                <a:normAutofit lnSpcReduction="10000"/>
              </a:bodyPr>
              <a:lstStyle/>
              <a:p>
                <a:pPr algn="l"/>
                <a:r>
                  <a:rPr lang="ru-RU" dirty="0" smtClean="0">
                    <a:solidFill>
                      <a:schemeClr val="tx1"/>
                    </a:solidFill>
                  </a:rPr>
                  <a:t>Определите, является ли </a:t>
                </a:r>
                <a:r>
                  <a:rPr lang="ru-RU" dirty="0" err="1" smtClean="0">
                    <a:solidFill>
                      <a:schemeClr val="tx1"/>
                    </a:solidFill>
                  </a:rPr>
                  <a:t>диофантовым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 уравнение. Аргументировать свой ответ.</a:t>
                </a:r>
              </a:p>
              <a:p>
                <a:pPr algn="l"/>
                <a:r>
                  <a:rPr lang="ru-RU" dirty="0">
                    <a:solidFill>
                      <a:schemeClr val="tx1"/>
                    </a:solidFill>
                  </a:rPr>
                  <a:t>а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) 71х-9у=1</a:t>
                </a:r>
              </a:p>
              <a:p>
                <a:pPr algn="l"/>
                <a:r>
                  <a:rPr lang="ru-RU" dirty="0" smtClean="0">
                    <a:solidFill>
                      <a:schemeClr val="tx1"/>
                    </a:solidFill>
                  </a:rPr>
                  <a:t>б) 5х+8у=2,6</a:t>
                </a:r>
              </a:p>
              <a:p>
                <a:pPr algn="l"/>
                <a:r>
                  <a:rPr lang="ru-RU" dirty="0" smtClean="0">
                    <a:solidFill>
                      <a:schemeClr val="tx1"/>
                    </a:solidFill>
                  </a:rPr>
                  <a:t>в)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х</m:t>
                        </m:r>
                      </m:e>
                      <m:sup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у</m:t>
                        </m:r>
                      </m:e>
                      <m:sup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=9</m:t>
                    </m:r>
                  </m:oMath>
                </a14:m>
                <a:endParaRPr lang="ru-RU" b="0" dirty="0" smtClean="0">
                  <a:solidFill>
                    <a:schemeClr val="tx1"/>
                  </a:solidFill>
                </a:endParaRPr>
              </a:p>
              <a:p>
                <a:pPr algn="l"/>
                <a:r>
                  <a:rPr lang="ru-RU" dirty="0" smtClean="0">
                    <a:solidFill>
                      <a:schemeClr val="tx1"/>
                    </a:solidFill>
                  </a:rPr>
                  <a:t>г) </a:t>
                </a:r>
                <a14:m>
                  <m:oMath xmlns:m="http://schemas.openxmlformats.org/officeDocument/2006/math"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5,1х+4,6</m:t>
                    </m:r>
                    <m:sSup>
                      <m:sSupPr>
                        <m:ctrlP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у</m:t>
                        </m:r>
                      </m:e>
                      <m:sup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=8</m:t>
                    </m:r>
                  </m:oMath>
                </a14:m>
                <a:endParaRPr lang="ru-RU" b="0" dirty="0" smtClean="0">
                  <a:solidFill>
                    <a:schemeClr val="tx1"/>
                  </a:solidFill>
                </a:endParaRPr>
              </a:p>
              <a:p>
                <a:pPr algn="l"/>
                <a:r>
                  <a:rPr lang="ru-RU" dirty="0" smtClean="0">
                    <a:solidFill>
                      <a:schemeClr val="tx1"/>
                    </a:solidFill>
                  </a:rPr>
                  <a:t>д)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6y+13x-2z=8</a:t>
                </a:r>
              </a:p>
              <a:p>
                <a:pPr algn="l"/>
                <a:r>
                  <a:rPr lang="en-US" dirty="0" smtClean="0">
                    <a:solidFill>
                      <a:schemeClr val="tx1"/>
                    </a:solidFill>
                  </a:rPr>
                  <a:t>e) -9x+17z=0</a:t>
                </a:r>
                <a:endParaRPr lang="ru-RU" dirty="0" smtClean="0">
                  <a:solidFill>
                    <a:schemeClr val="tx1"/>
                  </a:solidFill>
                </a:endParaRPr>
              </a:p>
              <a:p>
                <a:pPr algn="l"/>
                <a:r>
                  <a:rPr lang="ru-RU" u="sng" dirty="0">
                    <a:solidFill>
                      <a:schemeClr val="tx1"/>
                    </a:solidFill>
                  </a:rPr>
                  <a:t> </a:t>
                </a:r>
                <a:r>
                  <a:rPr lang="ru-RU" u="sng" dirty="0" smtClean="0">
                    <a:solidFill>
                      <a:schemeClr val="tx1"/>
                    </a:solidFill>
                  </a:rPr>
                  <a:t>Примечание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: </a:t>
                </a:r>
                <a:r>
                  <a:rPr lang="ru-RU" dirty="0" err="1" smtClean="0">
                    <a:solidFill>
                      <a:schemeClr val="tx1"/>
                    </a:solidFill>
                  </a:rPr>
                  <a:t>диофантовы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 уравнения имеют целые коэффициенты.</a:t>
                </a:r>
              </a:p>
              <a:p>
                <a:pPr algn="l"/>
                <a:endParaRPr lang="ru-RU" dirty="0"/>
              </a:p>
            </p:txBody>
          </p:sp>
        </mc:Choice>
        <mc:Fallback>
          <p:sp>
            <p:nvSpPr>
              <p:cNvPr id="3" name="Текс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015999" y="1692345"/>
                <a:ext cx="10490200" cy="3633281"/>
              </a:xfrm>
              <a:blipFill>
                <a:blip r:embed="rId2" cstate="print"/>
                <a:stretch>
                  <a:fillRect l="-756" t="-302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4034" name="Picture 2" descr="https://training.omgpu.ru/pluginfile.php/26297/course/overviewfiles/9670827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48362" y="2103121"/>
            <a:ext cx="2848047" cy="25946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84847357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90900" y="914400"/>
            <a:ext cx="8801100" cy="4857750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Термин </a:t>
            </a:r>
            <a:r>
              <a:rPr lang="ru-RU" u="sng" dirty="0" err="1" smtClean="0">
                <a:solidFill>
                  <a:schemeClr val="tx1"/>
                </a:solidFill>
              </a:rPr>
              <a:t>диофантовы</a:t>
            </a:r>
            <a:r>
              <a:rPr lang="ru-RU" dirty="0" smtClean="0">
                <a:solidFill>
                  <a:schemeClr val="tx1"/>
                </a:solidFill>
              </a:rPr>
              <a:t> уравнения берет свое начало от имени выдающегося греческого ученого математика Диофанта из Александрии. К сожалению, мы до сих пор не знаем точно, в каком веке он жил, однако большинство историков математики относят его работы к </a:t>
            </a:r>
            <a:r>
              <a:rPr lang="en-US" dirty="0" smtClean="0">
                <a:solidFill>
                  <a:schemeClr val="tx1"/>
                </a:solidFill>
              </a:rPr>
              <a:t>III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веку. О его жизни нам практически ничего не известно, </a:t>
            </a:r>
            <a:r>
              <a:rPr lang="ru-RU" dirty="0">
                <a:solidFill>
                  <a:schemeClr val="tx1"/>
                </a:solidFill>
              </a:rPr>
              <a:t>и</a:t>
            </a:r>
            <a:r>
              <a:rPr lang="ru-RU" dirty="0" smtClean="0">
                <a:solidFill>
                  <a:schemeClr val="tx1"/>
                </a:solidFill>
              </a:rPr>
              <a:t>з исключением нескольких незначительных фактов, которые упоминаются в одной стихотворной задаче, вошедшей в более поздний греческий сборник математических головоломок.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Если в этой задаче приведены действительные факты, то, значит, Диофант женился в 33 года, у него был сын, умерший в среднем возрасте, а сам Диофант дожил до 84 лет.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Picture 2" descr="https://i.ytimg.com/vi/DXf3N2cDuT4/maxresdefault.jpg"/>
          <p:cNvPicPr>
            <a:picLocks noChangeAspect="1" noChangeArrowheads="1"/>
          </p:cNvPicPr>
          <p:nvPr/>
        </p:nvPicPr>
        <p:blipFill>
          <a:blip r:embed="rId2" cstate="print"/>
          <a:srcRect l="31818" t="10486" r="29370"/>
          <a:stretch>
            <a:fillRect/>
          </a:stretch>
        </p:blipFill>
        <p:spPr bwMode="auto">
          <a:xfrm>
            <a:off x="241461" y="1231338"/>
            <a:ext cx="2680809" cy="34778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254422750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13452" y="462225"/>
            <a:ext cx="10490200" cy="5797898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До нашего времени дошла примерно половина (6 из 13 книг) его главного труда – математического трактата «Арифметика» (250-275гг.). В нем подается 189 задач с решениями и пояснениями. По форме «Арифметика» просто сборник задач, но по содержанию -  уникальное явление, настоящее чудо в истории математики. Уже вступление к этой книге свидетельствует о великом шаге вперед, который сделал </a:t>
            </a:r>
            <a:r>
              <a:rPr lang="ru-RU" dirty="0">
                <a:solidFill>
                  <a:schemeClr val="tx1"/>
                </a:solidFill>
              </a:rPr>
              <a:t>Д</a:t>
            </a:r>
            <a:r>
              <a:rPr lang="ru-RU" dirty="0" smtClean="0">
                <a:solidFill>
                  <a:schemeClr val="tx1"/>
                </a:solidFill>
              </a:rPr>
              <a:t>иофант в сравнении с математиками классической древности. Для обозначения неизвестного и его степеней, знака равенства Диофант употреблял сокращенную запись слов. Он искусно решал алгебраические и теоретико-числовые задачи, не давая общих методов решения. Диофант строил алгебру на арифметике, при этом со своим языком и символикой. Его можно считать автором первого алгебраического языка.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Поскольку большинство задач в этой книге предусматривает решения в целых числах, то для анализа подобного рода проблем стал применяться термин </a:t>
            </a:r>
            <a:r>
              <a:rPr lang="ru-RU" b="1" dirty="0" err="1" smtClean="0">
                <a:solidFill>
                  <a:schemeClr val="tx1"/>
                </a:solidFill>
              </a:rPr>
              <a:t>диофантов</a:t>
            </a:r>
            <a:r>
              <a:rPr lang="ru-RU" dirty="0" smtClean="0">
                <a:solidFill>
                  <a:schemeClr val="tx1"/>
                </a:solidFill>
              </a:rPr>
              <a:t>. </a:t>
            </a:r>
            <a:endParaRPr lang="ru-RU" dirty="0">
              <a:solidFill>
                <a:schemeClr val="tx1"/>
              </a:solidFill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Сегодня </a:t>
            </a:r>
            <a:r>
              <a:rPr lang="ru-RU" b="1" dirty="0" err="1" smtClean="0">
                <a:solidFill>
                  <a:schemeClr val="tx1"/>
                </a:solidFill>
              </a:rPr>
              <a:t>диофантов</a:t>
            </a:r>
            <a:r>
              <a:rPr lang="ru-RU" b="1" dirty="0" smtClean="0">
                <a:solidFill>
                  <a:schemeClr val="tx1"/>
                </a:solidFill>
              </a:rPr>
              <a:t> анализ </a:t>
            </a:r>
            <a:r>
              <a:rPr lang="ru-RU" dirty="0" smtClean="0">
                <a:solidFill>
                  <a:schemeClr val="tx1"/>
                </a:solidFill>
              </a:rPr>
              <a:t>– это обширная, сложная область теории чисел, которой посвящена многотомная научная литература.</a:t>
            </a:r>
          </a:p>
          <a:p>
            <a:pPr algn="l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48969221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24467" y="452177"/>
            <a:ext cx="10490200" cy="5395964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Теперь выясним всегда ли возможно решить неопределенное уравнение в целых числах. Ответом на этот вопрос служат две теоремы: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Теорема 1: </a:t>
            </a:r>
            <a:r>
              <a:rPr lang="ru-RU" dirty="0" smtClean="0">
                <a:solidFill>
                  <a:schemeClr val="tx1"/>
                </a:solidFill>
              </a:rPr>
              <a:t>Если свободный член неопределенного уравнения </a:t>
            </a:r>
            <a:r>
              <a:rPr lang="en-US" dirty="0" smtClean="0">
                <a:solidFill>
                  <a:schemeClr val="tx1"/>
                </a:solidFill>
              </a:rPr>
              <a:t>a</a:t>
            </a:r>
            <a:r>
              <a:rPr lang="ru-RU" dirty="0" smtClean="0">
                <a:solidFill>
                  <a:schemeClr val="tx1"/>
                </a:solidFill>
              </a:rPr>
              <a:t>х+</a:t>
            </a:r>
            <a:r>
              <a:rPr lang="en-US" dirty="0" smtClean="0">
                <a:solidFill>
                  <a:schemeClr val="tx1"/>
                </a:solidFill>
              </a:rPr>
              <a:t>by</a:t>
            </a:r>
            <a:r>
              <a:rPr lang="ru-RU" dirty="0" smtClean="0">
                <a:solidFill>
                  <a:schemeClr val="tx1"/>
                </a:solidFill>
              </a:rPr>
              <a:t>=с не делится на наибольший общий делитель коэффициентов </a:t>
            </a:r>
            <a:r>
              <a:rPr lang="en-US" dirty="0" smtClean="0">
                <a:solidFill>
                  <a:schemeClr val="tx1"/>
                </a:solidFill>
              </a:rPr>
              <a:t>a </a:t>
            </a:r>
            <a:r>
              <a:rPr lang="ru-RU" dirty="0" smtClean="0">
                <a:solidFill>
                  <a:schemeClr val="tx1"/>
                </a:solidFill>
              </a:rPr>
              <a:t>и</a:t>
            </a:r>
            <a:r>
              <a:rPr lang="en-US" dirty="0" smtClean="0">
                <a:solidFill>
                  <a:schemeClr val="tx1"/>
                </a:solidFill>
              </a:rPr>
              <a:t> b</a:t>
            </a:r>
            <a:r>
              <a:rPr lang="ru-RU" dirty="0" smtClean="0">
                <a:solidFill>
                  <a:schemeClr val="tx1"/>
                </a:solidFill>
              </a:rPr>
              <a:t>, то уравнение не имеет целых решений. (Утверждает, что условие НОД(</a:t>
            </a:r>
            <a:r>
              <a:rPr lang="en-US" dirty="0" err="1" smtClean="0">
                <a:solidFill>
                  <a:schemeClr val="tx1"/>
                </a:solidFill>
              </a:rPr>
              <a:t>a;b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  <a:r>
              <a:rPr lang="ru-RU" dirty="0" smtClean="0">
                <a:solidFill>
                  <a:schemeClr val="tx1"/>
                </a:solidFill>
              </a:rPr>
              <a:t>=1 является необходимым условием для разрешимости неопределенного уравнения </a:t>
            </a:r>
            <a:r>
              <a:rPr lang="en-US" dirty="0" err="1" smtClean="0">
                <a:solidFill>
                  <a:schemeClr val="tx1"/>
                </a:solidFill>
              </a:rPr>
              <a:t>ax+by</a:t>
            </a:r>
            <a:r>
              <a:rPr lang="en-US" dirty="0" smtClean="0">
                <a:solidFill>
                  <a:schemeClr val="tx1"/>
                </a:solidFill>
              </a:rPr>
              <a:t>=c</a:t>
            </a:r>
            <a:r>
              <a:rPr lang="ru-RU" dirty="0" smtClean="0">
                <a:solidFill>
                  <a:schemeClr val="tx1"/>
                </a:solidFill>
              </a:rPr>
              <a:t> в целых числах.)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Теорема 2: </a:t>
            </a:r>
            <a:r>
              <a:rPr lang="ru-RU" dirty="0" smtClean="0">
                <a:solidFill>
                  <a:schemeClr val="tx1"/>
                </a:solidFill>
              </a:rPr>
              <a:t>Если коэффициенты </a:t>
            </a:r>
            <a:r>
              <a:rPr lang="en-US" dirty="0" smtClean="0">
                <a:solidFill>
                  <a:schemeClr val="tx1"/>
                </a:solidFill>
              </a:rPr>
              <a:t>a </a:t>
            </a:r>
            <a:r>
              <a:rPr lang="ru-RU" dirty="0" smtClean="0">
                <a:solidFill>
                  <a:schemeClr val="tx1"/>
                </a:solidFill>
              </a:rPr>
              <a:t>и</a:t>
            </a:r>
            <a:r>
              <a:rPr lang="en-US" dirty="0" smtClean="0">
                <a:solidFill>
                  <a:schemeClr val="tx1"/>
                </a:solidFill>
              </a:rPr>
              <a:t> b</a:t>
            </a:r>
            <a:r>
              <a:rPr lang="ru-RU" dirty="0" smtClean="0">
                <a:solidFill>
                  <a:schemeClr val="tx1"/>
                </a:solidFill>
              </a:rPr>
              <a:t> неопределенного уравнения </a:t>
            </a:r>
            <a:r>
              <a:rPr lang="en-US" dirty="0" err="1" smtClean="0">
                <a:solidFill>
                  <a:schemeClr val="tx1"/>
                </a:solidFill>
              </a:rPr>
              <a:t>ax+by</a:t>
            </a:r>
            <a:r>
              <a:rPr lang="en-US" dirty="0" smtClean="0">
                <a:solidFill>
                  <a:schemeClr val="tx1"/>
                </a:solidFill>
              </a:rPr>
              <a:t>=c</a:t>
            </a:r>
            <a:r>
              <a:rPr lang="ru-RU" dirty="0" smtClean="0">
                <a:solidFill>
                  <a:schemeClr val="tx1"/>
                </a:solidFill>
              </a:rPr>
              <a:t> являются взаимно простыми числами, то уравнение имеет, по крайней мере, одно целое решение. (Утверждает, что это условие является достаточными.)</a:t>
            </a:r>
          </a:p>
          <a:p>
            <a:pPr algn="l"/>
            <a:endParaRPr lang="ru-RU" dirty="0"/>
          </a:p>
        </p:txBody>
      </p:sp>
      <p:pic>
        <p:nvPicPr>
          <p:cNvPr id="40962" name="Picture 2" descr="https://thumbs.dreamstime.com/b/%D0%BF%D0%BE%D1%81%D1%82%D0%B0%D0%B2%D0%BA%D1%8B-1-%D1%88%D0%BA%D0%BE%D0%BB%D1%8B-%D1%80%D0%B0%D0%B7%D0%BB%D0%B8%D1%87%D0%BD%D1%8B%D0%B5-206966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770" y="4419075"/>
            <a:ext cx="8961119" cy="22674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198170995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753534"/>
            <a:ext cx="10820399" cy="703478"/>
          </a:xfrm>
        </p:spPr>
        <p:txBody>
          <a:bodyPr>
            <a:normAutofit/>
          </a:bodyPr>
          <a:lstStyle/>
          <a:p>
            <a:r>
              <a:rPr lang="ru-RU" dirty="0" smtClean="0"/>
              <a:t>Задача №3.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44457" y="1692645"/>
            <a:ext cx="10490200" cy="2859035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Используя вышеприведенные теоремы определите, имеют ли решения следующие </a:t>
            </a:r>
            <a:r>
              <a:rPr lang="ru-RU" dirty="0" err="1" smtClean="0">
                <a:solidFill>
                  <a:schemeClr val="tx1"/>
                </a:solidFill>
              </a:rPr>
              <a:t>диофантовы</a:t>
            </a:r>
            <a:r>
              <a:rPr lang="ru-RU" dirty="0" smtClean="0">
                <a:solidFill>
                  <a:schemeClr val="tx1"/>
                </a:solidFill>
              </a:rPr>
              <a:t> уравнения: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А) 6х+12у=13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Б) 6х+7у=14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В) 18х+9</a:t>
            </a:r>
            <a:r>
              <a:rPr lang="en-US" dirty="0" smtClean="0">
                <a:solidFill>
                  <a:schemeClr val="tx1"/>
                </a:solidFill>
              </a:rPr>
              <a:t>z=82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Г) 7х+4у=56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Д) х+2у=1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9940" name="Picture 4" descr="https://upload2.schoolrm.ru/iblock/cca/cca865a908a365865ebdb3baf275bdf6/355de5fcab94a15f543725cc9263b151.jpg"/>
          <p:cNvPicPr>
            <a:picLocks noChangeAspect="1" noChangeArrowheads="1"/>
          </p:cNvPicPr>
          <p:nvPr/>
        </p:nvPicPr>
        <p:blipFill>
          <a:blip r:embed="rId2" cstate="print"/>
          <a:srcRect l="21385" r="21281"/>
          <a:stretch>
            <a:fillRect/>
          </a:stretch>
        </p:blipFill>
        <p:spPr bwMode="auto">
          <a:xfrm>
            <a:off x="7669530" y="2492693"/>
            <a:ext cx="3368530" cy="3394643"/>
          </a:xfrm>
          <a:prstGeom prst="rect">
            <a:avLst/>
          </a:prstGeom>
          <a:noFill/>
          <a:effectLst/>
        </p:spPr>
      </p:pic>
    </p:spTree>
    <p:extLst>
      <p:ext uri="{BB962C8B-B14F-4D97-AF65-F5344CB8AC3E}">
        <p14:creationId xmlns="" xmlns:p14="http://schemas.microsoft.com/office/powerpoint/2010/main" val="1860815728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След самолета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Vapor Trail" id="{4FDF2955-7D9C-493C-B9F9-C205151B46CD}" vid="{FE1EB5C7-81A8-4CBA-AE6E-B3BF73DC38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готовая презентация</Template>
  <TotalTime>418</TotalTime>
  <Words>914</Words>
  <Application>Microsoft Office PowerPoint</Application>
  <PresentationFormat>Произвольный</PresentationFormat>
  <Paragraphs>61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След самолета</vt:lpstr>
      <vt:lpstr>Методы решения диофантовых уравнений </vt:lpstr>
      <vt:lpstr>Понятие диофантовых уравнений. Теоремы.</vt:lpstr>
      <vt:lpstr>Задача №1.</vt:lpstr>
      <vt:lpstr>Слайд 4</vt:lpstr>
      <vt:lpstr>Задача №2.</vt:lpstr>
      <vt:lpstr>Слайд 6</vt:lpstr>
      <vt:lpstr>Слайд 7</vt:lpstr>
      <vt:lpstr>Слайд 8</vt:lpstr>
      <vt:lpstr>Задача №3.</vt:lpstr>
      <vt:lpstr>Метод решения диофатовых уравнений. Метод спуска и рассеивания.</vt:lpstr>
      <vt:lpstr>Решим уравнение первой ступени.</vt:lpstr>
      <vt:lpstr>Слайд 12</vt:lpstr>
      <vt:lpstr>Задание №5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Задание № 7.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Методы решения диофантовых уравнений </dc:title>
  <dc:creator>Варвара Матушкина</dc:creator>
  <cp:lastModifiedBy>User</cp:lastModifiedBy>
  <cp:revision>26</cp:revision>
  <dcterms:created xsi:type="dcterms:W3CDTF">2022-11-20T18:35:54Z</dcterms:created>
  <dcterms:modified xsi:type="dcterms:W3CDTF">2022-12-09T18:50:37Z</dcterms:modified>
</cp:coreProperties>
</file>