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8" r:id="rId3"/>
    <p:sldId id="257" r:id="rId4"/>
    <p:sldId id="279" r:id="rId5"/>
    <p:sldId id="259" r:id="rId6"/>
    <p:sldId id="277" r:id="rId7"/>
    <p:sldId id="283" r:id="rId8"/>
    <p:sldId id="260" r:id="rId9"/>
    <p:sldId id="261" r:id="rId10"/>
    <p:sldId id="262" r:id="rId11"/>
    <p:sldId id="285" r:id="rId12"/>
    <p:sldId id="263" r:id="rId13"/>
    <p:sldId id="268" r:id="rId14"/>
    <p:sldId id="264" r:id="rId15"/>
    <p:sldId id="265" r:id="rId16"/>
    <p:sldId id="266" r:id="rId17"/>
    <p:sldId id="296" r:id="rId18"/>
    <p:sldId id="286" r:id="rId19"/>
    <p:sldId id="297" r:id="rId20"/>
    <p:sldId id="287" r:id="rId21"/>
    <p:sldId id="288" r:id="rId22"/>
    <p:sldId id="299" r:id="rId23"/>
    <p:sldId id="300" r:id="rId24"/>
    <p:sldId id="290" r:id="rId25"/>
    <p:sldId id="291" r:id="rId26"/>
    <p:sldId id="292" r:id="rId27"/>
    <p:sldId id="293" r:id="rId28"/>
    <p:sldId id="294" r:id="rId29"/>
    <p:sldId id="295" r:id="rId30"/>
    <p:sldId id="269" r:id="rId31"/>
    <p:sldId id="267" r:id="rId32"/>
    <p:sldId id="270" r:id="rId33"/>
    <p:sldId id="280" r:id="rId34"/>
    <p:sldId id="271" r:id="rId35"/>
    <p:sldId id="284" r:id="rId36"/>
    <p:sldId id="282" r:id="rId37"/>
    <p:sldId id="272" r:id="rId38"/>
    <p:sldId id="276" r:id="rId39"/>
    <p:sldId id="275" r:id="rId40"/>
    <p:sldId id="274" r:id="rId41"/>
    <p:sldId id="273" r:id="rId42"/>
    <p:sldId id="281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80008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2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4348-6F08-410F-A22E-EEF9AB5D4BFF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F755-AAD5-4988-88DF-7CE1431D9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4348-6F08-410F-A22E-EEF9AB5D4BFF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F755-AAD5-4988-88DF-7CE1431D9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4348-6F08-410F-A22E-EEF9AB5D4BFF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F755-AAD5-4988-88DF-7CE1431D9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4E8975-93E7-4727-9991-124CD884C6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4348-6F08-410F-A22E-EEF9AB5D4BFF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F755-AAD5-4988-88DF-7CE1431D9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4348-6F08-410F-A22E-EEF9AB5D4BFF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F755-AAD5-4988-88DF-7CE1431D9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4348-6F08-410F-A22E-EEF9AB5D4BFF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F755-AAD5-4988-88DF-7CE1431D9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4348-6F08-410F-A22E-EEF9AB5D4BFF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F755-AAD5-4988-88DF-7CE1431D9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4348-6F08-410F-A22E-EEF9AB5D4BFF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F755-AAD5-4988-88DF-7CE1431D9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4348-6F08-410F-A22E-EEF9AB5D4BFF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F755-AAD5-4988-88DF-7CE1431D9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4348-6F08-410F-A22E-EEF9AB5D4BFF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F755-AAD5-4988-88DF-7CE1431D9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4348-6F08-410F-A22E-EEF9AB5D4BFF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55DFF755-AAD5-4988-88DF-7CE1431D9F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6E4348-6F08-410F-A22E-EEF9AB5D4BFF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DFF755-AAD5-4988-88DF-7CE1431D9FC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pg-mir.ru/uploads/posts/2012-02/1329482953_2.pn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214686"/>
            <a:ext cx="7851648" cy="28575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Родительское собрание:</a:t>
            </a:r>
            <a:br>
              <a:rPr lang="ru-RU" sz="4400" dirty="0" smtClean="0"/>
            </a:br>
            <a:r>
              <a:rPr lang="ru-RU" sz="3100" dirty="0" smtClean="0"/>
              <a:t> </a:t>
            </a:r>
            <a:br>
              <a:rPr lang="ru-RU" sz="3100" dirty="0" smtClean="0"/>
            </a:br>
            <a:r>
              <a:rPr lang="ru-RU" sz="3100" dirty="0" smtClean="0">
                <a:solidFill>
                  <a:srgbClr val="FF0000"/>
                </a:solidFill>
              </a:rPr>
              <a:t>Православные традиции в семье, </a:t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покровители семьи.</a:t>
            </a:r>
            <a:r>
              <a:rPr lang="ru-RU" sz="2200" dirty="0" smtClean="0">
                <a:solidFill>
                  <a:srgbClr val="FFFF00"/>
                </a:solidFill>
              </a:rPr>
              <a:t/>
            </a:r>
            <a:br>
              <a:rPr lang="ru-RU" sz="22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                          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Подготовила: 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                            Трубина Н.И.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                           </a:t>
            </a:r>
            <a:r>
              <a:rPr lang="ru-RU" sz="3600" smtClean="0">
                <a:solidFill>
                  <a:srgbClr val="FFFF00"/>
                </a:solidFill>
              </a:rPr>
              <a:t/>
            </a:r>
            <a:br>
              <a:rPr lang="ru-RU" sz="3600" smtClean="0">
                <a:solidFill>
                  <a:srgbClr val="FFFF00"/>
                </a:solidFill>
              </a:rPr>
            </a:b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ttp://im4-tub-ru.yandex.net/i?id=16562714-21-73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7" y="3000372"/>
            <a:ext cx="185738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285861"/>
            <a:ext cx="70009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Такое качество, как готовность ежедневно жертвовать собой ради счастья близкого человека, не перенимается в процессе знакомства с основами психологии семьи, а приходит как дар благодати Божией. «Мужья, любите своих жен, как и Христос возлюбил Церковь и предал Себя за нее, чтобы освятить ее…» (</a:t>
            </a:r>
            <a:r>
              <a:rPr lang="ru-RU" dirty="0" err="1"/>
              <a:t>Еф</a:t>
            </a:r>
            <a:r>
              <a:rPr lang="ru-RU" dirty="0"/>
              <a:t>.: 25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 descr="http://im3-tub-ru.yandex.net/i?id=120997696-34-73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6373" y="3071810"/>
            <a:ext cx="475125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443841"/>
            <a:ext cx="692948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За последний период развития времени произошла сильная деформация всей системы семейных отношений. Ведь православное учение о семье вполне определенно: «Господство мужа над женой естественно. Муж старше жены по сотворению. Он является как нечто основное, а жена как нечто последующее... Но лишь только жена будет искать и действительно достигнет первенства над мужем, тотчас внесет беспорядок и в собственную жизнь и во весь дом.», - писал на рубеже XIX и ХХ веков крупный специалист в области православной психологии семьи протоиерей Евгений Попов. </a:t>
            </a:r>
            <a:endParaRPr lang="ru-RU" sz="2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714356"/>
            <a:ext cx="90011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Святыми покровителям семейного благополучия считается благочестивая пара – </a:t>
            </a:r>
            <a:r>
              <a:rPr lang="ru-RU" sz="2400" dirty="0" err="1"/>
              <a:t>Иоаким</a:t>
            </a:r>
            <a:r>
              <a:rPr lang="ru-RU" sz="2400" dirty="0"/>
              <a:t> и Анна, в семье которых родилась Богородица. В христианстве они выступают как идеальная супружеская чета, как наиболее полное выражение брака как мистического таинства, в котором присутствует чудо</a:t>
            </a:r>
            <a:r>
              <a:rPr lang="ru-RU" sz="2400" dirty="0" smtClean="0"/>
              <a:t>.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Рисунок 2" descr="http://im7-tub-ru.yandex.net/i?id=234834968-29-73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3" y="2713037"/>
            <a:ext cx="4071966" cy="378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ткрытый классный час &quot;Семья и семейные традиции&quot;">
            <a:hlinkClick r:id="rId2"/>
          </p:cNvPr>
          <p:cNvPicPr/>
          <p:nvPr/>
        </p:nvPicPr>
        <p:blipFill>
          <a:blip r:embed="rId3" cstate="print"/>
          <a:srcRect l="2913" t="29167" r="56310" b="4167"/>
          <a:stretch>
            <a:fillRect/>
          </a:stretch>
        </p:blipFill>
        <p:spPr bwMode="auto">
          <a:xfrm>
            <a:off x="1571604" y="1142984"/>
            <a:ext cx="514353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889844"/>
            <a:ext cx="69294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Согласно православному календарю, 8 сентября чтят память мучеников </a:t>
            </a:r>
            <a:r>
              <a:rPr lang="ru-RU" dirty="0" err="1"/>
              <a:t>Адриана</a:t>
            </a:r>
            <a:r>
              <a:rPr lang="ru-RU" dirty="0"/>
              <a:t> и Наталии. Они жили в </a:t>
            </a:r>
            <a:r>
              <a:rPr lang="ru-RU" dirty="0" err="1" smtClean="0"/>
              <a:t>Никомидии</a:t>
            </a:r>
            <a:r>
              <a:rPr lang="ru-RU" dirty="0" smtClean="0"/>
              <a:t> </a:t>
            </a:r>
            <a:r>
              <a:rPr lang="ru-RU" dirty="0" err="1" smtClean="0"/>
              <a:t>Вифинской</a:t>
            </a:r>
            <a:r>
              <a:rPr lang="ru-RU" dirty="0" smtClean="0"/>
              <a:t> </a:t>
            </a:r>
            <a:r>
              <a:rPr lang="ru-RU" dirty="0"/>
              <a:t>при императоре </a:t>
            </a:r>
            <a:r>
              <a:rPr lang="ru-RU" dirty="0" err="1"/>
              <a:t>Максимиане</a:t>
            </a:r>
            <a:r>
              <a:rPr lang="ru-RU" dirty="0"/>
              <a:t> (305-311)</a:t>
            </a:r>
            <a:br>
              <a:rPr lang="ru-RU" dirty="0"/>
            </a:br>
            <a:r>
              <a:rPr lang="ru-RU" dirty="0"/>
              <a:t>.</a:t>
            </a:r>
            <a:r>
              <a:rPr lang="ru-RU" dirty="0" err="1"/>
              <a:t>Адриан</a:t>
            </a:r>
            <a:r>
              <a:rPr lang="ru-RU" dirty="0"/>
              <a:t> был начальником судебной палаты императора и сам был язычником, а его жена Наталия была тайной христианкой. Наблюдая, с каким мужеством переносят люди страдания за веру, как исповедуют Христа, </a:t>
            </a:r>
            <a:r>
              <a:rPr lang="ru-RU" dirty="0" err="1"/>
              <a:t>Адриан</a:t>
            </a:r>
            <a:r>
              <a:rPr lang="ru-RU" dirty="0"/>
              <a:t> и сам уверовал. Его посадили в темницу, где его поддерживала жена, святая Наталия. </a:t>
            </a:r>
            <a:r>
              <a:rPr lang="ru-RU" dirty="0" err="1"/>
              <a:t>Адриана</a:t>
            </a:r>
            <a:r>
              <a:rPr lang="ru-RU" dirty="0"/>
              <a:t> вместе с другими мучениками подвергли страшным истязаниям. Святая Наталия скончалась на гробе своего мужа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http://im4-tub-ru.yandex.net/i?id=91039893-36-73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3929066"/>
            <a:ext cx="250033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1071546"/>
            <a:ext cx="60722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Еще один праздник, во время которого православные молятся о даровании благополучной семейной жизни, - это Покров Пресвятой Богородицы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http://im5-tub-ru.yandex.net/i?id=20404668-07-73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714620"/>
            <a:ext cx="350046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714356"/>
            <a:ext cx="750099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2008 года день 8 июля объявлен Всероссийским днем семьи, любви и верности. Символично,  что этот праздник впервые отмечался в 2008 году, который был объявлен годом семьи. У нового семейного праздника уже  есть медаль и очень нежный символ — ромашка. Этому теплому празднику рады в любом доме. Выйдя из церковного календаря,  он готов постучаться в каждую дверь.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Очень много людей в этот день совершает паломничество в Муром, чтобы поблагодарить святых Петра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Февронию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за покровительство в их семейной жизни или попросить о даровании семейного лада и счастья.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http://im0-tub-ru.yandex.net/i?id=27870776-41-73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786190"/>
            <a:ext cx="292895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071678"/>
            <a:ext cx="52863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71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Традиции .</a:t>
            </a:r>
          </a:p>
          <a:p>
            <a:pPr lvl="0" indent="57150" algn="ctr" fontAlgn="base">
              <a:spcBef>
                <a:spcPct val="0"/>
              </a:spcBef>
              <a:spcAft>
                <a:spcPct val="0"/>
              </a:spcAft>
            </a:pPr>
            <a:endParaRPr lang="ru-RU" sz="6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57150" algn="ctr" fontAlgn="base">
              <a:spcBef>
                <a:spcPct val="0"/>
              </a:spcBef>
              <a:spcAft>
                <a:spcPct val="0"/>
              </a:spcAft>
            </a:pPr>
            <a:endParaRPr lang="ru-RU" sz="6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57150" algn="ctr" fontAlgn="base">
              <a:spcBef>
                <a:spcPct val="0"/>
              </a:spcBef>
              <a:spcAft>
                <a:spcPct val="0"/>
              </a:spcAft>
            </a:pPr>
            <a:endParaRPr lang="ru-RU" sz="6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571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pic>
        <p:nvPicPr>
          <p:cNvPr id="3" name="Рисунок 12" descr="тихвинский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1285852" y="3357562"/>
            <a:ext cx="521495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3" y="857232"/>
            <a:ext cx="7572429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71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Вступление в брак в православии называется венчание. На головы жениху и невесте возлагают венцы. </a:t>
            </a:r>
          </a:p>
          <a:p>
            <a:pPr marL="0" marR="0" lvl="0" indent="571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знак того, что в этот день они «князь» и «княгиня», самые почитаемые люди в округе. Венец —это ещё и награда за решимость людей подарить себя друг другу. Но ещё это и мученический венец.</a:t>
            </a:r>
          </a:p>
          <a:p>
            <a:pPr marL="0" marR="0" lvl="0" indent="571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Когда молодожёнов  торжественно водят по храму с венцами на головах, хор поёт мо­литву именно мученикам — людям, которые были когда-то убиты за свою верность Богу и Церкви. (В свою очередь, выражение «мученический венец» </a:t>
            </a:r>
          </a:p>
          <a:p>
            <a:pPr marL="0" marR="0" lvl="0" indent="571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Напоминает  о терновом венце Христа.)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71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По-настоящему любящие друг друга же­них и невеста, подобно мученикам, готовы всё претерпеть ради сохранения семьи. Венец, как и кольцо, не имеет конца. </a:t>
            </a:r>
          </a:p>
          <a:p>
            <a:pPr marL="0" marR="0" lvl="0" indent="571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означает, что вот так же, до смерти, жених и невеста должны быть верны друг другу, когда станут мужем и женой. </a:t>
            </a:r>
          </a:p>
          <a:p>
            <a:pPr marL="0" marR="0" lvl="0" indent="571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Даже если будут в их жизни болезни и несчастья, они должны оставаться вместе.</a:t>
            </a:r>
          </a:p>
          <a:p>
            <a:pPr marL="0" marR="0" lvl="0" indent="571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i?id=99155491-22-73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Аннотация .</a:t>
            </a:r>
          </a:p>
          <a:p>
            <a:r>
              <a:rPr lang="ru-RU" dirty="0" smtClean="0"/>
              <a:t>Родительское собрание предполагает </a:t>
            </a:r>
          </a:p>
          <a:p>
            <a:r>
              <a:rPr lang="ru-RU" dirty="0" smtClean="0"/>
              <a:t>1. Оформить приглашение на собрание.</a:t>
            </a:r>
          </a:p>
          <a:p>
            <a:r>
              <a:rPr lang="ru-RU" dirty="0" smtClean="0"/>
              <a:t>2. Подготовить презентацию.</a:t>
            </a:r>
          </a:p>
          <a:p>
            <a:r>
              <a:rPr lang="ru-RU" dirty="0" smtClean="0"/>
              <a:t>3. Подготовить столы для проведения собрания, разложить на них все необходимое для участия родителей в его работе.</a:t>
            </a:r>
          </a:p>
          <a:p>
            <a:r>
              <a:rPr lang="ru-RU" dirty="0" smtClean="0"/>
              <a:t>4. Провести дискуссию на тему «Семейные традиции», игру, анкетирование родителей по теме «Семейные традиции».</a:t>
            </a:r>
          </a:p>
          <a:p>
            <a:r>
              <a:rPr lang="ru-RU" dirty="0" smtClean="0"/>
              <a:t> </a:t>
            </a:r>
            <a:r>
              <a:rPr lang="ru-RU" b="1" dirty="0" smtClean="0"/>
              <a:t>Оборудование</a:t>
            </a:r>
            <a:endParaRPr lang="ru-RU" dirty="0" smtClean="0"/>
          </a:p>
          <a:p>
            <a:r>
              <a:rPr lang="ru-RU" dirty="0" smtClean="0"/>
              <a:t>Слайдовая презентация, карточки задания, викторина, игры-конкурсы,</a:t>
            </a:r>
          </a:p>
          <a:p>
            <a:r>
              <a:rPr lang="ru-RU" dirty="0" smtClean="0"/>
              <a:t>памятка «Основные семейные традиции».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142976" y="642918"/>
            <a:ext cx="642942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«Не красна изба углами, а красна пирогами» - напоминает о том,  что традиции гостеприимства и трудолюбия в семье дороже внешнего убранства и красоты дома.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пословица: «Которая рука по головке гладит, та и за вихор тянет» - говорит о родительской любви и ласке,  неразлучной со строгостью.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8" descr="168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928926" y="2714620"/>
            <a:ext cx="4500594" cy="302577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857233"/>
            <a:ext cx="62151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Воспоминания. Из рассказа бабушки.</a:t>
            </a:r>
            <a:endParaRPr lang="ru-RU" sz="4400" b="1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/>
              <a:t>Празднику Пасхи предшествует Великий пост. А к празднику готовятся различные праздничные блюда. Традиционно на пасхальном столе должны быть пасха, кулич, крашеные яйца.</a:t>
            </a:r>
          </a:p>
        </p:txBody>
      </p:sp>
      <p:pic>
        <p:nvPicPr>
          <p:cNvPr id="161798" name="Picture 6" descr="present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596" y="1785926"/>
            <a:ext cx="2638425" cy="3600450"/>
          </a:xfrm>
          <a:noFill/>
          <a:ln/>
        </p:spPr>
      </p:pic>
      <p:pic>
        <p:nvPicPr>
          <p:cNvPr id="161799" name="Picture 7" descr="m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786050" y="4275138"/>
            <a:ext cx="3457575" cy="2582862"/>
          </a:xfrm>
          <a:noFill/>
          <a:ln/>
        </p:spPr>
      </p:pic>
      <p:pic>
        <p:nvPicPr>
          <p:cNvPr id="161802" name="Picture 10" descr="eggem5"/>
          <p:cNvPicPr>
            <a:picLocks noGrp="1" noChangeAspect="1" noChangeArrowheads="1"/>
          </p:cNvPicPr>
          <p:nvPr>
            <p:ph sz="half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508625" y="1700213"/>
            <a:ext cx="3109913" cy="4797425"/>
          </a:xfrm>
          <a:noFill/>
          <a:ln/>
        </p:spPr>
      </p:pic>
      <p:pic>
        <p:nvPicPr>
          <p:cNvPr id="161803" name="Picture 11" descr="k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575" y="1773238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804" name="Picture 12" descr="p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5157788"/>
            <a:ext cx="15843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/>
              <a:t>19 января   Святое Богоявление,</a:t>
            </a:r>
            <a:br>
              <a:rPr lang="ru-RU" sz="4000" i="1"/>
            </a:br>
            <a:r>
              <a:rPr lang="ru-RU" sz="4000" i="1"/>
              <a:t>Крещение Иисуса Христа.</a:t>
            </a:r>
          </a:p>
        </p:txBody>
      </p:sp>
      <p:pic>
        <p:nvPicPr>
          <p:cNvPr id="50182" name="Picture 6" descr="06_01_19_Moroz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2781300"/>
            <a:ext cx="4427538" cy="2951163"/>
          </a:xfrm>
          <a:noFill/>
          <a:ln/>
        </p:spPr>
      </p:pic>
      <p:pic>
        <p:nvPicPr>
          <p:cNvPr id="50183" name="Picture 7" descr="-19350720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1916113"/>
            <a:ext cx="3522662" cy="42497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928934"/>
            <a:ext cx="8686800" cy="20717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Если за столом возникала тишина- говорили: Тихий Ангел пролетел.</a:t>
            </a:r>
            <a:br>
              <a:rPr lang="ru-RU" dirty="0" smtClean="0"/>
            </a:br>
            <a:r>
              <a:rPr lang="ru-RU" dirty="0" smtClean="0"/>
              <a:t>Целовались всегда троекратно.</a:t>
            </a:r>
            <a:br>
              <a:rPr lang="ru-RU" dirty="0" smtClean="0"/>
            </a:br>
            <a:r>
              <a:rPr lang="ru-RU" dirty="0" smtClean="0"/>
              <a:t>Поддерживали негаснущую лампадку, следили подливали масла.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736"/>
            <a:ext cx="8686800" cy="2914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071546"/>
            <a:ext cx="70009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Соблюдались все церковные традиции- на Праздники и вообще. Например не ели в Сочельник до первой звезды- помню мы её внимательно отыскивали в вечернем небе.</a:t>
            </a:r>
          </a:p>
          <a:p>
            <a:pPr algn="just"/>
            <a:r>
              <a:rPr lang="ru-RU" sz="2800" dirty="0" smtClean="0"/>
              <a:t>Пекли жаворонков на 40 </a:t>
            </a:r>
            <a:r>
              <a:rPr lang="ru-RU" sz="2800" dirty="0" err="1" smtClean="0"/>
              <a:t>мученников</a:t>
            </a:r>
            <a:r>
              <a:rPr lang="ru-RU" sz="2800" dirty="0" smtClean="0"/>
              <a:t>. И т.д.</a:t>
            </a:r>
          </a:p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  <a:p>
            <a:pPr algn="just"/>
            <a:endParaRPr lang="ru-RU" sz="2800" dirty="0"/>
          </a:p>
        </p:txBody>
      </p:sp>
      <p:pic>
        <p:nvPicPr>
          <p:cNvPr id="4" name="Picture 16" descr="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26535" y="4071942"/>
            <a:ext cx="2845400" cy="2452682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464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разрешали оставлять еду на тарелке и выбрасывать. </a:t>
            </a:r>
            <a:br>
              <a:rPr lang="ru-RU" dirty="0" smtClean="0"/>
            </a:br>
            <a:r>
              <a:rPr lang="ru-RU" dirty="0" smtClean="0"/>
              <a:t>Нельзя было кочевряжиться- хочу не хочу- с едой особенно. Положили, приготовили, благословили - всё съедалось.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1905001"/>
            <a:ext cx="723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Очень почтительно относились к хлебу. Выкидывать остатки, крошки даже и корочки- просто страшное преступление считалось.</a:t>
            </a:r>
            <a:br>
              <a:rPr lang="ru-RU" dirty="0" smtClean="0"/>
            </a:br>
            <a:r>
              <a:rPr lang="ru-RU" dirty="0" smtClean="0"/>
              <a:t>Всех принимали любезно приходящих в дом.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038600"/>
          </a:xfrm>
        </p:spPr>
        <p:txBody>
          <a:bodyPr>
            <a:normAutofit/>
          </a:bodyPr>
          <a:lstStyle/>
          <a:p>
            <a:r>
              <a:rPr lang="ru-RU" dirty="0" smtClean="0"/>
              <a:t>Обязательно приглашали к столу- почтальона, врача, </a:t>
            </a:r>
            <a:r>
              <a:rPr lang="ru-RU" dirty="0" err="1" smtClean="0"/>
              <a:t>слесаря-угощали</a:t>
            </a:r>
            <a:r>
              <a:rPr lang="ru-RU" dirty="0" smtClean="0"/>
              <a:t> чаем и </a:t>
            </a:r>
            <a:r>
              <a:rPr lang="ru-RU" dirty="0" err="1" smtClean="0"/>
              <a:t>тд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Приходя в гости, всегда говорили -мир вашему дому.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511" y="499784"/>
            <a:ext cx="7855300" cy="49866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Пасху и Рождество обязательно приглашали всяких одиноких, бедных знакомых.</a:t>
            </a:r>
            <a:br>
              <a:rPr lang="ru-RU" dirty="0" smtClean="0"/>
            </a:br>
            <a:r>
              <a:rPr lang="ru-RU" dirty="0" smtClean="0"/>
              <a:t>Поминали своих усопших по всем их памятным дням. в эти дни не разрешались развлечения.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29642" cy="2245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Цель собрания -</a:t>
            </a:r>
            <a:r>
              <a:rPr lang="ru-RU" dirty="0" smtClean="0"/>
              <a:t> помочь родителям осознать значимость семьи в жизни человека</a:t>
            </a:r>
          </a:p>
          <a:p>
            <a:r>
              <a:rPr lang="ru-RU" b="1" dirty="0" smtClean="0"/>
              <a:t>Задачи: </a:t>
            </a:r>
            <a:r>
              <a:rPr lang="ru-RU" dirty="0" smtClean="0"/>
              <a:t>активизировать внимание уставших родителей, создать атмосферу праздника, доброжелательный настрой и взаимопонимание между педагогами и родителями, способствовать более легкому запоминанию сути бесед.</a:t>
            </a:r>
          </a:p>
          <a:p>
            <a:r>
              <a:rPr lang="ru-RU" b="1" dirty="0" smtClean="0"/>
              <a:t>Основные понятия: </a:t>
            </a:r>
            <a:r>
              <a:rPr lang="ru-RU" dirty="0" smtClean="0"/>
              <a:t>семейные ценности, семейные традиции, православные покровители семьи.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714488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Игра</a:t>
            </a:r>
            <a:r>
              <a:rPr lang="ru-RU" sz="4400" dirty="0" smtClean="0"/>
              <a:t>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1500174"/>
            <a:ext cx="50720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Сегодня ждет нас игра, </a:t>
            </a:r>
            <a:br>
              <a:rPr lang="ru-RU" dirty="0"/>
            </a:br>
            <a:r>
              <a:rPr lang="ru-RU" dirty="0"/>
              <a:t>Любит это занятие детвора. </a:t>
            </a:r>
            <a:br>
              <a:rPr lang="ru-RU" dirty="0"/>
            </a:br>
            <a:r>
              <a:rPr lang="ru-RU" dirty="0"/>
              <a:t>Но на собрании дети наши не играют, </a:t>
            </a:r>
            <a:br>
              <a:rPr lang="ru-RU" dirty="0"/>
            </a:br>
            <a:r>
              <a:rPr lang="ru-RU" dirty="0"/>
              <a:t>А родителям место уступают.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136339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Послушай, вот моя семья</a:t>
            </a:r>
          </a:p>
          <a:p>
            <a:r>
              <a:rPr lang="ru-RU" dirty="0"/>
              <a:t>Дедуля, бабушка и брат.</a:t>
            </a:r>
          </a:p>
          <a:p>
            <a:r>
              <a:rPr lang="ru-RU" dirty="0"/>
              <a:t>У нас порядок в доме, лад</a:t>
            </a:r>
          </a:p>
          <a:p>
            <a:r>
              <a:rPr lang="ru-RU" dirty="0"/>
              <a:t>И чистота, а почему?</a:t>
            </a:r>
          </a:p>
          <a:p>
            <a:r>
              <a:rPr lang="ru-RU" dirty="0"/>
              <a:t>Две мамы есть у нас в дому,</a:t>
            </a:r>
          </a:p>
          <a:p>
            <a:r>
              <a:rPr lang="ru-RU" dirty="0"/>
              <a:t>Два папы, два сыночка</a:t>
            </a:r>
          </a:p>
          <a:p>
            <a:r>
              <a:rPr lang="ru-RU" dirty="0"/>
              <a:t>Сестра, невестка, дочка.</a:t>
            </a:r>
          </a:p>
          <a:p>
            <a:r>
              <a:rPr lang="ru-RU" dirty="0"/>
              <a:t>А самая младшая – я.</a:t>
            </a:r>
          </a:p>
          <a:p>
            <a:r>
              <a:rPr lang="ru-RU" dirty="0"/>
              <a:t>Какая же у нас семья?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500174"/>
            <a:ext cx="62865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"Дискуссия"</a:t>
            </a:r>
            <a:r>
              <a:rPr lang="ru-RU" dirty="0" smtClean="0"/>
              <a:t> </a:t>
            </a:r>
          </a:p>
          <a:p>
            <a:r>
              <a:rPr lang="ru-RU" dirty="0" smtClean="0"/>
              <a:t>- Допустим, что вы собрались семьей провести выходной день в лесу, а в этот день идет дождь. Что вы будете делать?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Вы приехали на экскурсию в природный парк, а он закрыт в этот день для посетителей. Что вы будете делать?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4663456" cy="515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Анкета для родителей: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 Вы считаете взаимоотношения в вашей семье: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1) хорошие 3) нормальные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2) отличные 4) не очень хорошие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2. Считаете ли вы свою семью дружной?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1) да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2) не совсем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3. Какие семейные традиции способствуют укреплению вашей семьи?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1) праздники 5) праздники и поездки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2) ужин в кругу семьи 6) не знаю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3) поездки 7) выезд на природу, просмотр ТV, ужин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4) всё, многое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4. Как часто ваша семья собирается вместе?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1) ежедневно 4) когда как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2) часто 5) редко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3) как получится 6) всегда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5. Что делает ваша семья, собравшись вместе?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1) каждый занимается своим делом 8) смотрим TV передачи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2) всё (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всё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понемногу, всем, много чем) 9) общаемся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3) обсуждаем учёбу 10) вместе проводим досуг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4) занимаемся трудом и ходим летом на участок 11) читаем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5) смотрим TV, обсуждаем жизненные проблемы 12) шутим, смеёмся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6) занимаемся семейно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бытовым трудом 13) отдыхаем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7) делимся впечатлениями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6. Бывают ли в вашей семье ссоры, конфликты?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1) редко 2) иногда 3) нет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latin typeface="Calibri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Человек очеловечивается, потому что другой человек интересуется им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857364"/>
            <a:ext cx="67151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«</a:t>
            </a:r>
            <a:r>
              <a:rPr lang="ru-RU" sz="3200" b="1" dirty="0" err="1" smtClean="0"/>
              <a:t>Стяжите</a:t>
            </a:r>
            <a:r>
              <a:rPr lang="ru-RU" sz="3200" b="1" dirty="0" smtClean="0"/>
              <a:t> дух мирный в своей семье и тысячи семей спасутся рядом с вашей». </a:t>
            </a:r>
            <a:endParaRPr lang="ru-RU" sz="3200" b="1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642918"/>
            <a:ext cx="664373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«</a:t>
            </a:r>
            <a:r>
              <a:rPr lang="ru-RU" sz="2800" dirty="0" smtClean="0"/>
              <a:t>Если есть между мужем и женой единодушие, мир и </a:t>
            </a:r>
            <a:r>
              <a:rPr lang="ru-RU" sz="2800" dirty="0" err="1" smtClean="0"/>
              <a:t>и</a:t>
            </a:r>
            <a:r>
              <a:rPr lang="ru-RU" sz="2800" dirty="0" smtClean="0"/>
              <a:t> союз любви, к ним стекаются все блага. И злые наветы не опасны супругам, огражденным, как великой стеной,, единодушием в Боге… Это умножает их богатство и всякое обилие; это возводит их на высшую ступень доброй славы; это привлекает на них и великое Божие благоволение».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2136339"/>
            <a:ext cx="61436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srgbClr val="FF0000"/>
                </a:solidFill>
              </a:rPr>
              <a:t>ПАМЯТКА ДЛЯ РОДИТЕЛЕЙ.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Традиция празднования дней рождений – это одно из первых знаменательных событий в жизни ребенка. Подчеркивает значимость каждого члена семьи. Приносит радость, настроение, предвкушение праздника как детям, так и взрослым. Особая подготовка, подарки, угощение выделяют этот день из череды других.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Домашняя уборка, раскладывание игрушек по местам, домашние обязанности членов семьи. Постоянство, упорядоченность для ребенка обеспечивает безопасность мира, реализуют важную для него потребность. Домашние обязанности с малых лет включают ребенка в жизнь семьи, дают право разделить наравне со всеми домочадцами ответственность, позволяют проявить заботу. </a:t>
            </a:r>
            <a:endParaRPr lang="ru-RU" sz="2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endParaRPr lang="ru-RU" sz="2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41333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Совместные игры с детьми. Очень важно то, что родители делают вместе с детьми, показывая пример, обучая ребенка различным навыкам, знакомя с разнообразными занятиями, проявляя свои чувства, настроения. Для любого человека важен интерес к деятельности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Место проведения: актовый зал.</a:t>
            </a:r>
          </a:p>
          <a:p>
            <a:r>
              <a:rPr lang="ru-RU" dirty="0" smtClean="0"/>
              <a:t>Продолжительность собрания: 1-1,5ч.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997839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Семейный совет, на который собираются все члены семьи. Для того чтобы вместе обсудить ситуацию, спланировать дальнейшую жизнь на определённый период, обсудить бюджет семьи, её расходы. Это позволяет ребенку быть в курсе семейных событий, участвовать в важных решениях, иметь право голоса, нести ответственность.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66843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Традиции гостеприимства, семейный обед. Считается, что хлебосольство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национальная традиция, это объединяет многие семьи, укрепляет дружеские связи.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Празднование знаменательных событий в жизни семьи: дня рождения семьи, юбилея, особых успехов в работе и учёбе (окончание школы, вуза, награждение родных и т.п.).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Сказка на ночь;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Пожелания доброго утра, спокойной ночи, поцелуй перед сном, встреча по возвращении домой. Такие контакты с ребенком даже в старшем возрасте очень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27483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УДАЧИ ВСЕМ!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"Счастлив тот, кто счастлив у себя дома" (Л. Н. Толстой) . </a:t>
            </a:r>
            <a:br>
              <a:rPr lang="ru-RU" dirty="0" smtClean="0"/>
            </a:br>
            <a:r>
              <a:rPr lang="ru-RU" dirty="0" smtClean="0"/>
              <a:t>"Родители воспитывают, а дети воспитываются той семейной жизнью, какая складывается намеренно или ненамеренно. Жизнь семьи тем и сильна, что ее впечатления постоянны, обыденны, что она действует незаметно, укрепляет или отравляет дух человеческий, как воздух, которым мы живы" </a:t>
            </a:r>
            <a:br>
              <a:rPr lang="ru-RU" dirty="0" smtClean="0"/>
            </a:br>
            <a:r>
              <a:rPr lang="ru-RU" dirty="0" smtClean="0"/>
              <a:t>(А. Н. Острогорский)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«Любовь </a:t>
            </a:r>
            <a:r>
              <a:rPr lang="ru-RU" b="1" i="1" dirty="0" err="1" smtClean="0"/>
              <a:t>долготерпит</a:t>
            </a:r>
            <a:r>
              <a:rPr lang="ru-RU" b="1" i="1" dirty="0" smtClean="0"/>
              <a:t>, милосердствует, любовь не завидует, любовь не превозносится, не бесчинствует, не ищет своего, не раздражается, не мыслит зла, не радуется неправде, радуется же о истине; все покрывает, всему верит, всего надеется, все переносит…»</a:t>
            </a:r>
            <a:r>
              <a:rPr lang="ru-RU" dirty="0" smtClean="0"/>
              <a:t> апостол Павел.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Семейные ценности в православии — радость отцовства и материнства, нравственную красоту благочестивого супружества и идеал крепкой многодетной семьи. </a:t>
            </a:r>
          </a:p>
          <a:p>
            <a:pPr algn="just"/>
            <a:r>
              <a:rPr lang="ru-RU" dirty="0" smtClean="0"/>
              <a:t>Секрет христианского брака прост. Христианский брак зиждется на любви. Приснопамятный замечательный московский пастырь протоиерей Глеб </a:t>
            </a:r>
            <a:r>
              <a:rPr lang="ru-RU" dirty="0" err="1" smtClean="0"/>
              <a:t>Каледа</a:t>
            </a:r>
            <a:r>
              <a:rPr lang="ru-RU" dirty="0" smtClean="0"/>
              <a:t> не случайно называл христианскую семью подлинной «школой любви». Но о какой любви здесь идет речь?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71546"/>
            <a:ext cx="81439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Традиция в переводе с латинского означает «передача». Традиция – это то, что перешло от одного поколения к другому, что унаследовано от предшествующих поколений (взгляды, вкусы, идеи, обычаи). (Словарь русского языка С.И.Ожегова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 descr="http://im2-tub-ru.yandex.net/i?id=242158443-26-73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713037"/>
            <a:ext cx="2928958" cy="278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71546"/>
            <a:ext cx="81439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В православие семья считается малой церковью</a:t>
            </a:r>
            <a:r>
              <a:rPr lang="ru-RU" dirty="0" smtClean="0"/>
              <a:t>. Прежде </a:t>
            </a:r>
            <a:r>
              <a:rPr lang="ru-RU" dirty="0"/>
              <a:t>всего, семья становится источником любви для детей. Атмосфера семьи сильно влияет на формирование душевного образа ребенка, определяет развитие детских чувств, детского мышления. Эту общую атмосферу можно назвать «мироощущением семьи». Выросшие в атмосфере любви дети несут ее в себе и дальше, создавая свои семьи, наполняют этой любовью землю. Любовь есть единственная творческая сила. Итак, семья создана как источник любви и творческой силы для всего человечества. Нет любви — и любая методология воспитательного процесса обречена на провал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3" name="Рисунок 2" descr="http://im6-tub-ru.yandex.net/i?id=164030010-26-73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1114" y="3857628"/>
            <a:ext cx="46217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386</TotalTime>
  <Words>1519</Words>
  <Application>Microsoft Office PowerPoint</Application>
  <PresentationFormat>Экран (4:3)</PresentationFormat>
  <Paragraphs>124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Поток</vt:lpstr>
      <vt:lpstr>                                                              Родительское собрание:   Православные традиции в семье,   покровители семьи.                            Подготовила:                              Трубина Н.И.                 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Празднику Пасхи предшествует Великий пост. А к празднику готовятся различные праздничные блюда. Традиционно на пасхальном столе должны быть пасха, кулич, крашеные яйца.</vt:lpstr>
      <vt:lpstr>19 января   Святое Богоявление, Крещение Иисуса Христа.</vt:lpstr>
      <vt:lpstr>                                       Если за столом возникала тишина- говорили: Тихий Ангел пролетел. Целовались всегда троекратно. Поддерживали негаснущую лампадку, следили подливали масла.</vt:lpstr>
      <vt:lpstr>     </vt:lpstr>
      <vt:lpstr> Не разрешали оставлять еду на тарелке и выбрасывать.  Нельзя было кочевряжиться- хочу не хочу- с едой особенно. Положили, приготовили, благословили - всё съедалось.</vt:lpstr>
      <vt:lpstr>Слайд 27</vt:lpstr>
      <vt:lpstr>Обязательно приглашали к столу- почтальона, врача, слесаря-угощали чаем и тд. Приходя в гости, всегда говорили -мир вашему дому.</vt:lpstr>
      <vt:lpstr>На Пасху и Рождество обязательно приглашали всяких одиноких, бедных знакомых. Поминали своих усопших по всем их памятным дням. в эти дни не разрешались развлечения.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Company>Altair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собрание:  Православные традиции в семье.</dc:title>
  <dc:creator>Formoza</dc:creator>
  <cp:lastModifiedBy>Пользователь</cp:lastModifiedBy>
  <cp:revision>35</cp:revision>
  <dcterms:created xsi:type="dcterms:W3CDTF">2013-06-12T09:04:32Z</dcterms:created>
  <dcterms:modified xsi:type="dcterms:W3CDTF">2023-11-13T18:36:06Z</dcterms:modified>
</cp:coreProperties>
</file>